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 id="2147483684" r:id="rId3"/>
    <p:sldMasterId id="2147483696" r:id="rId4"/>
  </p:sldMasterIdLst>
  <p:notesMasterIdLst>
    <p:notesMasterId r:id="rId108"/>
  </p:notesMasterIdLst>
  <p:sldIdLst>
    <p:sldId id="257" r:id="rId5"/>
    <p:sldId id="258" r:id="rId6"/>
    <p:sldId id="259" r:id="rId7"/>
    <p:sldId id="308" r:id="rId8"/>
    <p:sldId id="326" r:id="rId9"/>
    <p:sldId id="268" r:id="rId10"/>
    <p:sldId id="269" r:id="rId11"/>
    <p:sldId id="328" r:id="rId12"/>
    <p:sldId id="271" r:id="rId13"/>
    <p:sldId id="309" r:id="rId14"/>
    <p:sldId id="262" r:id="rId15"/>
    <p:sldId id="329" r:id="rId16"/>
    <p:sldId id="310" r:id="rId17"/>
    <p:sldId id="261" r:id="rId18"/>
    <p:sldId id="273" r:id="rId19"/>
    <p:sldId id="275" r:id="rId20"/>
    <p:sldId id="276" r:id="rId21"/>
    <p:sldId id="277" r:id="rId22"/>
    <p:sldId id="278" r:id="rId23"/>
    <p:sldId id="311" r:id="rId24"/>
    <p:sldId id="312" r:id="rId25"/>
    <p:sldId id="280" r:id="rId26"/>
    <p:sldId id="314" r:id="rId27"/>
    <p:sldId id="313" r:id="rId28"/>
    <p:sldId id="282" r:id="rId29"/>
    <p:sldId id="284" r:id="rId30"/>
    <p:sldId id="285" r:id="rId31"/>
    <p:sldId id="336" r:id="rId32"/>
    <p:sldId id="315" r:id="rId33"/>
    <p:sldId id="290" r:id="rId34"/>
    <p:sldId id="292" r:id="rId35"/>
    <p:sldId id="293" r:id="rId36"/>
    <p:sldId id="287" r:id="rId37"/>
    <p:sldId id="317" r:id="rId38"/>
    <p:sldId id="296" r:id="rId39"/>
    <p:sldId id="295" r:id="rId40"/>
    <p:sldId id="298" r:id="rId41"/>
    <p:sldId id="330" r:id="rId42"/>
    <p:sldId id="294" r:id="rId43"/>
    <p:sldId id="337" r:id="rId44"/>
    <p:sldId id="300" r:id="rId45"/>
    <p:sldId id="301" r:id="rId46"/>
    <p:sldId id="332" r:id="rId47"/>
    <p:sldId id="304" r:id="rId48"/>
    <p:sldId id="338" r:id="rId49"/>
    <p:sldId id="334" r:id="rId50"/>
    <p:sldId id="306" r:id="rId51"/>
    <p:sldId id="342" r:id="rId52"/>
    <p:sldId id="339" r:id="rId53"/>
    <p:sldId id="322" r:id="rId54"/>
    <p:sldId id="340" r:id="rId55"/>
    <p:sldId id="341" r:id="rId56"/>
    <p:sldId id="324" r:id="rId57"/>
    <p:sldId id="390" r:id="rId58"/>
    <p:sldId id="391" r:id="rId59"/>
    <p:sldId id="392" r:id="rId60"/>
    <p:sldId id="389" r:id="rId61"/>
    <p:sldId id="302" r:id="rId62"/>
    <p:sldId id="299" r:id="rId63"/>
    <p:sldId id="421" r:id="rId64"/>
    <p:sldId id="321" r:id="rId65"/>
    <p:sldId id="343" r:id="rId66"/>
    <p:sldId id="393" r:id="rId67"/>
    <p:sldId id="344" r:id="rId68"/>
    <p:sldId id="345" r:id="rId69"/>
    <p:sldId id="346" r:id="rId70"/>
    <p:sldId id="347" r:id="rId71"/>
    <p:sldId id="348" r:id="rId72"/>
    <p:sldId id="349" r:id="rId73"/>
    <p:sldId id="394" r:id="rId74"/>
    <p:sldId id="395" r:id="rId75"/>
    <p:sldId id="396" r:id="rId76"/>
    <p:sldId id="354" r:id="rId77"/>
    <p:sldId id="355" r:id="rId78"/>
    <p:sldId id="356" r:id="rId79"/>
    <p:sldId id="388" r:id="rId80"/>
    <p:sldId id="401" r:id="rId81"/>
    <p:sldId id="402" r:id="rId82"/>
    <p:sldId id="403" r:id="rId83"/>
    <p:sldId id="404" r:id="rId84"/>
    <p:sldId id="408" r:id="rId85"/>
    <p:sldId id="405" r:id="rId86"/>
    <p:sldId id="353" r:id="rId87"/>
    <p:sldId id="386" r:id="rId88"/>
    <p:sldId id="387" r:id="rId89"/>
    <p:sldId id="397" r:id="rId90"/>
    <p:sldId id="398" r:id="rId91"/>
    <p:sldId id="399" r:id="rId92"/>
    <p:sldId id="406" r:id="rId93"/>
    <p:sldId id="400" r:id="rId94"/>
    <p:sldId id="407" r:id="rId95"/>
    <p:sldId id="409" r:id="rId96"/>
    <p:sldId id="410" r:id="rId97"/>
    <p:sldId id="411" r:id="rId98"/>
    <p:sldId id="412" r:id="rId99"/>
    <p:sldId id="413" r:id="rId100"/>
    <p:sldId id="414" r:id="rId101"/>
    <p:sldId id="415" r:id="rId102"/>
    <p:sldId id="416" r:id="rId103"/>
    <p:sldId id="417" r:id="rId104"/>
    <p:sldId id="418" r:id="rId105"/>
    <p:sldId id="419" r:id="rId106"/>
    <p:sldId id="420"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8B82"/>
    <a:srgbClr val="C9D7D2"/>
    <a:srgbClr val="ED2224"/>
    <a:srgbClr val="21409A"/>
    <a:srgbClr val="ED9340"/>
    <a:srgbClr val="BBDB90"/>
    <a:srgbClr val="CD824E"/>
    <a:srgbClr val="00AEEF"/>
    <a:srgbClr val="2682A6"/>
    <a:srgbClr val="E41A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73433" autoAdjust="0"/>
  </p:normalViewPr>
  <p:slideViewPr>
    <p:cSldViewPr snapToGrid="0">
      <p:cViewPr varScale="1">
        <p:scale>
          <a:sx n="84" d="100"/>
          <a:sy n="84" d="100"/>
        </p:scale>
        <p:origin x="36" y="1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5"/>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3AA-4163-AD6D-AA31089746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3AA-4163-AD6D-AA31089746C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3AA-4163-AD6D-AA31089746C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3AA-4163-AD6D-AA31089746C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3AA-4163-AD6D-AA31089746C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3AA-4163-AD6D-AA31089746C2}"/>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3AA-4163-AD6D-AA31089746C2}"/>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93AA-4163-AD6D-AA31089746C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Escherichia coli</c:v>
                </c:pt>
                <c:pt idx="1">
                  <c:v>Enterobacter cloacae</c:v>
                </c:pt>
                <c:pt idx="2">
                  <c:v>Enterobacter aerogenes</c:v>
                </c:pt>
                <c:pt idx="3">
                  <c:v>Klebsiella pneumoniae</c:v>
                </c:pt>
                <c:pt idx="4">
                  <c:v>Klebsiella oxytoca</c:v>
                </c:pt>
                <c:pt idx="5">
                  <c:v>Proteus mirabilis</c:v>
                </c:pt>
                <c:pt idx="6">
                  <c:v>Staphyloccus aureus</c:v>
                </c:pt>
                <c:pt idx="7">
                  <c:v>Other</c:v>
                </c:pt>
              </c:strCache>
            </c:strRef>
          </c:cat>
          <c:val>
            <c:numRef>
              <c:f>Sheet1!$B$2:$B$9</c:f>
              <c:numCache>
                <c:formatCode>General</c:formatCode>
                <c:ptCount val="8"/>
                <c:pt idx="0">
                  <c:v>26</c:v>
                </c:pt>
                <c:pt idx="1">
                  <c:v>1</c:v>
                </c:pt>
                <c:pt idx="2">
                  <c:v>2</c:v>
                </c:pt>
                <c:pt idx="3">
                  <c:v>6</c:v>
                </c:pt>
                <c:pt idx="4">
                  <c:v>1</c:v>
                </c:pt>
                <c:pt idx="5">
                  <c:v>1</c:v>
                </c:pt>
                <c:pt idx="6">
                  <c:v>1</c:v>
                </c:pt>
                <c:pt idx="7">
                  <c:v>3</c:v>
                </c:pt>
              </c:numCache>
            </c:numRef>
          </c:val>
          <c:extLst>
            <c:ext xmlns:c16="http://schemas.microsoft.com/office/drawing/2014/chart" uri="{C3380CC4-5D6E-409C-BE32-E72D297353CC}">
              <c16:uniqueId val="{00000010-93AA-4163-AD6D-AA31089746C2}"/>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3911324037929009"/>
          <c:y val="6.3862274506511635E-2"/>
          <c:w val="0.40914618941553876"/>
          <c:h val="0.91670073933927676"/>
        </c:manualLayout>
      </c:layout>
      <c:overlay val="0"/>
      <c:spPr>
        <a:noFill/>
        <a:ln>
          <a:noFill/>
        </a:ln>
        <a:effectLst/>
      </c:spPr>
      <c:txPr>
        <a:bodyPr rot="0" spcFirstLastPara="1" vertOverflow="ellipsis" vert="horz" wrap="square" anchor="ctr" anchorCtr="1"/>
        <a:lstStyle/>
        <a:p>
          <a:pPr>
            <a:defRPr sz="1800" b="0" i="1"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9"/>
          <c:dPt>
            <c:idx val="0"/>
            <c:bubble3D val="0"/>
            <c:explosion val="0"/>
            <c:extLst>
              <c:ext xmlns:c16="http://schemas.microsoft.com/office/drawing/2014/chart" uri="{C3380CC4-5D6E-409C-BE32-E72D297353CC}">
                <c16:uniqueId val="{00000000-0546-4DE6-9644-D759D8B49818}"/>
              </c:ext>
            </c:extLst>
          </c:dPt>
          <c:dLbls>
            <c:dLbl>
              <c:idx val="0"/>
              <c:layout>
                <c:manualLayout>
                  <c:x val="-0.18275379640044995"/>
                  <c:y val="0.1535622047244094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546-4DE6-9644-D759D8B49818}"/>
                </c:ext>
              </c:extLst>
            </c:dLbl>
            <c:dLbl>
              <c:idx val="1"/>
              <c:delete val="1"/>
              <c:extLst>
                <c:ext xmlns:c15="http://schemas.microsoft.com/office/drawing/2012/chart" uri="{CE6537A1-D6FC-4f65-9D91-7224C49458BB}"/>
                <c:ext xmlns:c16="http://schemas.microsoft.com/office/drawing/2014/chart" uri="{C3380CC4-5D6E-409C-BE32-E72D297353CC}">
                  <c16:uniqueId val="{00000001-0546-4DE6-9644-D759D8B49818}"/>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0.0</c:formatCode>
                <c:ptCount val="2"/>
                <c:pt idx="0" formatCode="0.00">
                  <c:v>30</c:v>
                </c:pt>
                <c:pt idx="1">
                  <c:v>70</c:v>
                </c:pt>
              </c:numCache>
            </c:numRef>
          </c:val>
          <c:extLst>
            <c:ext xmlns:c16="http://schemas.microsoft.com/office/drawing/2014/chart" uri="{C3380CC4-5D6E-409C-BE32-E72D297353CC}">
              <c16:uniqueId val="{00000002-0546-4DE6-9644-D759D8B49818}"/>
            </c:ext>
          </c:extLst>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02971-AE25-4835-9A69-88CFC4D58175}" type="datetimeFigureOut">
              <a:rPr lang="en-US" smtClean="0"/>
              <a:t>9/15/2017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82A60-D218-435B-A38B-4A5E10C49885}" type="slidenum">
              <a:rPr lang="en-US" smtClean="0"/>
              <a:t>‹#›</a:t>
            </a:fld>
            <a:endParaRPr lang="en-US"/>
          </a:p>
        </p:txBody>
      </p:sp>
    </p:spTree>
    <p:extLst>
      <p:ext uri="{BB962C8B-B14F-4D97-AF65-F5344CB8AC3E}">
        <p14:creationId xmlns:p14="http://schemas.microsoft.com/office/powerpoint/2010/main" val="55874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rive5.com/usearch/manual/citation.htm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antismash.secondarymetabolites.org/"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Microbes are associated with every eukaryote on this planet and aid in the evolution of many organisms by allowing their hosts to access new niche spaces or by the creation of new species by reproductive isolation. Microbes also serve important functions for their hosts. For example, plants which are supplemented with beneficial microbes are able to tolerate drought. Microbes in human guts ferment indigestible polysaccharides into short chain fatty acids. In both plants and humans, microbes provide a protective role by competitive exclusion against invasion by opportunistic pathogens. However, we are left to wander if similar niches despite individual variation will enrich for similar species and we wonder what is driving the composition of microbial communities. </a:t>
            </a:r>
          </a:p>
        </p:txBody>
      </p:sp>
      <p:sp>
        <p:nvSpPr>
          <p:cNvPr id="4" name="Slide Number Placeholder 3"/>
          <p:cNvSpPr>
            <a:spLocks noGrp="1"/>
          </p:cNvSpPr>
          <p:nvPr>
            <p:ph type="sldNum" sz="quarter" idx="10"/>
          </p:nvPr>
        </p:nvSpPr>
        <p:spPr/>
        <p:txBody>
          <a:bodyPr/>
          <a:lstStyle/>
          <a:p>
            <a:fld id="{06E82A60-D218-435B-A38B-4A5E10C49885}" type="slidenum">
              <a:rPr lang="en-US" smtClean="0"/>
              <a:t>2</a:t>
            </a:fld>
            <a:endParaRPr lang="en-US"/>
          </a:p>
        </p:txBody>
      </p:sp>
    </p:spTree>
    <p:extLst>
      <p:ext uri="{BB962C8B-B14F-4D97-AF65-F5344CB8AC3E}">
        <p14:creationId xmlns:p14="http://schemas.microsoft.com/office/powerpoint/2010/main" val="1878584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12</a:t>
            </a:fld>
            <a:endParaRPr lang="en-US"/>
          </a:p>
        </p:txBody>
      </p:sp>
    </p:spTree>
    <p:extLst>
      <p:ext uri="{BB962C8B-B14F-4D97-AF65-F5344CB8AC3E}">
        <p14:creationId xmlns:p14="http://schemas.microsoft.com/office/powerpoint/2010/main" val="359220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say it is an ordination plot. 595 OTUs for the entire project and on each root had more than 30 individuals. </a:t>
            </a:r>
          </a:p>
        </p:txBody>
      </p:sp>
      <p:sp>
        <p:nvSpPr>
          <p:cNvPr id="4" name="Slide Number Placeholder 3"/>
          <p:cNvSpPr>
            <a:spLocks noGrp="1"/>
          </p:cNvSpPr>
          <p:nvPr>
            <p:ph type="sldNum" sz="quarter" idx="10"/>
          </p:nvPr>
        </p:nvSpPr>
        <p:spPr/>
        <p:txBody>
          <a:bodyPr/>
          <a:lstStyle/>
          <a:p>
            <a:fld id="{06E82A60-D218-435B-A38B-4A5E10C49885}" type="slidenum">
              <a:rPr lang="en-US" smtClean="0"/>
              <a:t>13</a:t>
            </a:fld>
            <a:endParaRPr lang="en-US"/>
          </a:p>
        </p:txBody>
      </p:sp>
    </p:spTree>
    <p:extLst>
      <p:ext uri="{BB962C8B-B14F-4D97-AF65-F5344CB8AC3E}">
        <p14:creationId xmlns:p14="http://schemas.microsoft.com/office/powerpoint/2010/main" val="1371519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this values actually is </a:t>
            </a:r>
            <a:r>
              <a:rPr lang="en-US" sz="1200" kern="1200" dirty="0" err="1">
                <a:solidFill>
                  <a:schemeClr val="tx1"/>
                </a:solidFill>
                <a:effectLst/>
                <a:latin typeface="+mn-lt"/>
                <a:ea typeface="+mn-ea"/>
                <a:cs typeface="+mn-cs"/>
              </a:rPr>
              <a:t>is</a:t>
            </a:r>
            <a:r>
              <a:rPr lang="en-US" sz="1200" kern="1200" dirty="0">
                <a:solidFill>
                  <a:schemeClr val="tx1"/>
                </a:solidFill>
                <a:effectLst/>
                <a:latin typeface="+mn-lt"/>
                <a:ea typeface="+mn-ea"/>
                <a:cs typeface="+mn-cs"/>
              </a:rPr>
              <a:t> the probability of getting the observed or fewer shared species given randomization from the species pool. so a RC value of 0.5 is perfectly random. species (observed communities are as different as possible given the species pool). A value of 0 means you have 0 % chance of getting observed or fewer shared species (observed communities are as similar as possible given the species pool). You have a 50% chance of getting the observed or fewer. A value of 1 means you have a 100% chance of getting observed or fewer shared </a:t>
            </a:r>
          </a:p>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17</a:t>
            </a:fld>
            <a:endParaRPr lang="en-US"/>
          </a:p>
        </p:txBody>
      </p:sp>
    </p:spTree>
    <p:extLst>
      <p:ext uri="{BB962C8B-B14F-4D97-AF65-F5344CB8AC3E}">
        <p14:creationId xmlns:p14="http://schemas.microsoft.com/office/powerpoint/2010/main" val="306655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soil </a:t>
            </a:r>
            <a:r>
              <a:rPr lang="en-US" dirty="0" err="1"/>
              <a:t>heliopsis</a:t>
            </a:r>
            <a:r>
              <a:rPr lang="en-US" dirty="0"/>
              <a:t> </a:t>
            </a:r>
            <a:r>
              <a:rPr lang="en-US" dirty="0" err="1"/>
              <a:t>helianthodies</a:t>
            </a:r>
            <a:r>
              <a:rPr lang="en-US" dirty="0"/>
              <a:t> but same in every soil type and across antibiotic treatment. </a:t>
            </a:r>
          </a:p>
        </p:txBody>
      </p:sp>
      <p:sp>
        <p:nvSpPr>
          <p:cNvPr id="4" name="Slide Number Placeholder 3"/>
          <p:cNvSpPr>
            <a:spLocks noGrp="1"/>
          </p:cNvSpPr>
          <p:nvPr>
            <p:ph type="sldNum" sz="quarter" idx="10"/>
          </p:nvPr>
        </p:nvSpPr>
        <p:spPr/>
        <p:txBody>
          <a:bodyPr/>
          <a:lstStyle/>
          <a:p>
            <a:fld id="{06E82A60-D218-435B-A38B-4A5E10C49885}" type="slidenum">
              <a:rPr lang="en-US" smtClean="0"/>
              <a:t>19</a:t>
            </a:fld>
            <a:endParaRPr lang="en-US"/>
          </a:p>
        </p:txBody>
      </p:sp>
    </p:spTree>
    <p:extLst>
      <p:ext uri="{BB962C8B-B14F-4D97-AF65-F5344CB8AC3E}">
        <p14:creationId xmlns:p14="http://schemas.microsoft.com/office/powerpoint/2010/main" val="39663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20</a:t>
            </a:fld>
            <a:endParaRPr lang="en-US"/>
          </a:p>
        </p:txBody>
      </p:sp>
    </p:spTree>
    <p:extLst>
      <p:ext uri="{BB962C8B-B14F-4D97-AF65-F5344CB8AC3E}">
        <p14:creationId xmlns:p14="http://schemas.microsoft.com/office/powerpoint/2010/main" val="2939221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are environmental bacteria from water and soil habitats; however, some </a:t>
            </a:r>
            <a:r>
              <a:rPr lang="en-US" i="1" dirty="0" err="1"/>
              <a:t>Comamonadaceae</a:t>
            </a:r>
            <a:r>
              <a:rPr lang="en-US" dirty="0"/>
              <a:t> are also pathogens, and others have been described from earthworms, rumen fluid, and human clinical samples.</a:t>
            </a:r>
          </a:p>
        </p:txBody>
      </p:sp>
      <p:sp>
        <p:nvSpPr>
          <p:cNvPr id="4" name="Slide Number Placeholder 3"/>
          <p:cNvSpPr>
            <a:spLocks noGrp="1"/>
          </p:cNvSpPr>
          <p:nvPr>
            <p:ph type="sldNum" sz="quarter" idx="10"/>
          </p:nvPr>
        </p:nvSpPr>
        <p:spPr/>
        <p:txBody>
          <a:bodyPr/>
          <a:lstStyle/>
          <a:p>
            <a:fld id="{06E82A60-D218-435B-A38B-4A5E10C49885}" type="slidenum">
              <a:rPr lang="en-US" smtClean="0"/>
              <a:t>22</a:t>
            </a:fld>
            <a:endParaRPr lang="en-US"/>
          </a:p>
        </p:txBody>
      </p:sp>
    </p:spTree>
    <p:extLst>
      <p:ext uri="{BB962C8B-B14F-4D97-AF65-F5344CB8AC3E}">
        <p14:creationId xmlns:p14="http://schemas.microsoft.com/office/powerpoint/2010/main" val="2373564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are environmental bacteria from water and soil habitats; however, some </a:t>
            </a:r>
            <a:r>
              <a:rPr lang="en-US" i="1" dirty="0" err="1"/>
              <a:t>Comamonadaceae</a:t>
            </a:r>
            <a:r>
              <a:rPr lang="en-US" dirty="0"/>
              <a:t> are also pathogens, and others have been described from earthworms, rumen fluid, and human clinical samples.</a:t>
            </a:r>
          </a:p>
        </p:txBody>
      </p:sp>
      <p:sp>
        <p:nvSpPr>
          <p:cNvPr id="4" name="Slide Number Placeholder 3"/>
          <p:cNvSpPr>
            <a:spLocks noGrp="1"/>
          </p:cNvSpPr>
          <p:nvPr>
            <p:ph type="sldNum" sz="quarter" idx="10"/>
          </p:nvPr>
        </p:nvSpPr>
        <p:spPr/>
        <p:txBody>
          <a:bodyPr/>
          <a:lstStyle/>
          <a:p>
            <a:fld id="{06E82A60-D218-435B-A38B-4A5E10C49885}" type="slidenum">
              <a:rPr lang="en-US" smtClean="0"/>
              <a:t>23</a:t>
            </a:fld>
            <a:endParaRPr lang="en-US"/>
          </a:p>
        </p:txBody>
      </p:sp>
    </p:spTree>
    <p:extLst>
      <p:ext uri="{BB962C8B-B14F-4D97-AF65-F5344CB8AC3E}">
        <p14:creationId xmlns:p14="http://schemas.microsoft.com/office/powerpoint/2010/main" val="276739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24</a:t>
            </a:fld>
            <a:endParaRPr lang="en-US"/>
          </a:p>
        </p:txBody>
      </p:sp>
    </p:spTree>
    <p:extLst>
      <p:ext uri="{BB962C8B-B14F-4D97-AF65-F5344CB8AC3E}">
        <p14:creationId xmlns:p14="http://schemas.microsoft.com/office/powerpoint/2010/main" val="3654506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of the taxa that were enriched, </a:t>
            </a:r>
            <a:r>
              <a:rPr lang="en-US" sz="1200" i="1" kern="1200" dirty="0" err="1">
                <a:solidFill>
                  <a:schemeClr val="tx1"/>
                </a:solidFill>
                <a:effectLst/>
                <a:latin typeface="+mn-lt"/>
                <a:ea typeface="+mn-ea"/>
                <a:cs typeface="+mn-cs"/>
              </a:rPr>
              <a:t>Ochrobactrum</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sp. and </a:t>
            </a:r>
            <a:r>
              <a:rPr lang="en-US" sz="1200" i="1" kern="1200" dirty="0" err="1">
                <a:solidFill>
                  <a:schemeClr val="tx1"/>
                </a:solidFill>
                <a:effectLst/>
                <a:latin typeface="+mn-lt"/>
                <a:ea typeface="+mn-ea"/>
                <a:cs typeface="+mn-cs"/>
              </a:rPr>
              <a:t>Sphingomonas</a:t>
            </a:r>
            <a:r>
              <a:rPr lang="en-US" sz="1200" kern="1200" dirty="0">
                <a:solidFill>
                  <a:schemeClr val="tx1"/>
                </a:solidFill>
                <a:effectLst/>
                <a:latin typeface="+mn-lt"/>
                <a:ea typeface="+mn-ea"/>
                <a:cs typeface="+mn-cs"/>
              </a:rPr>
              <a:t> sp., have been identified as potential growth enhancing bacteria in previous experiments [130, 131]. Additionally, the depletion of certain OTUs belonging to the family </a:t>
            </a:r>
            <a:r>
              <a:rPr lang="en-US" sz="1200" kern="1200" dirty="0" err="1">
                <a:solidFill>
                  <a:schemeClr val="tx1"/>
                </a:solidFill>
                <a:effectLst/>
                <a:latin typeface="+mn-lt"/>
                <a:ea typeface="+mn-ea"/>
                <a:cs typeface="+mn-cs"/>
              </a:rPr>
              <a:t>Planctomycetaceae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Legionellaceae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Chitinophagaceae</a:t>
            </a:r>
            <a:r>
              <a:rPr lang="en-US" sz="1200" kern="1200" dirty="0">
                <a:solidFill>
                  <a:schemeClr val="tx1"/>
                </a:solidFill>
                <a:effectLst/>
                <a:latin typeface="+mn-lt"/>
                <a:ea typeface="+mn-ea"/>
                <a:cs typeface="+mn-cs"/>
              </a:rPr>
              <a:t> were consistent across plant species. </a:t>
            </a:r>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26</a:t>
            </a:fld>
            <a:endParaRPr lang="en-US"/>
          </a:p>
        </p:txBody>
      </p:sp>
    </p:spTree>
    <p:extLst>
      <p:ext uri="{BB962C8B-B14F-4D97-AF65-F5344CB8AC3E}">
        <p14:creationId xmlns:p14="http://schemas.microsoft.com/office/powerpoint/2010/main" val="170580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28</a:t>
            </a:fld>
            <a:endParaRPr lang="en-US"/>
          </a:p>
        </p:txBody>
      </p:sp>
    </p:spTree>
    <p:extLst>
      <p:ext uri="{BB962C8B-B14F-4D97-AF65-F5344CB8AC3E}">
        <p14:creationId xmlns:p14="http://schemas.microsoft.com/office/powerpoint/2010/main" val="32585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these questions, we decided to study these microbial communities within the framework of community ecology. The first question we posed was “How did they get there?”. To study this question we have to understand what forces or lack of forces are driving the structure of the community. The second question we posed was “What are they?”. Meaning, what species are in these different communities. Thirdly, we sought to answer the question “What are they doing”. With this question, we will be able to understand what benefit the host receives from forming a symbiotic relationship with bacterial communities. </a:t>
            </a:r>
          </a:p>
        </p:txBody>
      </p:sp>
      <p:sp>
        <p:nvSpPr>
          <p:cNvPr id="4" name="Slide Number Placeholder 3"/>
          <p:cNvSpPr>
            <a:spLocks noGrp="1"/>
          </p:cNvSpPr>
          <p:nvPr>
            <p:ph type="sldNum" sz="quarter" idx="10"/>
          </p:nvPr>
        </p:nvSpPr>
        <p:spPr/>
        <p:txBody>
          <a:bodyPr/>
          <a:lstStyle/>
          <a:p>
            <a:fld id="{06E82A60-D218-435B-A38B-4A5E10C49885}" type="slidenum">
              <a:rPr lang="en-US" smtClean="0"/>
              <a:t>3</a:t>
            </a:fld>
            <a:endParaRPr lang="en-US"/>
          </a:p>
        </p:txBody>
      </p:sp>
    </p:spTree>
    <p:extLst>
      <p:ext uri="{BB962C8B-B14F-4D97-AF65-F5344CB8AC3E}">
        <p14:creationId xmlns:p14="http://schemas.microsoft.com/office/powerpoint/2010/main" val="3313696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30</a:t>
            </a:fld>
            <a:endParaRPr lang="en-US"/>
          </a:p>
        </p:txBody>
      </p:sp>
    </p:spTree>
    <p:extLst>
      <p:ext uri="{BB962C8B-B14F-4D97-AF65-F5344CB8AC3E}">
        <p14:creationId xmlns:p14="http://schemas.microsoft.com/office/powerpoint/2010/main" val="501382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plate count anomaly </a:t>
            </a:r>
          </a:p>
        </p:txBody>
      </p:sp>
      <p:sp>
        <p:nvSpPr>
          <p:cNvPr id="4" name="Slide Number Placeholder 3"/>
          <p:cNvSpPr>
            <a:spLocks noGrp="1"/>
          </p:cNvSpPr>
          <p:nvPr>
            <p:ph type="sldNum" sz="quarter" idx="10"/>
          </p:nvPr>
        </p:nvSpPr>
        <p:spPr/>
        <p:txBody>
          <a:bodyPr/>
          <a:lstStyle/>
          <a:p>
            <a:fld id="{06E82A60-D218-435B-A38B-4A5E10C49885}" type="slidenum">
              <a:rPr lang="en-US" smtClean="0"/>
              <a:t>33</a:t>
            </a:fld>
            <a:endParaRPr lang="en-US"/>
          </a:p>
        </p:txBody>
      </p:sp>
    </p:spTree>
    <p:extLst>
      <p:ext uri="{BB962C8B-B14F-4D97-AF65-F5344CB8AC3E}">
        <p14:creationId xmlns:p14="http://schemas.microsoft.com/office/powerpoint/2010/main" val="1360437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37</a:t>
            </a:fld>
            <a:endParaRPr lang="en-US"/>
          </a:p>
        </p:txBody>
      </p:sp>
    </p:spTree>
    <p:extLst>
      <p:ext uri="{BB962C8B-B14F-4D97-AF65-F5344CB8AC3E}">
        <p14:creationId xmlns:p14="http://schemas.microsoft.com/office/powerpoint/2010/main" val="1146952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41</a:t>
            </a:fld>
            <a:endParaRPr lang="en-US"/>
          </a:p>
        </p:txBody>
      </p:sp>
    </p:spTree>
    <p:extLst>
      <p:ext uri="{BB962C8B-B14F-4D97-AF65-F5344CB8AC3E}">
        <p14:creationId xmlns:p14="http://schemas.microsoft.com/office/powerpoint/2010/main" val="1046934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42</a:t>
            </a:fld>
            <a:endParaRPr lang="en-US"/>
          </a:p>
        </p:txBody>
      </p:sp>
    </p:spTree>
    <p:extLst>
      <p:ext uri="{BB962C8B-B14F-4D97-AF65-F5344CB8AC3E}">
        <p14:creationId xmlns:p14="http://schemas.microsoft.com/office/powerpoint/2010/main" val="837798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B2, ST 131s are able to produce extended-spectrum β-lactamases, such as CTX-M-15 and almost all are resistant to fluoroquinolones. Moreover, ST131 E. coli isolates are considered to be truly pathogenic, due its ability to cause disease in different settings such as the community and hospital and the large number of virulence-associated genes they contain. </a:t>
            </a:r>
          </a:p>
          <a:p>
            <a:endParaRPr lang="en-US" dirty="0"/>
          </a:p>
          <a:p>
            <a:endParaRPr lang="en-US" dirty="0"/>
          </a:p>
          <a:p>
            <a:r>
              <a:rPr lang="en-US" dirty="0"/>
              <a:t>F/M – Nitrofurantoin – (not effective for kidneys and appears to be safe during pregnancy) - Nitrofurantoin interferes with the production of bacterial proteins, DNA, and cell walls.</a:t>
            </a:r>
          </a:p>
          <a:p>
            <a:r>
              <a:rPr lang="en-US" dirty="0"/>
              <a:t>Cipro – Ciprofloxacin - fluoroquinolone (flor-o-KWIN-o-lone) antibiotic that fights bacteria in the body. </a:t>
            </a:r>
          </a:p>
          <a:p>
            <a:r>
              <a:rPr lang="en-US" dirty="0"/>
              <a:t>CRO – Ceftriaxone – third generation cephalosporin antibiotic. It works by interfering with the formation of the bacteria's cell wall so that the wall ruptures, resulting in the death of the bacteria</a:t>
            </a:r>
          </a:p>
          <a:p>
            <a:r>
              <a:rPr lang="en-US" dirty="0"/>
              <a:t>Bladder infection (cystitis) – </a:t>
            </a:r>
            <a:r>
              <a:rPr lang="en-US" dirty="0" err="1"/>
              <a:t>fluroquinolone</a:t>
            </a:r>
            <a:r>
              <a:rPr lang="en-US" dirty="0"/>
              <a:t> or </a:t>
            </a:r>
            <a:r>
              <a:rPr lang="en-US" dirty="0" err="1"/>
              <a:t>tmp</a:t>
            </a:r>
            <a:r>
              <a:rPr lang="en-US" dirty="0"/>
              <a:t>/</a:t>
            </a:r>
            <a:r>
              <a:rPr lang="en-US" dirty="0" err="1"/>
              <a:t>smx</a:t>
            </a:r>
            <a:r>
              <a:rPr lang="en-US" dirty="0"/>
              <a:t> or nitrofurantoin </a:t>
            </a:r>
          </a:p>
          <a:p>
            <a:r>
              <a:rPr lang="en-US" dirty="0"/>
              <a:t>Kidney infection (pyelonephritis) – ciprofloxacin or 3</a:t>
            </a:r>
            <a:r>
              <a:rPr lang="en-US" baseline="30000" dirty="0"/>
              <a:t>rd</a:t>
            </a:r>
            <a:r>
              <a:rPr lang="en-US" dirty="0"/>
              <a:t> generation cephalosporin or </a:t>
            </a:r>
            <a:r>
              <a:rPr lang="en-US" dirty="0" err="1"/>
              <a:t>tmp</a:t>
            </a:r>
            <a:r>
              <a:rPr lang="en-US" dirty="0"/>
              <a:t>/</a:t>
            </a:r>
            <a:r>
              <a:rPr lang="en-US" dirty="0" err="1"/>
              <a:t>smx</a:t>
            </a:r>
            <a:r>
              <a:rPr lang="en-US" dirty="0"/>
              <a:t> </a:t>
            </a:r>
          </a:p>
          <a:p>
            <a:r>
              <a:rPr lang="en-US" dirty="0"/>
              <a:t>Urethra infection (Urethritis) – </a:t>
            </a:r>
            <a:r>
              <a:rPr lang="en-US" dirty="0" err="1"/>
              <a:t>cefexime</a:t>
            </a:r>
            <a:r>
              <a:rPr lang="en-US" dirty="0"/>
              <a:t> </a:t>
            </a:r>
          </a:p>
          <a:p>
            <a:r>
              <a:rPr lang="en-US" sz="1200" kern="1200" dirty="0">
                <a:solidFill>
                  <a:schemeClr val="tx1"/>
                </a:solidFill>
                <a:effectLst/>
                <a:latin typeface="+mn-lt"/>
                <a:ea typeface="+mn-ea"/>
                <a:cs typeface="+mn-cs"/>
              </a:rPr>
              <a:t>CZ – Cefazolin - first-generation cephalosporins </a:t>
            </a:r>
          </a:p>
          <a:p>
            <a:r>
              <a:rPr lang="en-US" sz="1200" kern="1200" dirty="0">
                <a:solidFill>
                  <a:schemeClr val="tx1"/>
                </a:solidFill>
                <a:effectLst/>
                <a:latin typeface="+mn-lt"/>
                <a:ea typeface="+mn-ea"/>
                <a:cs typeface="+mn-cs"/>
              </a:rPr>
              <a:t>CTT – Cefotetan - second-generation cephalosporin </a:t>
            </a:r>
          </a:p>
          <a:p>
            <a:r>
              <a:rPr lang="en-US" sz="1200" kern="1200" dirty="0">
                <a:solidFill>
                  <a:schemeClr val="tx1"/>
                </a:solidFill>
                <a:effectLst/>
                <a:latin typeface="+mn-lt"/>
                <a:ea typeface="+mn-ea"/>
                <a:cs typeface="+mn-cs"/>
              </a:rPr>
              <a:t>FEP - Cefepime -  fourth-generation cephalosporin antibiotic </a:t>
            </a:r>
          </a:p>
          <a:p>
            <a:r>
              <a:rPr lang="en-US" sz="1200" kern="1200" dirty="0">
                <a:solidFill>
                  <a:schemeClr val="tx1"/>
                </a:solidFill>
                <a:effectLst/>
                <a:latin typeface="+mn-lt"/>
                <a:ea typeface="+mn-ea"/>
                <a:cs typeface="+mn-cs"/>
              </a:rPr>
              <a:t>CAZ - Ceftazidime -  third-generation cephalosporins</a:t>
            </a:r>
            <a:r>
              <a:rPr lang="en-US" dirty="0"/>
              <a:t> </a:t>
            </a:r>
          </a:p>
          <a:p>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47</a:t>
            </a:fld>
            <a:endParaRPr lang="en-US"/>
          </a:p>
        </p:txBody>
      </p:sp>
    </p:spTree>
    <p:extLst>
      <p:ext uri="{BB962C8B-B14F-4D97-AF65-F5344CB8AC3E}">
        <p14:creationId xmlns:p14="http://schemas.microsoft.com/office/powerpoint/2010/main" val="104601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Bacteriocins are toxins produced by bacteria to inhibit the growth of similar or closely related bacteria. If we were able to isolate these bacteriocins this could be a new form of treatment for UTIs. </a:t>
            </a:r>
            <a:r>
              <a:rPr lang="en-US" dirty="0" err="1"/>
              <a:t>SopB</a:t>
            </a:r>
            <a:r>
              <a:rPr lang="en-US" dirty="0"/>
              <a:t>  is a protein which helps bacteria avoid lysosomal degradation. Vaccine antigens could be made for </a:t>
            </a:r>
            <a:r>
              <a:rPr lang="en-US" dirty="0" err="1"/>
              <a:t>SopB</a:t>
            </a:r>
            <a:r>
              <a:rPr lang="en-US" dirty="0"/>
              <a:t> which could help treat UTIs without the use of antibiotics. </a:t>
            </a:r>
          </a:p>
          <a:p>
            <a:endParaRPr lang="en-US" dirty="0"/>
          </a:p>
          <a:p>
            <a:r>
              <a:rPr lang="en-US" dirty="0"/>
              <a:t>It does this by </a:t>
            </a:r>
            <a:r>
              <a:rPr lang="en-US" dirty="0" err="1"/>
              <a:t>hijac</a:t>
            </a:r>
            <a:r>
              <a:rPr lang="en-US" dirty="0"/>
              <a:t> human’s cells ability to produce proteins involved in endocytic trafficking. These events help the bacteria avoid lysosomal degradation.</a:t>
            </a:r>
          </a:p>
        </p:txBody>
      </p:sp>
      <p:sp>
        <p:nvSpPr>
          <p:cNvPr id="4" name="Slide Number Placeholder 3"/>
          <p:cNvSpPr>
            <a:spLocks noGrp="1"/>
          </p:cNvSpPr>
          <p:nvPr>
            <p:ph type="sldNum" sz="quarter" idx="10"/>
          </p:nvPr>
        </p:nvSpPr>
        <p:spPr/>
        <p:txBody>
          <a:bodyPr/>
          <a:lstStyle/>
          <a:p>
            <a:fld id="{06E82A60-D218-435B-A38B-4A5E10C49885}" type="slidenum">
              <a:rPr lang="en-US" smtClean="0"/>
              <a:t>50</a:t>
            </a:fld>
            <a:endParaRPr lang="en-US"/>
          </a:p>
        </p:txBody>
      </p:sp>
    </p:spTree>
    <p:extLst>
      <p:ext uri="{BB962C8B-B14F-4D97-AF65-F5344CB8AC3E}">
        <p14:creationId xmlns:p14="http://schemas.microsoft.com/office/powerpoint/2010/main" val="1329003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insignificants and contaminated to the uncultured for Shannon diversity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929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http://mbio.asm.org/content/5/4/e01075-14.full – Theirs clustered together A/B1 </a:t>
            </a:r>
          </a:p>
        </p:txBody>
      </p:sp>
      <p:sp>
        <p:nvSpPr>
          <p:cNvPr id="4" name="Slide Number Placeholder 3"/>
          <p:cNvSpPr>
            <a:spLocks noGrp="1"/>
          </p:cNvSpPr>
          <p:nvPr>
            <p:ph type="sldNum" sz="quarter" idx="10"/>
          </p:nvPr>
        </p:nvSpPr>
        <p:spPr/>
        <p:txBody>
          <a:bodyPr/>
          <a:lstStyle/>
          <a:p>
            <a:fld id="{85CC946A-016D-4BA3-B5DD-99467023E58D}" type="slidenum">
              <a:rPr lang="en-US" smtClean="0"/>
              <a:t>65</a:t>
            </a:fld>
            <a:endParaRPr lang="en-US"/>
          </a:p>
        </p:txBody>
      </p:sp>
    </p:spTree>
    <p:extLst>
      <p:ext uri="{BB962C8B-B14F-4D97-AF65-F5344CB8AC3E}">
        <p14:creationId xmlns:p14="http://schemas.microsoft.com/office/powerpoint/2010/main" val="389264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 major risk</a:t>
            </a:r>
            <a:r>
              <a:rPr lang="en-US" sz="1200" kern="1200" baseline="0" dirty="0">
                <a:solidFill>
                  <a:schemeClr val="tx1"/>
                </a:solidFill>
                <a:effectLst/>
                <a:latin typeface="+mn-lt"/>
                <a:ea typeface="+mn-ea"/>
                <a:cs typeface="+mn-cs"/>
              </a:rPr>
              <a:t> factor for an antibiotic resistant UTI is prior antibiotic use. </a:t>
            </a:r>
            <a:endParaRPr lang="en-US" sz="1200" kern="1200" dirty="0">
              <a:solidFill>
                <a:schemeClr val="tx1"/>
              </a:solidFill>
              <a:effectLst/>
              <a:latin typeface="+mn-lt"/>
              <a:ea typeface="+mn-ea"/>
              <a:cs typeface="+mn-cs"/>
            </a:endParaRP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Possible modes of UTI recurrence. Recurrent UTIs can be</a:t>
            </a:r>
          </a:p>
          <a:p>
            <a:pPr rtl="0"/>
            <a:r>
              <a:rPr lang="en-US" sz="1200" kern="1200" dirty="0">
                <a:solidFill>
                  <a:schemeClr val="tx1"/>
                </a:solidFill>
                <a:effectLst/>
                <a:latin typeface="+mn-lt"/>
                <a:ea typeface="+mn-ea"/>
                <a:cs typeface="+mn-cs"/>
              </a:rPr>
              <a:t>introduced from a number of sources. (1) The same UTI-causing strain</a:t>
            </a:r>
          </a:p>
          <a:p>
            <a:pPr rtl="0"/>
            <a:r>
              <a:rPr lang="en-US" sz="1200" kern="1200" dirty="0">
                <a:solidFill>
                  <a:schemeClr val="tx1"/>
                </a:solidFill>
                <a:effectLst/>
                <a:latin typeface="+mn-lt"/>
                <a:ea typeface="+mn-ea"/>
                <a:cs typeface="+mn-cs"/>
              </a:rPr>
              <a:t>(green bacteria) persists in the gut and repeatedly </a:t>
            </a:r>
            <a:r>
              <a:rPr lang="en-US" sz="1200" kern="1200" dirty="0" err="1">
                <a:solidFill>
                  <a:schemeClr val="tx1"/>
                </a:solidFill>
                <a:effectLst/>
                <a:latin typeface="+mn-lt"/>
                <a:ea typeface="+mn-ea"/>
                <a:cs typeface="+mn-cs"/>
              </a:rPr>
              <a:t>reinoculates</a:t>
            </a:r>
            <a:r>
              <a:rPr lang="en-US" sz="1200" kern="1200" dirty="0">
                <a:solidFill>
                  <a:schemeClr val="tx1"/>
                </a:solidFill>
                <a:effectLst/>
                <a:latin typeface="+mn-lt"/>
                <a:ea typeface="+mn-ea"/>
                <a:cs typeface="+mn-cs"/>
              </a:rPr>
              <a:t> the</a:t>
            </a:r>
          </a:p>
          <a:p>
            <a:pPr rtl="0"/>
            <a:r>
              <a:rPr lang="en-US" sz="1200" kern="1200" dirty="0">
                <a:solidFill>
                  <a:schemeClr val="tx1"/>
                </a:solidFill>
                <a:effectLst/>
                <a:latin typeface="+mn-lt"/>
                <a:ea typeface="+mn-ea"/>
                <a:cs typeface="+mn-cs"/>
              </a:rPr>
              <a:t>bladder. (2) A different strain (red bacteria) is introduced first into the</a:t>
            </a:r>
          </a:p>
          <a:p>
            <a:pPr rtl="0"/>
            <a:r>
              <a:rPr lang="en-US" sz="1200" kern="1200" dirty="0">
                <a:solidFill>
                  <a:schemeClr val="tx1"/>
                </a:solidFill>
                <a:effectLst/>
                <a:latin typeface="+mn-lt"/>
                <a:ea typeface="+mn-ea"/>
                <a:cs typeface="+mn-cs"/>
              </a:rPr>
              <a:t>gut and then colonizes the bladder. (3) Quiescent bacteria reside in the</a:t>
            </a:r>
          </a:p>
          <a:p>
            <a:pPr rtl="0"/>
            <a:r>
              <a:rPr lang="en-US" sz="1200" kern="1200" dirty="0">
                <a:solidFill>
                  <a:schemeClr val="tx1"/>
                </a:solidFill>
                <a:effectLst/>
                <a:latin typeface="+mn-lt"/>
                <a:ea typeface="+mn-ea"/>
                <a:cs typeface="+mn-cs"/>
              </a:rPr>
              <a:t>bladder epithelium and re-emerge periodically to cause same-strain UTI</a:t>
            </a:r>
          </a:p>
          <a:p>
            <a:pPr rtl="0"/>
            <a:r>
              <a:rPr lang="en-US" sz="1200" kern="1200" dirty="0">
                <a:solidFill>
                  <a:schemeClr val="tx1"/>
                </a:solidFill>
                <a:effectLst/>
                <a:latin typeface="+mn-lt"/>
                <a:ea typeface="+mn-ea"/>
                <a:cs typeface="+mn-cs"/>
              </a:rPr>
              <a:t>(green bacteria). (4) A new strain of bacteria is introduced directly into</a:t>
            </a:r>
          </a:p>
          <a:p>
            <a:pPr rtl="0"/>
            <a:r>
              <a:rPr lang="en-US" sz="1200" kern="1200" dirty="0">
                <a:solidFill>
                  <a:schemeClr val="tx1"/>
                </a:solidFill>
                <a:effectLst/>
                <a:latin typeface="+mn-lt"/>
                <a:ea typeface="+mn-ea"/>
                <a:cs typeface="+mn-cs"/>
              </a:rPr>
              <a:t>the peritoneal area from the environment (blue bacteria</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3F1350B-783F-4DDE-A233-13949D2CB06F}" type="slidenum">
              <a:rPr lang="en-US" smtClean="0"/>
              <a:t>66</a:t>
            </a:fld>
            <a:endParaRPr lang="en-US"/>
          </a:p>
        </p:txBody>
      </p:sp>
    </p:spTree>
    <p:extLst>
      <p:ext uri="{BB962C8B-B14F-4D97-AF65-F5344CB8AC3E}">
        <p14:creationId xmlns:p14="http://schemas.microsoft.com/office/powerpoint/2010/main" val="420891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these three questions, I used two hosts. First I studied the bacteria that inhabit the inside of plant roots, particularly prairie plants and I studied the bacteria that reside inside of the bladder in the context of Urinary Tract Infections. Now, I will tell you about the plant root project which was done in collaboration with Scott Mangan, Claudia Stein, Christopher Catano and Jonathan Myers who are all at </a:t>
            </a:r>
            <a:r>
              <a:rPr lang="en-US" dirty="0" err="1"/>
              <a:t>WashU</a:t>
            </a:r>
            <a:r>
              <a:rPr lang="en-US" dirty="0"/>
              <a:t>. </a:t>
            </a:r>
          </a:p>
        </p:txBody>
      </p:sp>
      <p:sp>
        <p:nvSpPr>
          <p:cNvPr id="4" name="Slide Number Placeholder 3"/>
          <p:cNvSpPr>
            <a:spLocks noGrp="1"/>
          </p:cNvSpPr>
          <p:nvPr>
            <p:ph type="sldNum" sz="quarter" idx="10"/>
          </p:nvPr>
        </p:nvSpPr>
        <p:spPr/>
        <p:txBody>
          <a:bodyPr/>
          <a:lstStyle/>
          <a:p>
            <a:fld id="{06E82A60-D218-435B-A38B-4A5E10C49885}" type="slidenum">
              <a:rPr lang="en-US" smtClean="0"/>
              <a:t>4</a:t>
            </a:fld>
            <a:endParaRPr lang="en-US"/>
          </a:p>
        </p:txBody>
      </p:sp>
    </p:spTree>
    <p:extLst>
      <p:ext uri="{BB962C8B-B14F-4D97-AF65-F5344CB8AC3E}">
        <p14:creationId xmlns:p14="http://schemas.microsoft.com/office/powerpoint/2010/main" val="1345565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two-step selection model for root microbiota differentiation. Edaphic factors determine the structure of bacterial communities in soil biomes. In the first differentiation step, </a:t>
            </a:r>
            <a:r>
              <a:rPr lang="en-US" sz="1200" b="0" i="0" u="none" strike="noStrike" kern="1200" baseline="0" dirty="0" err="1">
                <a:solidFill>
                  <a:schemeClr val="tx1"/>
                </a:solidFill>
                <a:latin typeface="+mn-lt"/>
                <a:ea typeface="+mn-ea"/>
                <a:cs typeface="+mn-cs"/>
              </a:rPr>
              <a:t>rhizodeposits</a:t>
            </a:r>
            <a:r>
              <a:rPr lang="en-US" sz="1200" b="0" i="0" u="none" strike="noStrike" kern="1200" baseline="0" dirty="0">
                <a:solidFill>
                  <a:schemeClr val="tx1"/>
                </a:solidFill>
                <a:latin typeface="+mn-lt"/>
                <a:ea typeface="+mn-ea"/>
                <a:cs typeface="+mn-cs"/>
              </a:rPr>
              <a:t> and host cell wall features promote the growth of </a:t>
            </a:r>
            <a:r>
              <a:rPr lang="en-US" sz="1200" b="0" i="0" u="none" strike="noStrike" kern="1200" baseline="0" dirty="0" err="1">
                <a:solidFill>
                  <a:schemeClr val="tx1"/>
                </a:solidFill>
                <a:latin typeface="+mn-lt"/>
                <a:ea typeface="+mn-ea"/>
                <a:cs typeface="+mn-cs"/>
              </a:rPr>
              <a:t>organotrophic</a:t>
            </a:r>
            <a:r>
              <a:rPr lang="en-US" sz="1200" b="0" i="0" u="none" strike="noStrike" kern="1200" baseline="0" dirty="0">
                <a:solidFill>
                  <a:schemeClr val="tx1"/>
                </a:solidFill>
                <a:latin typeface="+mn-lt"/>
                <a:ea typeface="+mn-ea"/>
                <a:cs typeface="+mn-cs"/>
              </a:rPr>
              <a:t> bacteria, thereby initiating a soil biome community shift. In the second step, convergent host genotype–dependent selection close to and within the root corpus fine-tunes community profiles thriving on the rhizoplane and within plant roots.</a:t>
            </a:r>
            <a:endParaRPr lang="en-US" dirty="0"/>
          </a:p>
        </p:txBody>
      </p:sp>
      <p:sp>
        <p:nvSpPr>
          <p:cNvPr id="4" name="Slide Number Placeholder 3"/>
          <p:cNvSpPr>
            <a:spLocks noGrp="1"/>
          </p:cNvSpPr>
          <p:nvPr>
            <p:ph type="sldNum" sz="quarter" idx="10"/>
          </p:nvPr>
        </p:nvSpPr>
        <p:spPr/>
        <p:txBody>
          <a:bodyPr/>
          <a:lstStyle/>
          <a:p>
            <a:fld id="{53F1350B-783F-4DDE-A233-13949D2CB06F}" type="slidenum">
              <a:rPr lang="en-US" smtClean="0"/>
              <a:t>67</a:t>
            </a:fld>
            <a:endParaRPr lang="en-US"/>
          </a:p>
        </p:txBody>
      </p:sp>
    </p:spTree>
    <p:extLst>
      <p:ext uri="{BB962C8B-B14F-4D97-AF65-F5344CB8AC3E}">
        <p14:creationId xmlns:p14="http://schemas.microsoft.com/office/powerpoint/2010/main" val="1831794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Males – looked at the V1-V3</a:t>
            </a:r>
            <a:r>
              <a:rPr lang="en-US" baseline="0" dirty="0"/>
              <a:t> region (comparing swabs and urine samples between males infected with an STI and those not infected with an STI)</a:t>
            </a:r>
            <a:endParaRPr lang="en-US" dirty="0"/>
          </a:p>
        </p:txBody>
      </p:sp>
      <p:sp>
        <p:nvSpPr>
          <p:cNvPr id="4" name="Slide Number Placeholder 3"/>
          <p:cNvSpPr>
            <a:spLocks noGrp="1"/>
          </p:cNvSpPr>
          <p:nvPr>
            <p:ph type="sldNum" sz="quarter" idx="10"/>
          </p:nvPr>
        </p:nvSpPr>
        <p:spPr/>
        <p:txBody>
          <a:bodyPr/>
          <a:lstStyle/>
          <a:p>
            <a:fld id="{7BC5C55A-A68C-43F7-AAE4-451FAEC9AB23}" type="slidenum">
              <a:rPr lang="en-US" smtClean="0"/>
              <a:t>69</a:t>
            </a:fld>
            <a:endParaRPr lang="en-US"/>
          </a:p>
        </p:txBody>
      </p:sp>
    </p:spTree>
    <p:extLst>
      <p:ext uri="{BB962C8B-B14F-4D97-AF65-F5344CB8AC3E}">
        <p14:creationId xmlns:p14="http://schemas.microsoft.com/office/powerpoint/2010/main" val="143792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expected errors: It turns out that it is easy to calculate the expected number of errors: it is the sum of the error probabilities. The most probable number of errors (E*) is also easy to calculate. First calculate E = expected errors = sum </a:t>
            </a:r>
            <a:r>
              <a:rPr lang="en-US" dirty="0" err="1"/>
              <a:t>P_e</a:t>
            </a:r>
            <a:r>
              <a:rPr lang="en-US" dirty="0"/>
              <a:t>. Then round down to the nearest integer, and this is the most probable number of errors. In symbols: E* = floor(E). For example, if E &lt; 1, then the most probable number of errors is zero. Proofs of these results are given in </a:t>
            </a:r>
            <a:r>
              <a:rPr lang="en-US" dirty="0">
                <a:hlinkClick r:id="rId3"/>
              </a:rPr>
              <a:t>Edgar &amp; </a:t>
            </a:r>
            <a:r>
              <a:rPr lang="en-US" dirty="0" err="1">
                <a:hlinkClick r:id="rId3"/>
              </a:rPr>
              <a:t>Flybjerg</a:t>
            </a:r>
            <a:r>
              <a:rPr lang="en-US" dirty="0">
                <a:hlinkClick r:id="rId3"/>
              </a:rPr>
              <a:t> (2014)</a:t>
            </a:r>
            <a:r>
              <a:rPr lang="en-US" dirty="0"/>
              <a:t>.</a:t>
            </a:r>
          </a:p>
        </p:txBody>
      </p:sp>
      <p:sp>
        <p:nvSpPr>
          <p:cNvPr id="4" name="Slide Number Placeholder 3"/>
          <p:cNvSpPr>
            <a:spLocks noGrp="1"/>
          </p:cNvSpPr>
          <p:nvPr>
            <p:ph type="sldNum" sz="quarter" idx="10"/>
          </p:nvPr>
        </p:nvSpPr>
        <p:spPr/>
        <p:txBody>
          <a:bodyPr/>
          <a:lstStyle/>
          <a:p>
            <a:fld id="{06E82A60-D218-435B-A38B-4A5E10C49885}" type="slidenum">
              <a:rPr lang="en-US" smtClean="0"/>
              <a:t>72</a:t>
            </a:fld>
            <a:endParaRPr lang="en-US"/>
          </a:p>
        </p:txBody>
      </p:sp>
    </p:spTree>
    <p:extLst>
      <p:ext uri="{BB962C8B-B14F-4D97-AF65-F5344CB8AC3E}">
        <p14:creationId xmlns:p14="http://schemas.microsoft.com/office/powerpoint/2010/main" val="2560455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5 plant hosts we used for the experiment. I’m going to show you using one plant host what we did for all of them. We collected soil which had solely that plant host present. Then we autoclaved a portion of the soil in order to disturb the microbial community by reducing the number of species present. </a:t>
            </a:r>
          </a:p>
        </p:txBody>
      </p:sp>
      <p:sp>
        <p:nvSpPr>
          <p:cNvPr id="4" name="Slide Number Placeholder 3"/>
          <p:cNvSpPr>
            <a:spLocks noGrp="1"/>
          </p:cNvSpPr>
          <p:nvPr>
            <p:ph type="sldNum" sz="quarter" idx="10"/>
          </p:nvPr>
        </p:nvSpPr>
        <p:spPr/>
        <p:txBody>
          <a:bodyPr/>
          <a:lstStyle/>
          <a:p>
            <a:fld id="{06E82A60-D218-435B-A38B-4A5E10C49885}" type="slidenum">
              <a:rPr lang="en-US" smtClean="0"/>
              <a:t>76</a:t>
            </a:fld>
            <a:endParaRPr lang="en-US"/>
          </a:p>
        </p:txBody>
      </p:sp>
    </p:spTree>
    <p:extLst>
      <p:ext uri="{BB962C8B-B14F-4D97-AF65-F5344CB8AC3E}">
        <p14:creationId xmlns:p14="http://schemas.microsoft.com/office/powerpoint/2010/main" val="2883584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Observed species richness for each plant host in each soil trained by each plant host.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48C4C-B68A-40BC-981E-BB50416B6E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219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Bacterial communities were altered by host, soil history, antibiotics and soil autoclave treatment. Ordination of Bray-Cutis dissimilarities shows clustering of root endophytic bacterial communities by (a) plant host (b) soil history (c) antibiotic treatment, (d) autoclaving treatment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48C4C-B68A-40BC-981E-BB50416B6E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286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Ordination of Bray-Cutis dissimilarities shows clustering of root endophytic bacterial communities by plant host for plants grown in sterile soils. </a:t>
            </a:r>
            <a:endParaRPr lang="en-US" dirty="0"/>
          </a:p>
        </p:txBody>
      </p:sp>
      <p:sp>
        <p:nvSpPr>
          <p:cNvPr id="4" name="Slide Number Placeholder 3"/>
          <p:cNvSpPr>
            <a:spLocks noGrp="1"/>
          </p:cNvSpPr>
          <p:nvPr>
            <p:ph type="sldNum" sz="quarter" idx="10"/>
          </p:nvPr>
        </p:nvSpPr>
        <p:spPr/>
        <p:txBody>
          <a:bodyPr/>
          <a:lstStyle/>
          <a:p>
            <a:fld id="{DCB48C4C-B68A-40BC-981E-BB50416B6EAE}" type="slidenum">
              <a:rPr lang="en-US" smtClean="0"/>
              <a:t>80</a:t>
            </a:fld>
            <a:endParaRPr lang="en-US"/>
          </a:p>
        </p:txBody>
      </p:sp>
    </p:spTree>
    <p:extLst>
      <p:ext uri="{BB962C8B-B14F-4D97-AF65-F5344CB8AC3E}">
        <p14:creationId xmlns:p14="http://schemas.microsoft.com/office/powerpoint/2010/main" val="1895726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 make this figure with the colors from the </a:t>
            </a:r>
            <a:r>
              <a:rPr lang="en-US" baseline="0" dirty="0" err="1"/>
              <a:t>pcoa</a:t>
            </a:r>
            <a:r>
              <a:rPr lang="en-US" baseline="0"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133EEE-05D9-4FFE-A008-1EC9057549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92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Plant biomass is dramatically reduced in field autoclaved soils but the presence of antibiotics did not have an effect on plant biomass. (b) All plants grown in </a:t>
            </a:r>
            <a:r>
              <a:rPr lang="en-US" i="1" baseline="0" dirty="0"/>
              <a:t>M. </a:t>
            </a:r>
            <a:r>
              <a:rPr lang="en-US" i="1" baseline="0" dirty="0" err="1"/>
              <a:t>fistulosa</a:t>
            </a:r>
            <a:r>
              <a:rPr lang="en-US" i="0" baseline="0" dirty="0" err="1"/>
              <a:t>’s</a:t>
            </a:r>
            <a:r>
              <a:rPr lang="en-US" i="0" baseline="0" dirty="0"/>
              <a:t> soil had higher biomass when compared to other soils except </a:t>
            </a:r>
            <a:r>
              <a:rPr lang="en-US" i="1" baseline="0" dirty="0"/>
              <a:t>R. </a:t>
            </a:r>
            <a:r>
              <a:rPr lang="en-US" i="1" baseline="0" dirty="0" err="1"/>
              <a:t>pinnata</a:t>
            </a:r>
            <a:r>
              <a:rPr lang="en-US" i="0" baseline="0" dirty="0" err="1"/>
              <a:t>’s</a:t>
            </a:r>
            <a:r>
              <a:rPr lang="en-US" i="0" baseline="0" dirty="0"/>
              <a:t>. Plant biomass of each plant host (c) not treated with antibiotics (d) treated with antibiotics</a:t>
            </a:r>
            <a:endParaRPr lang="en-US" dirty="0"/>
          </a:p>
        </p:txBody>
      </p:sp>
      <p:sp>
        <p:nvSpPr>
          <p:cNvPr id="4" name="Slide Number Placeholder 3"/>
          <p:cNvSpPr>
            <a:spLocks noGrp="1"/>
          </p:cNvSpPr>
          <p:nvPr>
            <p:ph type="sldNum" sz="quarter" idx="10"/>
          </p:nvPr>
        </p:nvSpPr>
        <p:spPr/>
        <p:txBody>
          <a:bodyPr/>
          <a:lstStyle/>
          <a:p>
            <a:fld id="{DCB48C4C-B68A-40BC-981E-BB50416B6EAE}" type="slidenum">
              <a:rPr lang="en-US" smtClean="0"/>
              <a:t>82</a:t>
            </a:fld>
            <a:endParaRPr lang="en-US"/>
          </a:p>
        </p:txBody>
      </p:sp>
    </p:spTree>
    <p:extLst>
      <p:ext uri="{BB962C8B-B14F-4D97-AF65-F5344CB8AC3E}">
        <p14:creationId xmlns:p14="http://schemas.microsoft.com/office/powerpoint/2010/main" val="1709223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133EEE-05D9-4FFE-A008-1EC905754954}"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109053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tallgrass </a:t>
            </a:r>
            <a:r>
              <a:rPr lang="en-US" dirty="0" err="1"/>
              <a:t>praire</a:t>
            </a:r>
            <a:r>
              <a:rPr lang="en-US" dirty="0"/>
              <a:t> is one of the Earth’s most endangered ecosystem due to these lands being converted to farmlands during the European settlement in the mid 19</a:t>
            </a:r>
            <a:r>
              <a:rPr lang="en-US" baseline="30000" dirty="0"/>
              <a:t>th</a:t>
            </a:r>
            <a:r>
              <a:rPr lang="en-US" dirty="0"/>
              <a:t> century. This caused habitat fragmentation and further loss of native grazers such as the American bison pictured here. Only 13% of the historical range is intact today which means endemic species are going extinct. To be exact about a 1/3 of all endangered species are native to grasslands. A few of those species are pictured on this slide. </a:t>
            </a:r>
            <a:r>
              <a:rPr lang="en-US" baseline="0" dirty="0"/>
              <a:t>Prairies can help combat global warming because they are great carbon sinks (even better than forests) by absorbing CO</a:t>
            </a:r>
            <a:r>
              <a:rPr lang="en-US" baseline="-25000" dirty="0"/>
              <a:t>2</a:t>
            </a:r>
            <a:r>
              <a:rPr lang="en-US" baseline="0" dirty="0"/>
              <a:t> that would be normally trapped in our atmosphere increasing temperatures across the globe. We could combat these problems by restoring our prairies but first we have to understand the abiotic and biotic factors that can help increase biomass. </a:t>
            </a:r>
            <a:endParaRPr lang="en-US" dirty="0"/>
          </a:p>
          <a:p>
            <a:endParaRPr lang="en-US" dirty="0"/>
          </a:p>
          <a:p>
            <a:endParaRPr lang="en-US" dirty="0"/>
          </a:p>
          <a:p>
            <a:r>
              <a:rPr lang="en-US" dirty="0"/>
              <a:t>Historical North American tallgrass prairie range in dark green; estimated remaining range in red. Prairie species pictured: American bison (Bison bison), Greater Prairie Chicken (</a:t>
            </a:r>
            <a:r>
              <a:rPr lang="en-US" dirty="0" err="1"/>
              <a:t>Tympanuchus</a:t>
            </a:r>
            <a:r>
              <a:rPr lang="en-US" dirty="0"/>
              <a:t> </a:t>
            </a:r>
            <a:r>
              <a:rPr lang="en-US" dirty="0" err="1"/>
              <a:t>cupido</a:t>
            </a:r>
            <a:r>
              <a:rPr lang="en-US" dirty="0"/>
              <a:t>), Regal fritillary (</a:t>
            </a:r>
            <a:r>
              <a:rPr lang="en-US" dirty="0" err="1"/>
              <a:t>Speyeria</a:t>
            </a:r>
            <a:r>
              <a:rPr lang="en-US" dirty="0"/>
              <a:t> </a:t>
            </a:r>
            <a:r>
              <a:rPr lang="en-US" dirty="0" err="1"/>
              <a:t>idalia</a:t>
            </a:r>
            <a:r>
              <a:rPr lang="en-US" dirty="0"/>
              <a:t>), and Bobolink (</a:t>
            </a:r>
            <a:r>
              <a:rPr lang="en-US" dirty="0" err="1"/>
              <a:t>Dolichonyx</a:t>
            </a:r>
            <a:r>
              <a:rPr lang="en-US" dirty="0"/>
              <a:t> </a:t>
            </a:r>
            <a:r>
              <a:rPr lang="en-US" dirty="0" err="1"/>
              <a:t>oryzivorus</a:t>
            </a:r>
            <a:r>
              <a:rPr lang="en-US" dirty="0"/>
              <a:t>).</a:t>
            </a:r>
          </a:p>
          <a:p>
            <a:r>
              <a:rPr lang="en-US" dirty="0"/>
              <a:t>https://www3.beacon-center.org/blog/2016/04/09/can-evolution-help-us-rebuild-native-habitats/</a:t>
            </a:r>
          </a:p>
        </p:txBody>
      </p:sp>
      <p:sp>
        <p:nvSpPr>
          <p:cNvPr id="4" name="Slide Number Placeholder 3"/>
          <p:cNvSpPr>
            <a:spLocks noGrp="1"/>
          </p:cNvSpPr>
          <p:nvPr>
            <p:ph type="sldNum" sz="quarter" idx="10"/>
          </p:nvPr>
        </p:nvSpPr>
        <p:spPr/>
        <p:txBody>
          <a:bodyPr/>
          <a:lstStyle/>
          <a:p>
            <a:fld id="{06E82A60-D218-435B-A38B-4A5E10C49885}" type="slidenum">
              <a:rPr lang="en-US" smtClean="0"/>
              <a:t>5</a:t>
            </a:fld>
            <a:endParaRPr lang="en-US"/>
          </a:p>
        </p:txBody>
      </p:sp>
    </p:spTree>
    <p:extLst>
      <p:ext uri="{BB962C8B-B14F-4D97-AF65-F5344CB8AC3E}">
        <p14:creationId xmlns:p14="http://schemas.microsoft.com/office/powerpoint/2010/main" val="1392489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Firmicutes</a:t>
            </a:r>
            <a:r>
              <a:rPr lang="en-US" dirty="0"/>
              <a:t> larges Bacteria</a:t>
            </a:r>
            <a:r>
              <a:rPr lang="en-US" baseline="0" dirty="0"/>
              <a:t> phylum with more than 250 genera</a:t>
            </a:r>
          </a:p>
          <a:p>
            <a:r>
              <a:rPr lang="en-US" baseline="0" dirty="0" err="1"/>
              <a:t>Proteobacteria</a:t>
            </a:r>
            <a:r>
              <a:rPr lang="en-US" baseline="0" dirty="0"/>
              <a:t> 2</a:t>
            </a:r>
            <a:r>
              <a:rPr lang="en-US" baseline="30000" dirty="0"/>
              <a:t>nd</a:t>
            </a:r>
            <a:r>
              <a:rPr lang="en-US" baseline="0" dirty="0"/>
              <a:t> largest bacteria phyla </a:t>
            </a:r>
            <a:endParaRPr lang="en-US" dirty="0"/>
          </a:p>
        </p:txBody>
      </p:sp>
      <p:sp>
        <p:nvSpPr>
          <p:cNvPr id="4" name="Slide Number Placeholder 3"/>
          <p:cNvSpPr>
            <a:spLocks noGrp="1"/>
          </p:cNvSpPr>
          <p:nvPr>
            <p:ph type="sldNum" sz="quarter" idx="10"/>
          </p:nvPr>
        </p:nvSpPr>
        <p:spPr/>
        <p:txBody>
          <a:bodyPr/>
          <a:lstStyle/>
          <a:p>
            <a:fld id="{51729B30-537A-4147-A0E0-4F6563D3DA60}" type="slidenum">
              <a:rPr lang="en-US" smtClean="0"/>
              <a:t>85</a:t>
            </a:fld>
            <a:endParaRPr lang="en-US"/>
          </a:p>
        </p:txBody>
      </p:sp>
    </p:spTree>
    <p:extLst>
      <p:ext uri="{BB962C8B-B14F-4D97-AF65-F5344CB8AC3E}">
        <p14:creationId xmlns:p14="http://schemas.microsoft.com/office/powerpoint/2010/main" val="7685164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133EEE-05D9-4FFE-A008-1EC9057549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079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133EEE-05D9-4FFE-A008-1EC9057549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358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Post sonication and post wash bacterial communities are different from the bacteria found in the endophytic compartment</a:t>
            </a:r>
            <a:r>
              <a:rPr lang="en-US" baseline="0" dirty="0"/>
              <a:t>. (a) Ordination of Bray-Cutis dissimilarities shows clustering of root endophytic bacterial communities by location. (b) Heatmap of OTUs which are differentially found in the endophytic compartment compared to in the post sonication and post wash samples.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48C4C-B68A-40BC-981E-BB50416B6E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831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Hultgren group’s paper (</a:t>
            </a:r>
            <a:r>
              <a:rPr lang="en-US" sz="1200" kern="1200" dirty="0">
                <a:solidFill>
                  <a:schemeClr val="tx1"/>
                </a:solidFill>
                <a:effectLst/>
                <a:latin typeface="+mn-lt"/>
                <a:ea typeface="+mn-ea"/>
                <a:cs typeface="+mn-cs"/>
              </a:rPr>
              <a:t>Flores-Mireles et al Urinary Tract infections: epidemiology mechanisms of infection and treatment options)</a:t>
            </a:r>
          </a:p>
          <a:p>
            <a:r>
              <a:rPr lang="en-US" sz="1200" kern="1200" dirty="0">
                <a:solidFill>
                  <a:schemeClr val="tx1"/>
                </a:solidFill>
                <a:effectLst/>
                <a:latin typeface="+mn-lt"/>
                <a:ea typeface="+mn-ea"/>
                <a:cs typeface="+mn-cs"/>
              </a:rPr>
              <a:t>For capsular antigens look at </a:t>
            </a:r>
            <a:r>
              <a:rPr lang="en-US" i="1" dirty="0" err="1"/>
              <a:t>kps</a:t>
            </a:r>
            <a:r>
              <a:rPr lang="en-US" i="1" dirty="0"/>
              <a:t> genes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391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Hultgren group’s paper (</a:t>
            </a:r>
            <a:r>
              <a:rPr lang="en-US" sz="1200" kern="1200" dirty="0">
                <a:solidFill>
                  <a:schemeClr val="tx1"/>
                </a:solidFill>
                <a:effectLst/>
                <a:latin typeface="+mn-lt"/>
                <a:ea typeface="+mn-ea"/>
                <a:cs typeface="+mn-cs"/>
              </a:rPr>
              <a:t>Flores-Mireles et al Urinary Tract infections: epidemiology mechanisms of infection and treatment options)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473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Taken from Kuehn et al (Scott Hultgren group) https://www.nature.com/nature/journal/v356/n6366/pdf/356252a0.pdf</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988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https://link.springer.com/article/10.1007/s00249-009-0552-8</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500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https://academic.oup.com/jid/article/183/Supplement_1/S36/2191070/Structure-and-Function-of-Escherichia-coli-Type-1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050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Hultgren group’s paper (</a:t>
            </a:r>
            <a:r>
              <a:rPr lang="en-US" sz="1200" kern="1200" dirty="0">
                <a:solidFill>
                  <a:schemeClr val="tx1"/>
                </a:solidFill>
                <a:effectLst/>
                <a:latin typeface="+mn-lt"/>
                <a:ea typeface="+mn-ea"/>
                <a:cs typeface="+mn-cs"/>
              </a:rPr>
              <a:t>Flores-Mireles et al Urinary Tract infections: epidemiology mechanisms of infection and treatment options)</a:t>
            </a:r>
          </a:p>
          <a:p>
            <a:r>
              <a:rPr lang="en-US" sz="1200" kern="1200" dirty="0" err="1">
                <a:solidFill>
                  <a:schemeClr val="tx1"/>
                </a:solidFill>
                <a:effectLst/>
                <a:latin typeface="+mn-lt"/>
                <a:ea typeface="+mn-ea"/>
                <a:cs typeface="+mn-cs"/>
              </a:rPr>
              <a:t>Dr</a:t>
            </a:r>
            <a:r>
              <a:rPr lang="en-US" sz="1200" kern="1200" dirty="0">
                <a:solidFill>
                  <a:schemeClr val="tx1"/>
                </a:solidFill>
                <a:effectLst/>
                <a:latin typeface="+mn-lt"/>
                <a:ea typeface="+mn-ea"/>
                <a:cs typeface="+mn-cs"/>
              </a:rPr>
              <a:t> adhesion – includes </a:t>
            </a:r>
            <a:r>
              <a:rPr lang="en-US" sz="1200" kern="1200" dirty="0" err="1">
                <a:solidFill>
                  <a:schemeClr val="tx1"/>
                </a:solidFill>
                <a:effectLst/>
                <a:latin typeface="+mn-lt"/>
                <a:ea typeface="+mn-ea"/>
                <a:cs typeface="+mn-cs"/>
              </a:rPr>
              <a:t>fimbrial</a:t>
            </a:r>
            <a:r>
              <a:rPr lang="en-US" sz="1200" kern="1200" dirty="0">
                <a:solidFill>
                  <a:schemeClr val="tx1"/>
                </a:solidFill>
                <a:effectLst/>
                <a:latin typeface="+mn-lt"/>
                <a:ea typeface="+mn-ea"/>
                <a:cs typeface="+mn-cs"/>
              </a:rPr>
              <a:t> adhesion and nonfimbrial adhesions and is termed </a:t>
            </a:r>
            <a:r>
              <a:rPr lang="en-US" sz="1200" kern="1200" dirty="0" err="1">
                <a:solidFill>
                  <a:schemeClr val="tx1"/>
                </a:solidFill>
                <a:effectLst/>
                <a:latin typeface="+mn-lt"/>
                <a:ea typeface="+mn-ea"/>
                <a:cs typeface="+mn-cs"/>
              </a:rPr>
              <a:t>Dr</a:t>
            </a:r>
            <a:r>
              <a:rPr lang="en-US" sz="1200" kern="1200" dirty="0">
                <a:solidFill>
                  <a:schemeClr val="tx1"/>
                </a:solidFill>
                <a:effectLst/>
                <a:latin typeface="+mn-lt"/>
                <a:ea typeface="+mn-ea"/>
                <a:cs typeface="+mn-cs"/>
              </a:rPr>
              <a:t> for the blood group antigen, a common receptor for this family of adhesions</a:t>
            </a:r>
          </a:p>
          <a:p>
            <a:r>
              <a:rPr lang="en-US" sz="1200" kern="1200" dirty="0">
                <a:solidFill>
                  <a:schemeClr val="tx1"/>
                </a:solidFill>
                <a:effectLst/>
                <a:latin typeface="+mn-lt"/>
                <a:ea typeface="+mn-ea"/>
                <a:cs typeface="+mn-cs"/>
              </a:rPr>
              <a:t>Found Intracellular adhesion proteins (ICAMs)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738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decided to study biotic factors which could impact biomass. Specifically we wanted to study the microbes at the root-soil interface. From outside to inside,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habitats are the soil, rhizosphere, and </a:t>
            </a:r>
            <a:r>
              <a:rPr lang="en-US" sz="1200" kern="1200" dirty="0" err="1">
                <a:solidFill>
                  <a:schemeClr val="tx1"/>
                </a:solidFill>
                <a:effectLst/>
                <a:latin typeface="+mn-lt"/>
                <a:ea typeface="+mn-ea"/>
                <a:cs typeface="+mn-cs"/>
              </a:rPr>
              <a:t>endosphere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Rhizodeposits</a:t>
            </a:r>
            <a:r>
              <a:rPr lang="en-US" sz="1200" kern="1200" dirty="0">
                <a:solidFill>
                  <a:schemeClr val="tx1"/>
                </a:solidFill>
                <a:effectLst/>
                <a:latin typeface="+mn-lt"/>
                <a:ea typeface="+mn-ea"/>
                <a:cs typeface="+mn-cs"/>
              </a:rPr>
              <a:t> generated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root cap border cells and the </a:t>
            </a:r>
            <a:r>
              <a:rPr lang="en-US" sz="1200" kern="1200" dirty="0" err="1">
                <a:solidFill>
                  <a:schemeClr val="tx1"/>
                </a:solidFill>
                <a:effectLst/>
                <a:latin typeface="+mn-lt"/>
                <a:ea typeface="+mn-ea"/>
                <a:cs typeface="+mn-cs"/>
              </a:rPr>
              <a:t>rhizodermis</a:t>
            </a:r>
            <a:r>
              <a:rPr lang="en-US" sz="1200" kern="1200" dirty="0">
                <a:solidFill>
                  <a:schemeClr val="tx1"/>
                </a:solidFill>
                <a:effectLst/>
                <a:latin typeface="+mn-lt"/>
                <a:ea typeface="+mn-ea"/>
                <a:cs typeface="+mn-cs"/>
              </a:rPr>
              <a:t> provoke a shift in the soil biome. Cellular disjunction (cells breaking apart) at the root surface during lateral root emergence (when plant roots are growing) provides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potential entry gate for the rhizosphere microbiota into the root interior. </a:t>
            </a:r>
            <a:r>
              <a:rPr lang="en-US" sz="1200" kern="1200" baseline="0" dirty="0">
                <a:solidFill>
                  <a:schemeClr val="tx1"/>
                </a:solidFill>
                <a:effectLst/>
                <a:latin typeface="+mn-lt"/>
                <a:ea typeface="+mn-ea"/>
                <a:cs typeface="+mn-cs"/>
              </a:rPr>
              <a:t>But how do we study bacteria in these habitat? </a:t>
            </a:r>
            <a:endParaRPr lang="en-US" sz="1200" kern="1200" dirty="0">
              <a:solidFill>
                <a:schemeClr val="tx1"/>
              </a:solidFill>
              <a:effectLst/>
              <a:latin typeface="+mn-lt"/>
              <a:ea typeface="+mn-ea"/>
              <a:cs typeface="+mn-cs"/>
            </a:endParaRPr>
          </a:p>
          <a:p>
            <a:endParaRPr lang="en-US" dirty="0"/>
          </a:p>
          <a:p>
            <a:endParaRPr lang="en-US" dirty="0"/>
          </a:p>
          <a:p>
            <a:endParaRPr lang="en-US" dirty="0"/>
          </a:p>
          <a:p>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habitat</a:t>
            </a:r>
            <a:r>
              <a:rPr lang="en-US" baseline="0" dirty="0"/>
              <a:t> is a specific place occupied by a community of organisms for growth and reproduction. Thus, plant organs colonized by microbial communities with a distinctive phylogenetic structure represent different habitats.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Simulate soil microbial multiplication</a:t>
            </a:r>
            <a:r>
              <a:rPr lang="en-US" sz="1200" kern="1200" baseline="0" dirty="0">
                <a:solidFill>
                  <a:schemeClr val="tx1"/>
                </a:solidFill>
                <a:effectLst/>
                <a:latin typeface="+mn-lt"/>
                <a:ea typeface="+mn-ea"/>
                <a:cs typeface="+mn-cs"/>
              </a:rPr>
              <a:t> in the vicinity of root tissues because most known bacteria are organotrophs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Niche</a:t>
            </a:r>
            <a:r>
              <a:rPr lang="en-US" sz="1200" kern="1200" baseline="0" dirty="0">
                <a:solidFill>
                  <a:schemeClr val="tx1"/>
                </a:solidFill>
                <a:effectLst/>
                <a:latin typeface="+mn-lt"/>
                <a:ea typeface="+mn-ea"/>
                <a:cs typeface="+mn-cs"/>
              </a:rPr>
              <a:t> is defined as the totality of biological and environmental factors that affect a species in a habitat, and includes how a species uses this environment.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Niche differentiation at the root-soil interface. </a:t>
            </a:r>
            <a:endParaRPr lang="en-US" dirty="0"/>
          </a:p>
        </p:txBody>
      </p:sp>
      <p:sp>
        <p:nvSpPr>
          <p:cNvPr id="4" name="Slide Number Placeholder 3"/>
          <p:cNvSpPr>
            <a:spLocks noGrp="1"/>
          </p:cNvSpPr>
          <p:nvPr>
            <p:ph type="sldNum" sz="quarter" idx="10"/>
          </p:nvPr>
        </p:nvSpPr>
        <p:spPr/>
        <p:txBody>
          <a:bodyPr/>
          <a:lstStyle/>
          <a:p>
            <a:fld id="{06E82A60-D218-435B-A38B-4A5E10C49885}" type="slidenum">
              <a:rPr lang="en-US" smtClean="0"/>
              <a:t>6</a:t>
            </a:fld>
            <a:endParaRPr lang="en-US"/>
          </a:p>
        </p:txBody>
      </p:sp>
    </p:spTree>
    <p:extLst>
      <p:ext uri="{BB962C8B-B14F-4D97-AF65-F5344CB8AC3E}">
        <p14:creationId xmlns:p14="http://schemas.microsoft.com/office/powerpoint/2010/main" val="91600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Blood agar plate assay for hemolytic activity. (A) CP9 plate. (B) Enlargement of the section indicated by a box on the CP9 plate. (C) CP9Δ</a:t>
            </a:r>
            <a:r>
              <a:rPr lang="en-US" i="1" dirty="0"/>
              <a:t>hlyA</a:t>
            </a:r>
            <a:r>
              <a:rPr lang="en-US" baseline="-25000" dirty="0"/>
              <a:t>1</a:t>
            </a:r>
            <a:r>
              <a:rPr lang="en-US" dirty="0"/>
              <a:t>::</a:t>
            </a:r>
            <a:r>
              <a:rPr lang="en-US" i="1" dirty="0"/>
              <a:t>cat</a:t>
            </a:r>
            <a:r>
              <a:rPr lang="en-US" dirty="0"/>
              <a:t> plate. (D) Enlargement of the section indicated by a box on the CP9Δ</a:t>
            </a:r>
            <a:r>
              <a:rPr lang="en-US" i="1" dirty="0"/>
              <a:t>hlyA</a:t>
            </a:r>
            <a:r>
              <a:rPr lang="en-US" baseline="-25000" dirty="0"/>
              <a:t>1</a:t>
            </a:r>
            <a:r>
              <a:rPr lang="en-US" dirty="0"/>
              <a:t>::</a:t>
            </a:r>
            <a:r>
              <a:rPr lang="en-US" i="1" dirty="0"/>
              <a:t>cat</a:t>
            </a:r>
            <a:r>
              <a:rPr lang="en-US" dirty="0"/>
              <a:t> plate. (E) CP9Δ</a:t>
            </a:r>
            <a:r>
              <a:rPr lang="en-US" i="1" dirty="0"/>
              <a:t>hlyA</a:t>
            </a:r>
            <a:r>
              <a:rPr lang="en-US" baseline="-25000" dirty="0"/>
              <a:t>1</a:t>
            </a:r>
            <a:r>
              <a:rPr lang="en-US" dirty="0"/>
              <a:t>::</a:t>
            </a:r>
            <a:r>
              <a:rPr lang="en-US" i="1" dirty="0"/>
              <a:t>cat</a:t>
            </a:r>
            <a:r>
              <a:rPr lang="en-US" dirty="0"/>
              <a:t>(pKG8) plate. (F) Enlargement of the section indicated by a box on the CP9Δ</a:t>
            </a:r>
            <a:r>
              <a:rPr lang="en-US" i="1" dirty="0"/>
              <a:t>hlyA</a:t>
            </a:r>
            <a:r>
              <a:rPr lang="en-US" baseline="-25000" dirty="0"/>
              <a:t>1</a:t>
            </a:r>
            <a:r>
              <a:rPr lang="en-US" dirty="0"/>
              <a:t>::</a:t>
            </a:r>
            <a:r>
              <a:rPr lang="en-US" i="1" dirty="0"/>
              <a:t>cat</a:t>
            </a:r>
            <a:r>
              <a:rPr lang="en-US" dirty="0"/>
              <a:t>(pKG8) plate. Strains were streaked on plates, incubated overnight at 37°C, and photographed digitally with a Nikon Coolpix 995 camera.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150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Hultgren group’s paper (</a:t>
            </a:r>
            <a:r>
              <a:rPr lang="en-US" sz="1200" kern="1200" dirty="0">
                <a:solidFill>
                  <a:schemeClr val="tx1"/>
                </a:solidFill>
                <a:effectLst/>
                <a:latin typeface="+mn-lt"/>
                <a:ea typeface="+mn-ea"/>
                <a:cs typeface="+mn-cs"/>
              </a:rPr>
              <a:t>Flores-Mireles et al Urinary Tract infections: epidemiology mechanisms of infection and treatment options)</a:t>
            </a:r>
          </a:p>
          <a:p>
            <a:r>
              <a:rPr lang="en-US" sz="1200" kern="1200" dirty="0" err="1">
                <a:solidFill>
                  <a:schemeClr val="tx1"/>
                </a:solidFill>
                <a:effectLst/>
                <a:latin typeface="+mn-lt"/>
                <a:ea typeface="+mn-ea"/>
                <a:cs typeface="+mn-cs"/>
              </a:rPr>
              <a:t>Dr</a:t>
            </a:r>
            <a:r>
              <a:rPr lang="en-US" sz="1200" kern="1200" dirty="0">
                <a:solidFill>
                  <a:schemeClr val="tx1"/>
                </a:solidFill>
                <a:effectLst/>
                <a:latin typeface="+mn-lt"/>
                <a:ea typeface="+mn-ea"/>
                <a:cs typeface="+mn-cs"/>
              </a:rPr>
              <a:t> adhesion – includes </a:t>
            </a:r>
            <a:r>
              <a:rPr lang="en-US" sz="1200" kern="1200" dirty="0" err="1">
                <a:solidFill>
                  <a:schemeClr val="tx1"/>
                </a:solidFill>
                <a:effectLst/>
                <a:latin typeface="+mn-lt"/>
                <a:ea typeface="+mn-ea"/>
                <a:cs typeface="+mn-cs"/>
              </a:rPr>
              <a:t>fimbrial</a:t>
            </a:r>
            <a:r>
              <a:rPr lang="en-US" sz="1200" kern="1200" dirty="0">
                <a:solidFill>
                  <a:schemeClr val="tx1"/>
                </a:solidFill>
                <a:effectLst/>
                <a:latin typeface="+mn-lt"/>
                <a:ea typeface="+mn-ea"/>
                <a:cs typeface="+mn-cs"/>
              </a:rPr>
              <a:t> adhesion and nonfimbrial adhesions and is termed </a:t>
            </a:r>
            <a:r>
              <a:rPr lang="en-US" sz="1200" kern="1200" dirty="0" err="1">
                <a:solidFill>
                  <a:schemeClr val="tx1"/>
                </a:solidFill>
                <a:effectLst/>
                <a:latin typeface="+mn-lt"/>
                <a:ea typeface="+mn-ea"/>
                <a:cs typeface="+mn-cs"/>
              </a:rPr>
              <a:t>Dr</a:t>
            </a:r>
            <a:r>
              <a:rPr lang="en-US" sz="1200" kern="1200" dirty="0">
                <a:solidFill>
                  <a:schemeClr val="tx1"/>
                </a:solidFill>
                <a:effectLst/>
                <a:latin typeface="+mn-lt"/>
                <a:ea typeface="+mn-ea"/>
                <a:cs typeface="+mn-cs"/>
              </a:rPr>
              <a:t> for the blood group antigen, a common receptor for this family of adhesions</a:t>
            </a:r>
          </a:p>
          <a:p>
            <a:r>
              <a:rPr lang="en-US" sz="1200" kern="1200" dirty="0">
                <a:solidFill>
                  <a:schemeClr val="tx1"/>
                </a:solidFill>
                <a:effectLst/>
                <a:latin typeface="+mn-lt"/>
                <a:ea typeface="+mn-ea"/>
                <a:cs typeface="+mn-cs"/>
              </a:rPr>
              <a:t>Found Intracellular adhesion proteins (ICAMs)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725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Siderophore found in pathogenic bacteria such as Yersinia pestis. </a:t>
            </a:r>
            <a:r>
              <a:rPr lang="en-US" dirty="0" err="1"/>
              <a:t>Yersiniabactin</a:t>
            </a:r>
            <a:r>
              <a:rPr lang="en-US" dirty="0"/>
              <a:t> is a four ring structure composed of carbon, hydrogen, nitrogen, oxygen, and sulfur</a:t>
            </a:r>
          </a:p>
          <a:p>
            <a:r>
              <a:rPr lang="en-US" dirty="0"/>
              <a:t>Should I use - </a:t>
            </a:r>
            <a:r>
              <a:rPr lang="en-US" dirty="0" err="1"/>
              <a:t>antiSMASH</a:t>
            </a:r>
            <a:r>
              <a:rPr lang="en-US" dirty="0"/>
              <a:t> is available at </a:t>
            </a:r>
            <a:r>
              <a:rPr lang="en-US" dirty="0">
                <a:hlinkClick r:id="rId3"/>
              </a:rPr>
              <a:t>http://antismash.secondarymetabolites.org</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4942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Transferrin, an iron carrier protein that is conserved among mammals, birds, fish, and amphibians, has a strong affinity for iron (</a:t>
            </a:r>
            <a:r>
              <a:rPr lang="en-US" dirty="0" err="1"/>
              <a:t>K</a:t>
            </a:r>
            <a:r>
              <a:rPr lang="en-US" baseline="-25000" dirty="0" err="1"/>
              <a:t>d</a:t>
            </a:r>
            <a:r>
              <a:rPr lang="en-US" dirty="0"/>
              <a:t> = ~10</a:t>
            </a:r>
            <a:r>
              <a:rPr lang="en-US" baseline="30000" dirty="0"/>
              <a:t>−20</a:t>
            </a:r>
            <a:r>
              <a:rPr lang="en-US" dirty="0"/>
              <a:t>)</a:t>
            </a:r>
          </a:p>
          <a:p>
            <a:r>
              <a:rPr lang="en-US" dirty="0"/>
              <a:t>binds iron with an even lower </a:t>
            </a:r>
            <a:r>
              <a:rPr lang="en-US" dirty="0" err="1"/>
              <a:t>K</a:t>
            </a:r>
            <a:r>
              <a:rPr lang="en-US" baseline="-25000" dirty="0" err="1"/>
              <a:t>d</a:t>
            </a:r>
            <a:r>
              <a:rPr lang="en-US" dirty="0"/>
              <a:t> of ~10</a:t>
            </a:r>
            <a:r>
              <a:rPr lang="en-US" baseline="30000" dirty="0"/>
              <a:t>−49</a:t>
            </a:r>
          </a:p>
          <a:p>
            <a:r>
              <a:rPr lang="en-US" dirty="0"/>
              <a:t>lipocalin 2 - functions as a bacteriostatic agent by specifically binding and sequestering </a:t>
            </a:r>
            <a:r>
              <a:rPr lang="en-US" dirty="0" err="1"/>
              <a:t>enterobactin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CC946A-016D-4BA3-B5DD-99467023E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4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bacteria, we first need to a way of classifying species. Microbiologist look at the 16S </a:t>
            </a:r>
            <a:r>
              <a:rPr lang="en-US" dirty="0" err="1"/>
              <a:t>rRNA</a:t>
            </a:r>
            <a:r>
              <a:rPr lang="en-US" dirty="0"/>
              <a:t>, a highly conserved gene, to classify bacterial species. We PCR and amplify just a portion of the gene which consists of both conserved and variable regions. After amplification, we sequence the genes and generate a list of DNA sequences. We take the DNA sequence and </a:t>
            </a:r>
            <a:r>
              <a:rPr lang="en-US" dirty="0" err="1"/>
              <a:t>and</a:t>
            </a:r>
            <a:r>
              <a:rPr lang="en-US" dirty="0"/>
              <a:t> we align our reads to a database with known 16S </a:t>
            </a:r>
            <a:r>
              <a:rPr lang="en-US" dirty="0" err="1"/>
              <a:t>rRNA</a:t>
            </a:r>
            <a:r>
              <a:rPr lang="en-US" dirty="0"/>
              <a:t> genes in order to classify our reads. After classification, we can go back to our DNA sequences and measure relative abundance for each species. </a:t>
            </a:r>
          </a:p>
        </p:txBody>
      </p:sp>
      <p:sp>
        <p:nvSpPr>
          <p:cNvPr id="4" name="Slide Number Placeholder 3"/>
          <p:cNvSpPr>
            <a:spLocks noGrp="1"/>
          </p:cNvSpPr>
          <p:nvPr>
            <p:ph type="sldNum" sz="quarter" idx="10"/>
          </p:nvPr>
        </p:nvSpPr>
        <p:spPr/>
        <p:txBody>
          <a:bodyPr/>
          <a:lstStyle/>
          <a:p>
            <a:fld id="{06E82A60-D218-435B-A38B-4A5E10C49885}" type="slidenum">
              <a:rPr lang="en-US" smtClean="0"/>
              <a:t>7</a:t>
            </a:fld>
            <a:endParaRPr lang="en-US"/>
          </a:p>
        </p:txBody>
      </p:sp>
    </p:spTree>
    <p:extLst>
      <p:ext uri="{BB962C8B-B14F-4D97-AF65-F5344CB8AC3E}">
        <p14:creationId xmlns:p14="http://schemas.microsoft.com/office/powerpoint/2010/main" val="1718772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able to classify bacterial species, we can determine if the composition of bacterial communities are different in these 3 habitats. Previous studies have proved this to be true. This is a </a:t>
            </a:r>
            <a:r>
              <a:rPr lang="en-US" dirty="0" err="1"/>
              <a:t>terenary</a:t>
            </a:r>
            <a:r>
              <a:rPr lang="en-US" dirty="0"/>
              <a:t> plot and each edge of the triangle represents the 3 habitats. The circles represent OTUs or bacterial species and the size of the circles correspond to the abundance of that species. The position of the circles demonstrate whether that bacterial species was sequenced from that habitat. The blue circles indicate the species which were enriched in the </a:t>
            </a:r>
            <a:r>
              <a:rPr lang="en-US" dirty="0" err="1"/>
              <a:t>endosphere</a:t>
            </a:r>
            <a:r>
              <a:rPr lang="en-US" dirty="0"/>
              <a:t> proving that the composition of the bacterial community in the </a:t>
            </a:r>
            <a:r>
              <a:rPr lang="en-US" dirty="0" err="1"/>
              <a:t>endosphere</a:t>
            </a:r>
            <a:r>
              <a:rPr lang="en-US" dirty="0"/>
              <a:t> is unique. Due to the uniqueness of the community and previous studies showing that </a:t>
            </a:r>
            <a:r>
              <a:rPr lang="en-US" dirty="0" err="1"/>
              <a:t>endopheric</a:t>
            </a:r>
            <a:r>
              <a:rPr lang="en-US" dirty="0"/>
              <a:t> bacteria have the largest impact on plant biomass we decided to focus on studying the bacteria in the </a:t>
            </a:r>
            <a:r>
              <a:rPr lang="en-US" dirty="0" err="1"/>
              <a:t>endosphere</a:t>
            </a:r>
            <a:r>
              <a:rPr lang="en-US" dirty="0"/>
              <a:t> compartment for prairie species. </a:t>
            </a:r>
          </a:p>
        </p:txBody>
      </p:sp>
      <p:sp>
        <p:nvSpPr>
          <p:cNvPr id="4" name="Slide Number Placeholder 3"/>
          <p:cNvSpPr>
            <a:spLocks noGrp="1"/>
          </p:cNvSpPr>
          <p:nvPr>
            <p:ph type="sldNum" sz="quarter" idx="10"/>
          </p:nvPr>
        </p:nvSpPr>
        <p:spPr/>
        <p:txBody>
          <a:bodyPr/>
          <a:lstStyle/>
          <a:p>
            <a:fld id="{06E82A60-D218-435B-A38B-4A5E10C49885}" type="slidenum">
              <a:rPr lang="en-US" smtClean="0"/>
              <a:t>8</a:t>
            </a:fld>
            <a:endParaRPr lang="en-US"/>
          </a:p>
        </p:txBody>
      </p:sp>
    </p:spTree>
    <p:extLst>
      <p:ext uri="{BB962C8B-B14F-4D97-AF65-F5344CB8AC3E}">
        <p14:creationId xmlns:p14="http://schemas.microsoft.com/office/powerpoint/2010/main" val="1488247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understand the role of the endophytic bacterial community we decided to study the community in three different ways. We first wanted to understand how the communities are assembled. Here we have three different bacterial species represented by the different shapes. In this toy example we only see the circles and triangles able to occupy the interior of the roots. This means there is some type of force not allowing the squares to occupy this space. With composition, we will look at individuals of the same plant host and measure the similarity or dissimilarity of the composition within and between hosts. We can visualize this using an ordination plot which will show clustering of points if the individuals have the same endophytic root communities or separation if they have dissimilar endophytic root communities. </a:t>
            </a:r>
          </a:p>
        </p:txBody>
      </p:sp>
      <p:sp>
        <p:nvSpPr>
          <p:cNvPr id="4" name="Slide Number Placeholder 3"/>
          <p:cNvSpPr>
            <a:spLocks noGrp="1"/>
          </p:cNvSpPr>
          <p:nvPr>
            <p:ph type="sldNum" sz="quarter" idx="10"/>
          </p:nvPr>
        </p:nvSpPr>
        <p:spPr/>
        <p:txBody>
          <a:bodyPr/>
          <a:lstStyle/>
          <a:p>
            <a:fld id="{06E82A60-D218-435B-A38B-4A5E10C49885}" type="slidenum">
              <a:rPr lang="en-US" smtClean="0"/>
              <a:t>9</a:t>
            </a:fld>
            <a:endParaRPr lang="en-US"/>
          </a:p>
        </p:txBody>
      </p:sp>
    </p:spTree>
    <p:extLst>
      <p:ext uri="{BB962C8B-B14F-4D97-AF65-F5344CB8AC3E}">
        <p14:creationId xmlns:p14="http://schemas.microsoft.com/office/powerpoint/2010/main" val="265376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5 plant hosts we used for the experiment. I’m going to show you using one plant host what we did for all of them. We collected soil which had solely that plant host present. Then we autoclaved a portion of the soil in order to disturb the microbial community by reducing the number of species present. </a:t>
            </a:r>
          </a:p>
        </p:txBody>
      </p:sp>
      <p:sp>
        <p:nvSpPr>
          <p:cNvPr id="4" name="Slide Number Placeholder 3"/>
          <p:cNvSpPr>
            <a:spLocks noGrp="1"/>
          </p:cNvSpPr>
          <p:nvPr>
            <p:ph type="sldNum" sz="quarter" idx="10"/>
          </p:nvPr>
        </p:nvSpPr>
        <p:spPr/>
        <p:txBody>
          <a:bodyPr/>
          <a:lstStyle/>
          <a:p>
            <a:fld id="{06E82A60-D218-435B-A38B-4A5E10C49885}" type="slidenum">
              <a:rPr lang="en-US" smtClean="0"/>
              <a:t>10</a:t>
            </a:fld>
            <a:endParaRPr lang="en-US"/>
          </a:p>
        </p:txBody>
      </p:sp>
    </p:spTree>
    <p:extLst>
      <p:ext uri="{BB962C8B-B14F-4D97-AF65-F5344CB8AC3E}">
        <p14:creationId xmlns:p14="http://schemas.microsoft.com/office/powerpoint/2010/main" val="3372668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7" name="Rectangle 6"/>
          <p:cNvSpPr/>
          <p:nvPr/>
        </p:nvSpPr>
        <p:spPr>
          <a:xfrm>
            <a:off x="7413" y="6306455"/>
            <a:ext cx="12157075"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0" y="969359"/>
            <a:ext cx="975360" cy="2893706"/>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9" name="Rectangle 8"/>
          <p:cNvSpPr/>
          <p:nvPr/>
        </p:nvSpPr>
        <p:spPr>
          <a:xfrm>
            <a:off x="4953003" y="969358"/>
            <a:ext cx="7211484" cy="2893707"/>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solidFill>
                  <a:prstClr val="white"/>
                </a:solidFill>
              </a:rPr>
              <a:t> </a:t>
            </a:r>
          </a:p>
        </p:txBody>
      </p:sp>
      <p:sp>
        <p:nvSpPr>
          <p:cNvPr id="2" name="Title 1"/>
          <p:cNvSpPr>
            <a:spLocks noGrp="1"/>
          </p:cNvSpPr>
          <p:nvPr>
            <p:ph type="ctrTitle"/>
          </p:nvPr>
        </p:nvSpPr>
        <p:spPr>
          <a:xfrm>
            <a:off x="4953003" y="1182340"/>
            <a:ext cx="7211484" cy="1082421"/>
          </a:xfrm>
        </p:spPr>
        <p:txBody>
          <a:bodyPr>
            <a:normAutofit/>
          </a:bodyPr>
          <a:lstStyle>
            <a:lvl1pPr algn="ctr" defTabSz="913984" rtl="0" eaLnBrk="1" latinLnBrk="0" hangingPunct="1">
              <a:spcBef>
                <a:spcPct val="0"/>
              </a:spcBef>
              <a:buNone/>
              <a:defRPr lang="en-US" sz="3600" kern="1200" dirty="0">
                <a:solidFill>
                  <a:srgbClr val="C4BD97"/>
                </a:solidFill>
                <a:latin typeface="Century Gothic"/>
                <a:ea typeface="+mj-ea"/>
                <a:cs typeface="Century Gothic"/>
              </a:defRPr>
            </a:lvl1pPr>
          </a:lstStyle>
          <a:p>
            <a:r>
              <a:rPr lang="en-US" dirty="0"/>
              <a:t>Click to edit Master title style</a:t>
            </a:r>
          </a:p>
        </p:txBody>
      </p:sp>
      <p:sp>
        <p:nvSpPr>
          <p:cNvPr id="3" name="Subtitle 2"/>
          <p:cNvSpPr>
            <a:spLocks noGrp="1"/>
          </p:cNvSpPr>
          <p:nvPr>
            <p:ph type="subTitle" idx="1"/>
          </p:nvPr>
        </p:nvSpPr>
        <p:spPr>
          <a:xfrm>
            <a:off x="4980243" y="2745308"/>
            <a:ext cx="7211757" cy="838200"/>
          </a:xfrm>
        </p:spPr>
        <p:txBody>
          <a:bodyPr>
            <a:noAutofit/>
          </a:bodyPr>
          <a:lstStyle>
            <a:lvl1pPr marL="0" indent="0" algn="ctr" defTabSz="913984" rtl="0" eaLnBrk="1" latinLnBrk="0" hangingPunct="1">
              <a:spcBef>
                <a:spcPct val="0"/>
              </a:spcBef>
              <a:buNone/>
              <a:defRPr lang="en-US" sz="2400" kern="1200" dirty="0">
                <a:solidFill>
                  <a:srgbClr val="C4BD97"/>
                </a:solidFill>
                <a:latin typeface="Century Gothic"/>
                <a:ea typeface="+mj-ea"/>
                <a:cs typeface="Century Gothic"/>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pic>
        <p:nvPicPr>
          <p:cNvPr id="11" name="Picture 10" descr="colorize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606" y="1368844"/>
            <a:ext cx="2981919" cy="1487047"/>
          </a:xfrm>
          <a:prstGeom prst="rect">
            <a:avLst/>
          </a:prstGeom>
        </p:spPr>
      </p:pic>
      <p:pic>
        <p:nvPicPr>
          <p:cNvPr id="12" name="Picture 11" descr="colorized.jpg"/>
          <p:cNvPicPr>
            <a:picLocks noChangeAspect="1"/>
          </p:cNvPicPr>
          <p:nvPr/>
        </p:nvPicPr>
        <p:blipFill rotWithShape="1">
          <a:blip r:embed="rId2" cstate="print">
            <a:extLst>
              <a:ext uri="{28A0092B-C50C-407E-A947-70E740481C1C}">
                <a14:useLocalDpi xmlns:a14="http://schemas.microsoft.com/office/drawing/2010/main" val="0"/>
              </a:ext>
            </a:extLst>
          </a:blip>
          <a:srcRect l="1" r="16995"/>
          <a:stretch/>
        </p:blipFill>
        <p:spPr>
          <a:xfrm>
            <a:off x="1022185" y="969367"/>
            <a:ext cx="3898131" cy="2893698"/>
          </a:xfrm>
          <a:prstGeom prst="rect">
            <a:avLst/>
          </a:prstGeom>
        </p:spPr>
      </p:pic>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97F777C3-065F-462D-86FF-1D2FFC03335E}" type="datetime1">
              <a:rPr lang="en-US" smtClean="0">
                <a:solidFill>
                  <a:prstClr val="white">
                    <a:tint val="75000"/>
                  </a:prstClr>
                </a:solidFill>
              </a:rPr>
              <a:t>9/15/2017</a:t>
            </a:fld>
            <a:endParaRPr lang="en-US" dirty="0">
              <a:solidFill>
                <a:prstClr val="white">
                  <a:tint val="75000"/>
                </a:prstClr>
              </a:solidFill>
            </a:endParaRPr>
          </a:p>
        </p:txBody>
      </p:sp>
    </p:spTree>
    <p:extLst>
      <p:ext uri="{BB962C8B-B14F-4D97-AF65-F5344CB8AC3E}">
        <p14:creationId xmlns:p14="http://schemas.microsoft.com/office/powerpoint/2010/main" val="250532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44000-9A9A-49DB-AADC-E49934FC4C39}"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2758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7"/>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7"/>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6C9E7-886F-4F0A-9C95-10992AD45761}"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675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926543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663993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571652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61F0C1-F8EB-4C97-A22E-51C6A3BB09E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793066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61F0C1-F8EB-4C97-A22E-51C6A3BB09EB}" type="datetimeFigureOut">
              <a:rPr lang="en-US" smtClean="0"/>
              <a:t>9/15/2017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3172459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61F0C1-F8EB-4C97-A22E-51C6A3BB09EB}" type="datetimeFigureOut">
              <a:rPr lang="en-US" smtClean="0"/>
              <a:t>9/15/2017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921010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61F0C1-F8EB-4C97-A22E-51C6A3BB09EB}" type="datetimeFigureOut">
              <a:rPr lang="en-US" smtClean="0"/>
              <a:t>9/15/2017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1370810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61F0C1-F8EB-4C97-A22E-51C6A3BB09E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975621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10885" y="173040"/>
            <a:ext cx="12175067" cy="1143000"/>
          </a:xfrm>
        </p:spPr>
        <p:txBody>
          <a:bodyPr/>
          <a:lstStyle>
            <a:lvl1pPr>
              <a:defRPr b="0">
                <a:solidFill>
                  <a:srgbClr val="C4BD97"/>
                </a:solidFill>
                <a:latin typeface="Century Gothic" panose="020B0502020202020204" pitchFamily="34" charset="0"/>
                <a:cs typeface="Arial" pitchFamily="34" charset="0"/>
              </a:defRPr>
            </a:lvl1pPr>
          </a:lstStyle>
          <a:p>
            <a:r>
              <a:rPr lang="en-US" dirty="0"/>
              <a:t>Click to edit Master title style</a:t>
            </a:r>
          </a:p>
        </p:txBody>
      </p:sp>
      <p:sp>
        <p:nvSpPr>
          <p:cNvPr id="7" name="Rectangle 6"/>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F129655D-3C97-4DDB-A8C5-0A32F4069CDA}"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9326036" y="6459631"/>
            <a:ext cx="2844800" cy="365125"/>
          </a:xfrm>
        </p:spPr>
        <p:txBody>
          <a:bodyPr/>
          <a:lstStyle>
            <a:lvl1pPr>
              <a:defRPr>
                <a:solidFill>
                  <a:srgbClr val="C4BD97"/>
                </a:solidFill>
                <a:latin typeface="Century Gothic" panose="020B0502020202020204" pitchFamily="34" charset="0"/>
              </a:defRPr>
            </a:lvl1pPr>
          </a:lstStyle>
          <a:p>
            <a:fld id="{77E59808-E941-46E1-872F-5DB51E5B6943}" type="slidenum">
              <a:rPr lang="en-US" smtClean="0"/>
              <a:pPr/>
              <a:t>‹#›</a:t>
            </a:fld>
            <a:endParaRPr lang="en-US"/>
          </a:p>
        </p:txBody>
      </p:sp>
    </p:spTree>
    <p:extLst>
      <p:ext uri="{BB962C8B-B14F-4D97-AF65-F5344CB8AC3E}">
        <p14:creationId xmlns:p14="http://schemas.microsoft.com/office/powerpoint/2010/main" val="1564976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61F0C1-F8EB-4C97-A22E-51C6A3BB09E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3068003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2590923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61F0C1-F8EB-4C97-A22E-51C6A3BB09E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0351B-3C47-41B2-A738-EF90FFC08D43}" type="slidenum">
              <a:rPr lang="en-US" smtClean="0"/>
              <a:t>‹#›</a:t>
            </a:fld>
            <a:endParaRPr lang="en-US"/>
          </a:p>
        </p:txBody>
      </p:sp>
    </p:spTree>
    <p:extLst>
      <p:ext uri="{BB962C8B-B14F-4D97-AF65-F5344CB8AC3E}">
        <p14:creationId xmlns:p14="http://schemas.microsoft.com/office/powerpoint/2010/main" val="3414536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7" name="Rectangle 6"/>
          <p:cNvSpPr/>
          <p:nvPr/>
        </p:nvSpPr>
        <p:spPr>
          <a:xfrm>
            <a:off x="7413" y="6306455"/>
            <a:ext cx="12157075"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0" y="3200400"/>
            <a:ext cx="975360" cy="22860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9" name="Rectangle 8"/>
          <p:cNvSpPr/>
          <p:nvPr/>
        </p:nvSpPr>
        <p:spPr>
          <a:xfrm>
            <a:off x="4953003" y="3200400"/>
            <a:ext cx="7211484" cy="22860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solidFill>
                  <a:prstClr val="white"/>
                </a:solidFill>
              </a:rPr>
              <a:t> </a:t>
            </a:r>
          </a:p>
        </p:txBody>
      </p:sp>
      <p:sp>
        <p:nvSpPr>
          <p:cNvPr id="2" name="Title 1"/>
          <p:cNvSpPr>
            <a:spLocks noGrp="1"/>
          </p:cNvSpPr>
          <p:nvPr>
            <p:ph type="ctrTitle"/>
          </p:nvPr>
        </p:nvSpPr>
        <p:spPr>
          <a:xfrm>
            <a:off x="4953003" y="3163959"/>
            <a:ext cx="7211484" cy="1331843"/>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997176" y="4648200"/>
            <a:ext cx="7211757" cy="838200"/>
          </a:xfrm>
        </p:spPr>
        <p:txBody>
          <a:bodyPr/>
          <a:lstStyle>
            <a:lvl1pPr marL="0" indent="0" algn="ctr">
              <a:buNone/>
              <a:defRPr>
                <a:solidFill>
                  <a:schemeClr val="tx1">
                    <a:tint val="75000"/>
                  </a:schemeClr>
                </a:solidFill>
                <a:latin typeface="Arial" pitchFamily="34" charset="0"/>
                <a:cs typeface="Arial" pitchFamily="34" charset="0"/>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Click to edit Master subtitle style</a:t>
            </a:r>
            <a:endParaRPr lang="en-US" dirty="0"/>
          </a:p>
        </p:txBody>
      </p:sp>
      <p:pic>
        <p:nvPicPr>
          <p:cNvPr id="11" name="Picture 10" descr="colorize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606" y="3599885"/>
            <a:ext cx="2981919" cy="1487047"/>
          </a:xfrm>
          <a:prstGeom prst="rect">
            <a:avLst/>
          </a:prstGeom>
        </p:spPr>
      </p:pic>
      <p:pic>
        <p:nvPicPr>
          <p:cNvPr id="12" name="Picture 11" descr="colorized.jpg"/>
          <p:cNvPicPr>
            <a:picLocks noChangeAspect="1"/>
          </p:cNvPicPr>
          <p:nvPr/>
        </p:nvPicPr>
        <p:blipFill rotWithShape="1">
          <a:blip r:embed="rId2" cstate="print">
            <a:extLst>
              <a:ext uri="{28A0092B-C50C-407E-A947-70E740481C1C}">
                <a14:useLocalDpi xmlns:a14="http://schemas.microsoft.com/office/drawing/2010/main" val="0"/>
              </a:ext>
            </a:extLst>
          </a:blip>
          <a:srcRect l="1" r="16995"/>
          <a:stretch/>
        </p:blipFill>
        <p:spPr>
          <a:xfrm>
            <a:off x="1022185" y="3200408"/>
            <a:ext cx="3898131" cy="2286001"/>
          </a:xfrm>
          <a:prstGeom prst="rect">
            <a:avLst/>
          </a:prstGeom>
        </p:spPr>
      </p:pic>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B1FA5CA-2405-453B-A12F-9070DBDEA1BC}" type="datetime1">
              <a:rPr lang="en-US" smtClean="0">
                <a:solidFill>
                  <a:prstClr val="white">
                    <a:tint val="75000"/>
                  </a:prstClr>
                </a:solidFill>
              </a:rPr>
              <a:t>9/15/2017</a:t>
            </a:fld>
            <a:endParaRPr lang="en-US">
              <a:solidFill>
                <a:prstClr val="white">
                  <a:tint val="75000"/>
                </a:prstClr>
              </a:solidFill>
            </a:endParaRPr>
          </a:p>
        </p:txBody>
      </p:sp>
    </p:spTree>
    <p:extLst>
      <p:ext uri="{BB962C8B-B14F-4D97-AF65-F5344CB8AC3E}">
        <p14:creationId xmlns:p14="http://schemas.microsoft.com/office/powerpoint/2010/main" val="2259148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10885" y="173040"/>
            <a:ext cx="12175067"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7" name="Rectangle 6"/>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1B02A6B5-B86B-4E4C-9A46-43A09A68E163}"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a:xfrm>
            <a:off x="9326036" y="6459631"/>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85719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963084" y="4406909"/>
            <a:ext cx="10363200" cy="1362075"/>
          </a:xfrm>
        </p:spPr>
        <p:txBody>
          <a:bodyPr anchor="t"/>
          <a:lstStyle>
            <a:lvl1pPr algn="l">
              <a:defRPr sz="4000" b="1" cap="all">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BF59854-A95C-461B-A556-AD1629C29DD7}"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385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11" name="Rectangle 10"/>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547943-3228-45E3-962F-87B16EF6FC22}"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9351323" y="6467036"/>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840891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3" name="Rectangle 12"/>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7414" y="6306455"/>
            <a:ext cx="121845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ADA00C-5F97-4820-9F89-DDB4E872C2AC}" type="datetime1">
              <a:rPr lang="en-US" smtClean="0">
                <a:solidFill>
                  <a:prstClr val="white">
                    <a:tint val="75000"/>
                  </a:prstClr>
                </a:solidFill>
              </a:rPr>
              <a:t>9/15/2017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a:xfrm>
            <a:off x="9356403" y="6460134"/>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920688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7" name="Rectangle 6"/>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609600" y="142118"/>
            <a:ext cx="10972800"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D910D82-0DAF-4D17-823E-38D786304762}" type="datetime1">
              <a:rPr lang="en-US" smtClean="0">
                <a:solidFill>
                  <a:prstClr val="white">
                    <a:tint val="75000"/>
                  </a:prstClr>
                </a:solidFill>
              </a:rPr>
              <a:t>9/15/2017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a:xfrm>
            <a:off x="9326036" y="6481632"/>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629797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Date Placeholder 1"/>
          <p:cNvSpPr>
            <a:spLocks noGrp="1"/>
          </p:cNvSpPr>
          <p:nvPr>
            <p:ph type="dt" sz="half" idx="10"/>
          </p:nvPr>
        </p:nvSpPr>
        <p:spPr/>
        <p:txBody>
          <a:bodyPr/>
          <a:lstStyle/>
          <a:p>
            <a:fld id="{9ED1E470-F3F4-47F9-8439-7D4A8B5732DA}" type="datetime1">
              <a:rPr lang="en-US" smtClean="0">
                <a:solidFill>
                  <a:prstClr val="white">
                    <a:tint val="75000"/>
                  </a:prstClr>
                </a:solidFill>
              </a:rPr>
              <a:t>9/15/2017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a:xfrm>
            <a:off x="9331003" y="6467036"/>
            <a:ext cx="2844800" cy="365125"/>
          </a:xfrm>
        </p:spPr>
        <p:txBody>
          <a:bodyPr/>
          <a:lstStyle/>
          <a:p>
            <a:fld id="{77E59808-E941-46E1-872F-5DB51E5B6943}"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72921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963084" y="4406909"/>
            <a:ext cx="10363200" cy="1362075"/>
          </a:xfrm>
        </p:spPr>
        <p:txBody>
          <a:bodyPr anchor="t"/>
          <a:lstStyle>
            <a:lvl1pPr algn="l">
              <a:defRPr sz="4000" b="1" cap="all">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532DFDC-CF2B-4A40-A976-0407E76E8921}"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713837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7412" y="6306455"/>
            <a:ext cx="12208933" cy="533400"/>
          </a:xfrm>
          <a:prstGeom prst="rect">
            <a:avLst/>
          </a:prstGeom>
          <a:solidFill>
            <a:schemeClr val="bg1"/>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E540B9-B748-4752-B4F4-34F8009CDC98}"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60655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633DA2-5C7C-42A9-BC16-A260E1FDB184}"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183945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6577C0-01E1-4CF6-8C63-383174F3A6F2}"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787355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7"/>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7"/>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9ADA45-68D9-4649-BF61-6258C02BA1DF}"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760182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2552242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620294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573131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4D4E7F-7B38-44AA-80C9-630A15D5A59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2090871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4D4E7F-7B38-44AA-80C9-630A15D5A59B}" type="datetimeFigureOut">
              <a:rPr lang="en-US" smtClean="0"/>
              <a:t>9/15/2017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46618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4D4E7F-7B38-44AA-80C9-630A15D5A59B}" type="datetimeFigureOut">
              <a:rPr lang="en-US" smtClean="0"/>
              <a:t>9/15/2017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99018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11" name="Rectangle 10"/>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5273FE-BE84-4F4F-B48D-55BE85A0741B}"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a:xfrm>
            <a:off x="9351323" y="6467036"/>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84487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D4E7F-7B38-44AA-80C9-630A15D5A59B}" type="datetimeFigureOut">
              <a:rPr lang="en-US" smtClean="0"/>
              <a:t>9/15/2017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5283784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4D4E7F-7B38-44AA-80C9-630A15D5A59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6307885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4D4E7F-7B38-44AA-80C9-630A15D5A59B}"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1374472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5539737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4D4E7F-7B38-44AA-80C9-630A15D5A59B}"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78057-7447-4840-9688-3D86C348F8AB}" type="slidenum">
              <a:rPr lang="en-US" smtClean="0"/>
              <a:t>‹#›</a:t>
            </a:fld>
            <a:endParaRPr lang="en-US"/>
          </a:p>
        </p:txBody>
      </p:sp>
    </p:spTree>
    <p:extLst>
      <p:ext uri="{BB962C8B-B14F-4D97-AF65-F5344CB8AC3E}">
        <p14:creationId xmlns:p14="http://schemas.microsoft.com/office/powerpoint/2010/main" val="305754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3" name="Rectangle 12"/>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7414" y="6306455"/>
            <a:ext cx="121845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2C33D5-2D79-4E49-BAA9-51A4DCFB9993}" type="datetime1">
              <a:rPr lang="en-US" smtClean="0">
                <a:solidFill>
                  <a:prstClr val="white">
                    <a:tint val="75000"/>
                  </a:prstClr>
                </a:solidFill>
              </a:rPr>
              <a:t>9/15/2017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a:xfrm>
            <a:off x="9356403" y="6460134"/>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10321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7" name="Rectangle 6"/>
          <p:cNvSpPr/>
          <p:nvPr/>
        </p:nvSpPr>
        <p:spPr>
          <a:xfrm>
            <a:off x="15121" y="14514"/>
            <a:ext cx="12155715" cy="14478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609600" y="142118"/>
            <a:ext cx="10972800"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6312234E-9E19-44C7-9BD1-E468656BB737}" type="datetime1">
              <a:rPr lang="en-US" smtClean="0">
                <a:solidFill>
                  <a:prstClr val="white">
                    <a:tint val="75000"/>
                  </a:prstClr>
                </a:solidFill>
              </a:rPr>
              <a:t>9/15/2017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a:xfrm>
            <a:off x="9326036" y="6481632"/>
            <a:ext cx="2844800" cy="365125"/>
          </a:xfrm>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7753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p:nvSpPr>
        <p:spPr>
          <a:xfrm>
            <a:off x="16615" y="6313357"/>
            <a:ext cx="12159188" cy="533400"/>
          </a:xfrm>
          <a:prstGeom prst="rect">
            <a:avLst/>
          </a:prstGeom>
          <a:solidFill>
            <a:schemeClr val="bg1"/>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2" name="Date Placeholder 1"/>
          <p:cNvSpPr>
            <a:spLocks noGrp="1"/>
          </p:cNvSpPr>
          <p:nvPr>
            <p:ph type="dt" sz="half" idx="10"/>
          </p:nvPr>
        </p:nvSpPr>
        <p:spPr/>
        <p:txBody>
          <a:bodyPr/>
          <a:lstStyle/>
          <a:p>
            <a:fld id="{05B54D59-DB44-4420-99FA-29DD416E0B16}" type="datetime1">
              <a:rPr lang="en-US" smtClean="0">
                <a:solidFill>
                  <a:prstClr val="white">
                    <a:tint val="75000"/>
                  </a:prstClr>
                </a:solidFill>
              </a:rPr>
              <a:t>9/15/2017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a:xfrm>
            <a:off x="9331003" y="6467036"/>
            <a:ext cx="2844800" cy="365125"/>
          </a:xfrm>
        </p:spPr>
        <p:txBody>
          <a:bodyPr/>
          <a:lstStyle/>
          <a:p>
            <a:fld id="{77E59808-E941-46E1-872F-5DB51E5B6943}"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789090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7412" y="6306455"/>
            <a:ext cx="12208933" cy="533400"/>
          </a:xfrm>
          <a:prstGeom prst="rect">
            <a:avLst/>
          </a:prstGeom>
          <a:solidFill>
            <a:schemeClr val="bg1"/>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prstClr val="white"/>
              </a:solidFill>
            </a:endParaRP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4842A-B0F1-4890-890B-3640780AB38A}"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9375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6A362C-4684-4FE0-B259-2021BC4771D9}" type="datetime1">
              <a:rPr lang="en-US" smtClean="0">
                <a:solidFill>
                  <a:prstClr val="white">
                    <a:tint val="75000"/>
                  </a:prstClr>
                </a:solidFill>
              </a:rPr>
              <a:t>9/15/2017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74328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5FD45-E6FB-4E22-95FB-E95FCD542AC7}"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0457276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354"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1F0C1-F8EB-4C97-A22E-51C6A3BB09EB}" type="datetimeFigureOut">
              <a:rPr lang="en-US" smtClean="0"/>
              <a:t>9/15/2017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0351B-3C47-41B2-A738-EF90FFC08D43}" type="slidenum">
              <a:rPr lang="en-US" smtClean="0"/>
              <a:t>‹#›</a:t>
            </a:fld>
            <a:endParaRPr lang="en-US"/>
          </a:p>
        </p:txBody>
      </p:sp>
    </p:spTree>
    <p:extLst>
      <p:ext uri="{BB962C8B-B14F-4D97-AF65-F5344CB8AC3E}">
        <p14:creationId xmlns:p14="http://schemas.microsoft.com/office/powerpoint/2010/main" val="39699862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3FE69-3748-424B-861F-6DE907C6684B}" type="datetime1">
              <a:rPr lang="en-US" smtClean="0">
                <a:solidFill>
                  <a:prstClr val="white">
                    <a:tint val="75000"/>
                  </a:prstClr>
                </a:solidFill>
              </a:rPr>
              <a:t>9/15/2017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59808-E941-46E1-872F-5DB51E5B6943}"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7047521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354"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D4E7F-7B38-44AA-80C9-630A15D5A59B}" type="datetimeFigureOut">
              <a:rPr lang="en-US" smtClean="0"/>
              <a:t>9/15/2017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78057-7447-4840-9688-3D86C348F8AB}" type="slidenum">
              <a:rPr lang="en-US" smtClean="0"/>
              <a:t>‹#›</a:t>
            </a:fld>
            <a:endParaRPr lang="en-US"/>
          </a:p>
        </p:txBody>
      </p:sp>
    </p:spTree>
    <p:extLst>
      <p:ext uri="{BB962C8B-B14F-4D97-AF65-F5344CB8AC3E}">
        <p14:creationId xmlns:p14="http://schemas.microsoft.com/office/powerpoint/2010/main" val="11745961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5.jpeg"/><Relationship Id="rId5" Type="http://schemas.openxmlformats.org/officeDocument/2006/relationships/image" Target="../media/image31.jpeg"/><Relationship Id="rId10" Type="http://schemas.openxmlformats.org/officeDocument/2006/relationships/image" Target="../media/image18.png"/><Relationship Id="rId4" Type="http://schemas.openxmlformats.org/officeDocument/2006/relationships/image" Target="../media/image30.jpeg"/><Relationship Id="rId9"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3" Type="http://schemas.openxmlformats.org/officeDocument/2006/relationships/image" Target="../media/image171.tmp"/><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3" Type="http://schemas.openxmlformats.org/officeDocument/2006/relationships/image" Target="../media/image172.tmp"/><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microsoft.com/office/2007/relationships/hdphoto" Target="../media/hdphoto4.wdp"/><Relationship Id="rId12" Type="http://schemas.openxmlformats.org/officeDocument/2006/relationships/image" Target="../media/image43.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2.emf"/><Relationship Id="rId5" Type="http://schemas.openxmlformats.org/officeDocument/2006/relationships/image" Target="../media/image38.emf"/><Relationship Id="rId10" Type="http://schemas.openxmlformats.org/officeDocument/2006/relationships/image" Target="../media/image21.emf"/><Relationship Id="rId4" Type="http://schemas.openxmlformats.org/officeDocument/2006/relationships/image" Target="../media/image37.png"/><Relationship Id="rId9" Type="http://schemas.openxmlformats.org/officeDocument/2006/relationships/image" Target="../media/image41.emf"/></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7.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8.png"/><Relationship Id="rId7" Type="http://schemas.openxmlformats.org/officeDocument/2006/relationships/image" Target="../media/image27.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0.jpeg"/><Relationship Id="rId5" Type="http://schemas.microsoft.com/office/2007/relationships/hdphoto" Target="../media/hdphoto1.wdp"/><Relationship Id="rId10" Type="http://schemas.openxmlformats.org/officeDocument/2006/relationships/image" Target="../media/image29.jpeg"/><Relationship Id="rId4" Type="http://schemas.openxmlformats.org/officeDocument/2006/relationships/image" Target="../media/image8.png"/><Relationship Id="rId9"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15.tmp"/><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2.wdp"/><Relationship Id="rId10"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microsoft.com/office/2007/relationships/hdphoto" Target="../media/hdphoto6.wdp"/><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2.png"/><Relationship Id="rId5" Type="http://schemas.microsoft.com/office/2007/relationships/hdphoto" Target="../media/hdphoto5.wdp"/><Relationship Id="rId10" Type="http://schemas.openxmlformats.org/officeDocument/2006/relationships/image" Target="../media/image61.png"/><Relationship Id="rId4" Type="http://schemas.openxmlformats.org/officeDocument/2006/relationships/image" Target="../media/image65.png"/><Relationship Id="rId9" Type="http://schemas.microsoft.com/office/2007/relationships/hdphoto" Target="../media/hdphoto7.wdp"/></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8.wdp"/></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1.emf"/><Relationship Id="rId7" Type="http://schemas.microsoft.com/office/2007/relationships/hdphoto" Target="../media/hdphoto8.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62.png"/><Relationship Id="rId5" Type="http://schemas.openxmlformats.org/officeDocument/2006/relationships/image" Target="../media/image75.png"/><Relationship Id="rId10" Type="http://schemas.openxmlformats.org/officeDocument/2006/relationships/image" Target="../media/image61.png"/><Relationship Id="rId4" Type="http://schemas.microsoft.com/office/2007/relationships/hdphoto" Target="../media/hdphoto9.wdp"/><Relationship Id="rId9" Type="http://schemas.openxmlformats.org/officeDocument/2006/relationships/image" Target="../media/image79.emf"/></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microsoft.com/office/2007/relationships/hdphoto" Target="../media/hdphoto8.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2.png"/><Relationship Id="rId10" Type="http://schemas.openxmlformats.org/officeDocument/2006/relationships/image" Target="../media/image81.emf"/><Relationship Id="rId4" Type="http://schemas.openxmlformats.org/officeDocument/2006/relationships/image" Target="../media/image61.png"/><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tmp"/><Relationship Id="rId3" Type="http://schemas.openxmlformats.org/officeDocument/2006/relationships/image" Target="../media/image8.png"/><Relationship Id="rId7" Type="http://schemas.openxmlformats.org/officeDocument/2006/relationships/image" Target="../media/image10.png"/><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microsoft.com/office/2007/relationships/hdphoto" Target="../media/hdphoto8.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2.png"/><Relationship Id="rId10" Type="http://schemas.openxmlformats.org/officeDocument/2006/relationships/image" Target="../media/image81.emf"/><Relationship Id="rId4" Type="http://schemas.openxmlformats.org/officeDocument/2006/relationships/image" Target="../media/image61.png"/><Relationship Id="rId9" Type="http://schemas.microsoft.com/office/2007/relationships/hdphoto" Target="../media/hdphoto7.wdp"/></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86.emf"/><Relationship Id="rId4" Type="http://schemas.openxmlformats.org/officeDocument/2006/relationships/image" Target="../media/image85.emf"/></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microsoft.com/office/2007/relationships/hdphoto" Target="../media/hdphoto8.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2.png"/><Relationship Id="rId10" Type="http://schemas.openxmlformats.org/officeDocument/2006/relationships/image" Target="../media/image81.emf"/><Relationship Id="rId4" Type="http://schemas.openxmlformats.org/officeDocument/2006/relationships/image" Target="../media/image61.png"/><Relationship Id="rId9" Type="http://schemas.microsoft.com/office/2007/relationships/hdphoto" Target="../media/hdphoto7.wdp"/></Relationships>
</file>

<file path=ppt/slides/_rels/slide46.xml.rels><?xml version="1.0" encoding="UTF-8" standalone="yes"?>
<Relationships xmlns="http://schemas.openxmlformats.org/package/2006/relationships"><Relationship Id="rId8" Type="http://schemas.openxmlformats.org/officeDocument/2006/relationships/image" Target="../media/image92.png"/><Relationship Id="rId13" Type="http://schemas.microsoft.com/office/2007/relationships/hdphoto" Target="../media/hdphoto8.wdp"/><Relationship Id="rId3" Type="http://schemas.openxmlformats.org/officeDocument/2006/relationships/image" Target="../media/image62.png"/><Relationship Id="rId7" Type="http://schemas.microsoft.com/office/2007/relationships/hdphoto" Target="../media/hdphoto11.wdp"/><Relationship Id="rId12"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91.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93.png"/><Relationship Id="rId4" Type="http://schemas.openxmlformats.org/officeDocument/2006/relationships/image" Target="../media/image90.png"/><Relationship Id="rId9" Type="http://schemas.microsoft.com/office/2007/relationships/hdphoto" Target="../media/hdphoto12.wdp"/><Relationship Id="rId14" Type="http://schemas.openxmlformats.org/officeDocument/2006/relationships/image" Target="../media/image94.emf"/></Relationships>
</file>

<file path=ppt/slides/_rels/slide4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7.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microsoft.com/office/2007/relationships/hdphoto" Target="../media/hdphoto8.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2.png"/><Relationship Id="rId10" Type="http://schemas.openxmlformats.org/officeDocument/2006/relationships/image" Target="../media/image81.emf"/><Relationship Id="rId4" Type="http://schemas.openxmlformats.org/officeDocument/2006/relationships/image" Target="../media/image61.png"/><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8.emf"/><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tmp"/><Relationship Id="rId4" Type="http://schemas.openxmlformats.org/officeDocument/2006/relationships/image" Target="../media/image104.jp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107.emf"/><Relationship Id="rId5" Type="http://schemas.openxmlformats.org/officeDocument/2006/relationships/image" Target="../media/image83.emf"/><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83.emf"/><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image" Target="../media/image83.emf"/><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12.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5.tmp"/><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image" Target="../media/image116.emf"/><Relationship Id="rId5" Type="http://schemas.openxmlformats.org/officeDocument/2006/relationships/image" Target="../media/image115.tmp"/><Relationship Id="rId4" Type="http://schemas.openxmlformats.org/officeDocument/2006/relationships/image" Target="../media/image114.tmp"/></Relationships>
</file>

<file path=ppt/slides/_rels/slide61.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72.png"/><Relationship Id="rId3" Type="http://schemas.openxmlformats.org/officeDocument/2006/relationships/image" Target="../media/image71.png"/><Relationship Id="rId7" Type="http://schemas.microsoft.com/office/2007/relationships/hdphoto" Target="../media/hdphoto7.wdp"/><Relationship Id="rId12" Type="http://schemas.microsoft.com/office/2007/relationships/hdphoto" Target="../media/hdphoto8.wdp"/><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69.png"/><Relationship Id="rId5" Type="http://schemas.openxmlformats.org/officeDocument/2006/relationships/image" Target="../media/image117.emf"/><Relationship Id="rId15" Type="http://schemas.openxmlformats.org/officeDocument/2006/relationships/image" Target="../media/image62.png"/><Relationship Id="rId10" Type="http://schemas.openxmlformats.org/officeDocument/2006/relationships/image" Target="../media/image68.png"/><Relationship Id="rId4" Type="http://schemas.openxmlformats.org/officeDocument/2006/relationships/image" Target="../media/image76.png"/><Relationship Id="rId9" Type="http://schemas.openxmlformats.org/officeDocument/2006/relationships/image" Target="../media/image119.png"/><Relationship Id="rId14" Type="http://schemas.openxmlformats.org/officeDocument/2006/relationships/image" Target="../media/image61.png"/></Relationships>
</file>

<file path=ppt/slides/_rels/slide62.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25.tmp"/></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8.png"/><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132.tmp"/><Relationship Id="rId4" Type="http://schemas.openxmlformats.org/officeDocument/2006/relationships/image" Target="../media/image131.tmp"/></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jpeg"/><Relationship Id="rId10" Type="http://schemas.openxmlformats.org/officeDocument/2006/relationships/image" Target="../media/image25.emf"/><Relationship Id="rId4" Type="http://schemas.openxmlformats.org/officeDocument/2006/relationships/image" Target="../media/image18.png"/><Relationship Id="rId9" Type="http://schemas.openxmlformats.org/officeDocument/2006/relationships/image" Target="../media/image24.emf"/></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35.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5.jpeg"/><Relationship Id="rId5" Type="http://schemas.openxmlformats.org/officeDocument/2006/relationships/image" Target="../media/image31.jpeg"/><Relationship Id="rId10" Type="http://schemas.openxmlformats.org/officeDocument/2006/relationships/image" Target="../media/image18.png"/><Relationship Id="rId4" Type="http://schemas.openxmlformats.org/officeDocument/2006/relationships/image" Target="../media/image30.jpeg"/><Relationship Id="rId9" Type="http://schemas.openxmlformats.org/officeDocument/2006/relationships/image" Target="../media/image17.png"/></Relationships>
</file>

<file path=ppt/slides/_rels/slide77.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40.tmp"/><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143.tmp"/><Relationship Id="rId5" Type="http://schemas.openxmlformats.org/officeDocument/2006/relationships/image" Target="../media/image142.tmp"/><Relationship Id="rId4" Type="http://schemas.openxmlformats.org/officeDocument/2006/relationships/image" Target="../media/image141.tmp"/></Relationships>
</file>

<file path=ppt/slides/_rels/slide79.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tmp"/></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147.emf"/><Relationship Id="rId4" Type="http://schemas.openxmlformats.org/officeDocument/2006/relationships/image" Target="../media/image18.png"/></Relationships>
</file>

<file path=ppt/slides/_rels/slide82.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151.tmp"/><Relationship Id="rId5" Type="http://schemas.openxmlformats.org/officeDocument/2006/relationships/image" Target="../media/image150.tmp"/><Relationship Id="rId4" Type="http://schemas.openxmlformats.org/officeDocument/2006/relationships/image" Target="../media/image149.tmp"/></Relationships>
</file>

<file path=ppt/slides/_rels/slide8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53.tmp"/><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slideLayout" Target="../slideLayouts/slideLayout6.xml"/><Relationship Id="rId4" Type="http://schemas.openxmlformats.org/officeDocument/2006/relationships/image" Target="../media/image157.emf"/></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58.emf"/><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61.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62.tmp"/><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3.tmp"/></Relationships>
</file>

<file path=ppt/slides/_rels/slide9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3" Type="http://schemas.openxmlformats.org/officeDocument/2006/relationships/image" Target="../media/image166.tmp"/><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3" Type="http://schemas.openxmlformats.org/officeDocument/2006/relationships/image" Target="../media/image167.tmp"/><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3" Type="http://schemas.openxmlformats.org/officeDocument/2006/relationships/image" Target="../media/image168.tmp"/><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80789" y="1009033"/>
            <a:ext cx="7211484" cy="1082421"/>
          </a:xfrm>
        </p:spPr>
        <p:txBody>
          <a:bodyPr>
            <a:normAutofit/>
          </a:bodyPr>
          <a:lstStyle/>
          <a:p>
            <a:pPr defTabSz="913984"/>
            <a:r>
              <a:rPr lang="en-US" sz="2800" dirty="0">
                <a:solidFill>
                  <a:srgbClr val="C4BD97"/>
                </a:solidFill>
                <a:latin typeface="Century Gothic"/>
              </a:rPr>
              <a:t>Understanding the Relationship Between Hosts and Their Microbiome </a:t>
            </a:r>
          </a:p>
        </p:txBody>
      </p:sp>
      <p:sp>
        <p:nvSpPr>
          <p:cNvPr id="3" name="Subtitle 2"/>
          <p:cNvSpPr>
            <a:spLocks noGrp="1"/>
          </p:cNvSpPr>
          <p:nvPr>
            <p:ph type="subTitle" idx="1"/>
          </p:nvPr>
        </p:nvSpPr>
        <p:spPr>
          <a:xfrm>
            <a:off x="4980243" y="2359784"/>
            <a:ext cx="7211757" cy="1523080"/>
          </a:xfrm>
        </p:spPr>
        <p:txBody>
          <a:bodyPr>
            <a:normAutofit fontScale="92500" lnSpcReduction="20000"/>
          </a:bodyPr>
          <a:lstStyle/>
          <a:p>
            <a:pPr>
              <a:lnSpc>
                <a:spcPct val="150000"/>
              </a:lnSpc>
            </a:pPr>
            <a:r>
              <a:rPr lang="en-US" sz="1800" b="1" dirty="0">
                <a:solidFill>
                  <a:srgbClr val="C4BD97"/>
                </a:solidFill>
                <a:latin typeface="Century Gothic"/>
                <a:ea typeface="+mj-ea"/>
              </a:rPr>
              <a:t>Dr. Boahemaa Adu-Oppong</a:t>
            </a:r>
          </a:p>
          <a:p>
            <a:pPr>
              <a:lnSpc>
                <a:spcPct val="150000"/>
              </a:lnSpc>
            </a:pPr>
            <a:r>
              <a:rPr lang="en-US" sz="1800" dirty="0">
                <a:solidFill>
                  <a:srgbClr val="C4BD97"/>
                </a:solidFill>
                <a:latin typeface="Century Gothic"/>
                <a:ea typeface="+mj-ea"/>
              </a:rPr>
              <a:t>Monsanto Computational Microbiologist Position</a:t>
            </a:r>
          </a:p>
          <a:p>
            <a:pPr>
              <a:lnSpc>
                <a:spcPct val="150000"/>
              </a:lnSpc>
            </a:pPr>
            <a:r>
              <a:rPr lang="en-US" sz="1800" dirty="0"/>
              <a:t>Advisor: Gautam Dantas</a:t>
            </a:r>
          </a:p>
          <a:p>
            <a:pPr>
              <a:lnSpc>
                <a:spcPct val="150000"/>
              </a:lnSpc>
            </a:pPr>
            <a:r>
              <a:rPr lang="en-US" sz="1800" dirty="0"/>
              <a:t>September 15, 2017</a:t>
            </a:r>
            <a:endParaRPr lang="en-US" sz="1800" dirty="0">
              <a:solidFill>
                <a:srgbClr val="C4BD97"/>
              </a:solidFill>
              <a:latin typeface="Century Gothic"/>
              <a:ea typeface="+mj-ea"/>
            </a:endParaRPr>
          </a:p>
        </p:txBody>
      </p:sp>
      <p:pic>
        <p:nvPicPr>
          <p:cNvPr id="34" name="Picture 33">
            <a:extLst>
              <a:ext uri="{FF2B5EF4-FFF2-40B4-BE49-F238E27FC236}">
                <a16:creationId xmlns:a16="http://schemas.microsoft.com/office/drawing/2014/main" id="{F1D719C4-2C24-4C09-977F-6B058348E9F0}"/>
              </a:ext>
            </a:extLst>
          </p:cNvPr>
          <p:cNvPicPr>
            <a:picLocks noChangeAspect="1"/>
          </p:cNvPicPr>
          <p:nvPr/>
        </p:nvPicPr>
        <p:blipFill rotWithShape="1">
          <a:blip r:embed="rId2"/>
          <a:srcRect t="12788" b="13763"/>
          <a:stretch/>
        </p:blipFill>
        <p:spPr>
          <a:xfrm>
            <a:off x="0" y="5612168"/>
            <a:ext cx="3413912" cy="628650"/>
          </a:xfrm>
          <a:prstGeom prst="rect">
            <a:avLst/>
          </a:prstGeom>
        </p:spPr>
      </p:pic>
      <p:pic>
        <p:nvPicPr>
          <p:cNvPr id="37" name="Picture 36">
            <a:extLst>
              <a:ext uri="{FF2B5EF4-FFF2-40B4-BE49-F238E27FC236}">
                <a16:creationId xmlns:a16="http://schemas.microsoft.com/office/drawing/2014/main" id="{C7BE62A6-D798-4392-9E6B-1AF2B2C3B084}"/>
              </a:ext>
            </a:extLst>
          </p:cNvPr>
          <p:cNvPicPr>
            <a:picLocks noChangeAspect="1"/>
          </p:cNvPicPr>
          <p:nvPr/>
        </p:nvPicPr>
        <p:blipFill>
          <a:blip r:embed="rId3"/>
          <a:stretch>
            <a:fillRect/>
          </a:stretch>
        </p:blipFill>
        <p:spPr>
          <a:xfrm>
            <a:off x="5245933" y="5612168"/>
            <a:ext cx="3271786" cy="626932"/>
          </a:xfrm>
          <a:prstGeom prst="rect">
            <a:avLst/>
          </a:prstGeom>
        </p:spPr>
      </p:pic>
      <p:pic>
        <p:nvPicPr>
          <p:cNvPr id="42" name="Picture 41">
            <a:extLst>
              <a:ext uri="{FF2B5EF4-FFF2-40B4-BE49-F238E27FC236}">
                <a16:creationId xmlns:a16="http://schemas.microsoft.com/office/drawing/2014/main" id="{2B38262A-B6B8-4F7A-B9BA-E1C09806D400}"/>
              </a:ext>
            </a:extLst>
          </p:cNvPr>
          <p:cNvPicPr>
            <a:picLocks noChangeAspect="1"/>
          </p:cNvPicPr>
          <p:nvPr/>
        </p:nvPicPr>
        <p:blipFill rotWithShape="1">
          <a:blip r:embed="rId4"/>
          <a:srcRect l="19516" t="14404" r="23098" b="9476"/>
          <a:stretch/>
        </p:blipFill>
        <p:spPr>
          <a:xfrm>
            <a:off x="11165903" y="5333592"/>
            <a:ext cx="959836" cy="905508"/>
          </a:xfrm>
          <a:prstGeom prst="rect">
            <a:avLst/>
          </a:prstGeom>
        </p:spPr>
      </p:pic>
    </p:spTree>
    <p:extLst>
      <p:ext uri="{BB962C8B-B14F-4D97-AF65-F5344CB8AC3E}">
        <p14:creationId xmlns:p14="http://schemas.microsoft.com/office/powerpoint/2010/main" val="1150356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E8EEC0-E8F0-474D-B5C2-15FAE8FDE704}"/>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10</a:t>
            </a:fld>
            <a:endParaRPr lang="en-US" dirty="0">
              <a:solidFill>
                <a:prstClr val="white">
                  <a:tint val="75000"/>
                </a:prstClr>
              </a:solidFill>
            </a:endParaRPr>
          </a:p>
        </p:txBody>
      </p:sp>
      <p:pic>
        <p:nvPicPr>
          <p:cNvPr id="3" name="Picture 6">
            <a:extLst>
              <a:ext uri="{FF2B5EF4-FFF2-40B4-BE49-F238E27FC236}">
                <a16:creationId xmlns:a16="http://schemas.microsoft.com/office/drawing/2014/main" id="{C73F7A6E-2847-4B82-940F-66F22432267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063" t="15869" r="12144" b="22975"/>
          <a:stretch/>
        </p:blipFill>
        <p:spPr bwMode="auto">
          <a:xfrm rot="10800000" flipH="1" flipV="1">
            <a:off x="55148" y="66520"/>
            <a:ext cx="595386" cy="6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7">
            <a:extLst>
              <a:ext uri="{FF2B5EF4-FFF2-40B4-BE49-F238E27FC236}">
                <a16:creationId xmlns:a16="http://schemas.microsoft.com/office/drawing/2014/main" id="{DF3EAA4D-0162-4C30-B72F-0C6EF0E9E2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49" t="21242" r="13093" b="36682"/>
          <a:stretch/>
        </p:blipFill>
        <p:spPr bwMode="auto">
          <a:xfrm rot="5400000">
            <a:off x="-545492" y="4028317"/>
            <a:ext cx="1698972" cy="49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8">
            <a:extLst>
              <a:ext uri="{FF2B5EF4-FFF2-40B4-BE49-F238E27FC236}">
                <a16:creationId xmlns:a16="http://schemas.microsoft.com/office/drawing/2014/main" id="{D0424FBD-9178-42CF-BFAC-F40FD31DE90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60" t="13884" r="53689" b="16168"/>
          <a:stretch/>
        </p:blipFill>
        <p:spPr bwMode="auto">
          <a:xfrm>
            <a:off x="55149" y="2405112"/>
            <a:ext cx="1032296" cy="9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a:extLst>
              <a:ext uri="{FF2B5EF4-FFF2-40B4-BE49-F238E27FC236}">
                <a16:creationId xmlns:a16="http://schemas.microsoft.com/office/drawing/2014/main" id="{B9371E48-0D93-40D4-8190-1F04808ADC6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612" t="21514" r="9796" b="14197"/>
          <a:stretch/>
        </p:blipFill>
        <p:spPr bwMode="auto">
          <a:xfrm>
            <a:off x="55149" y="5201909"/>
            <a:ext cx="1125020" cy="93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descr="E:\DCIM\100PHOTO\SAM_0334.JPG">
            <a:extLst>
              <a:ext uri="{FF2B5EF4-FFF2-40B4-BE49-F238E27FC236}">
                <a16:creationId xmlns:a16="http://schemas.microsoft.com/office/drawing/2014/main" id="{3AF15233-B1A8-4DD9-BDE7-49E0873398D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830" t="27731" b="27152"/>
          <a:stretch/>
        </p:blipFill>
        <p:spPr bwMode="auto">
          <a:xfrm rot="16200000">
            <a:off x="-397618" y="1276713"/>
            <a:ext cx="1526660" cy="6211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7C4C742-A34A-4E81-BEA4-21A0F28EAE58}"/>
              </a:ext>
            </a:extLst>
          </p:cNvPr>
          <p:cNvSpPr/>
          <p:nvPr/>
        </p:nvSpPr>
        <p:spPr>
          <a:xfrm>
            <a:off x="16079" y="96559"/>
            <a:ext cx="2613298"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Conyza</a:t>
            </a:r>
            <a:r>
              <a:rPr lang="en-US" i="1" dirty="0">
                <a:latin typeface="Century Gothic" panose="020B0502020202020204" pitchFamily="34" charset="0"/>
                <a:ea typeface="Verdana" pitchFamily="34" charset="0"/>
                <a:cs typeface="Verdana" pitchFamily="34" charset="0"/>
              </a:rPr>
              <a:t> </a:t>
            </a:r>
          </a:p>
          <a:p>
            <a:pPr algn="ctr"/>
            <a:r>
              <a:rPr lang="en-US" i="1" dirty="0">
                <a:latin typeface="Century Gothic" panose="020B0502020202020204" pitchFamily="34" charset="0"/>
                <a:ea typeface="Verdana" pitchFamily="34" charset="0"/>
                <a:cs typeface="Verdana" pitchFamily="34" charset="0"/>
              </a:rPr>
              <a:t>canadensis</a:t>
            </a:r>
          </a:p>
        </p:txBody>
      </p:sp>
      <p:sp>
        <p:nvSpPr>
          <p:cNvPr id="9" name="Rectangle 8">
            <a:extLst>
              <a:ext uri="{FF2B5EF4-FFF2-40B4-BE49-F238E27FC236}">
                <a16:creationId xmlns:a16="http://schemas.microsoft.com/office/drawing/2014/main" id="{71443E76-730A-455D-8A8B-3F43E9CD4986}"/>
              </a:ext>
            </a:extLst>
          </p:cNvPr>
          <p:cNvSpPr/>
          <p:nvPr/>
        </p:nvSpPr>
        <p:spPr>
          <a:xfrm>
            <a:off x="191672" y="1266230"/>
            <a:ext cx="2199640" cy="646331"/>
          </a:xfrm>
          <a:prstGeom prst="rect">
            <a:avLst/>
          </a:prstGeom>
        </p:spPr>
        <p:txBody>
          <a:bodyPr wrap="square">
            <a:spAutoFit/>
          </a:bodyPr>
          <a:lstStyle/>
          <a:p>
            <a:pPr algn="ctr"/>
            <a:r>
              <a:rPr lang="en-US" i="1" dirty="0">
                <a:latin typeface="Century Gothic" panose="020B0502020202020204" pitchFamily="34" charset="0"/>
                <a:ea typeface="Verdana" pitchFamily="34" charset="0"/>
                <a:cs typeface="Verdana" pitchFamily="34" charset="0"/>
              </a:rPr>
              <a:t>Monarda </a:t>
            </a:r>
          </a:p>
          <a:p>
            <a:pPr algn="ctr"/>
            <a:r>
              <a:rPr lang="en-US" i="1" dirty="0" err="1">
                <a:latin typeface="Century Gothic" panose="020B0502020202020204" pitchFamily="34" charset="0"/>
                <a:ea typeface="Verdana" pitchFamily="34" charset="0"/>
                <a:cs typeface="Verdana" pitchFamily="34" charset="0"/>
              </a:rPr>
              <a:t>fistulosa</a:t>
            </a:r>
            <a:endParaRPr lang="en-US" dirty="0">
              <a:latin typeface="Century Gothic" panose="020B0502020202020204" pitchFamily="34" charset="0"/>
              <a:ea typeface="Verdana" pitchFamily="34" charset="0"/>
              <a:cs typeface="Verdana" pitchFamily="34" charset="0"/>
            </a:endParaRPr>
          </a:p>
        </p:txBody>
      </p:sp>
      <p:sp>
        <p:nvSpPr>
          <p:cNvPr id="11" name="Rectangle 10">
            <a:extLst>
              <a:ext uri="{FF2B5EF4-FFF2-40B4-BE49-F238E27FC236}">
                <a16:creationId xmlns:a16="http://schemas.microsoft.com/office/drawing/2014/main" id="{859EB6BD-6218-4ABF-A763-937D9D7C09DE}"/>
              </a:ext>
            </a:extLst>
          </p:cNvPr>
          <p:cNvSpPr/>
          <p:nvPr/>
        </p:nvSpPr>
        <p:spPr>
          <a:xfrm>
            <a:off x="598541" y="2690802"/>
            <a:ext cx="215538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Ratibida</a:t>
            </a:r>
            <a:r>
              <a:rPr lang="en-US" i="1" dirty="0">
                <a:latin typeface="Century Gothic" panose="020B0502020202020204" pitchFamily="34" charset="0"/>
                <a:ea typeface="Verdana" pitchFamily="34" charset="0"/>
                <a:cs typeface="Verdana" pitchFamily="34" charset="0"/>
              </a:rPr>
              <a:t> </a:t>
            </a:r>
          </a:p>
          <a:p>
            <a:pPr algn="ctr"/>
            <a:r>
              <a:rPr lang="en-US" i="1" dirty="0" err="1">
                <a:latin typeface="Century Gothic" panose="020B0502020202020204" pitchFamily="34" charset="0"/>
                <a:ea typeface="Verdana" pitchFamily="34" charset="0"/>
                <a:cs typeface="Verdana" pitchFamily="34" charset="0"/>
              </a:rPr>
              <a:t>pinnata</a:t>
            </a:r>
            <a:endParaRPr lang="en-US" dirty="0">
              <a:latin typeface="Century Gothic" panose="020B0502020202020204" pitchFamily="34" charset="0"/>
              <a:ea typeface="Verdana" pitchFamily="34" charset="0"/>
              <a:cs typeface="Verdana" pitchFamily="34" charset="0"/>
            </a:endParaRPr>
          </a:p>
        </p:txBody>
      </p:sp>
      <p:sp>
        <p:nvSpPr>
          <p:cNvPr id="12" name="Rectangle 11">
            <a:extLst>
              <a:ext uri="{FF2B5EF4-FFF2-40B4-BE49-F238E27FC236}">
                <a16:creationId xmlns:a16="http://schemas.microsoft.com/office/drawing/2014/main" id="{8FA1B439-C042-40CF-891D-6A44E9E95642}"/>
              </a:ext>
            </a:extLst>
          </p:cNvPr>
          <p:cNvSpPr/>
          <p:nvPr/>
        </p:nvSpPr>
        <p:spPr>
          <a:xfrm>
            <a:off x="191672" y="3987903"/>
            <a:ext cx="2329559"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Heliopsis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helianthoides</a:t>
            </a:r>
            <a:endParaRPr lang="en-US" dirty="0">
              <a:latin typeface="Century Gothic" panose="020B0502020202020204" pitchFamily="34" charset="0"/>
              <a:ea typeface="Verdana" pitchFamily="34" charset="0"/>
              <a:cs typeface="Verdana" pitchFamily="34" charset="0"/>
            </a:endParaRPr>
          </a:p>
        </p:txBody>
      </p:sp>
      <p:sp>
        <p:nvSpPr>
          <p:cNvPr id="13" name="Rectangle 12">
            <a:extLst>
              <a:ext uri="{FF2B5EF4-FFF2-40B4-BE49-F238E27FC236}">
                <a16:creationId xmlns:a16="http://schemas.microsoft.com/office/drawing/2014/main" id="{E731C16D-D91F-47DE-AB04-4DBFC2642547}"/>
              </a:ext>
            </a:extLst>
          </p:cNvPr>
          <p:cNvSpPr/>
          <p:nvPr/>
        </p:nvSpPr>
        <p:spPr>
          <a:xfrm>
            <a:off x="804003" y="5345164"/>
            <a:ext cx="1805067"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Carduus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nutans</a:t>
            </a:r>
            <a:endParaRPr lang="en-US" dirty="0">
              <a:latin typeface="Century Gothic" panose="020B0502020202020204" pitchFamily="34" charset="0"/>
              <a:ea typeface="Verdana" pitchFamily="34" charset="0"/>
              <a:cs typeface="Verdana" pitchFamily="34" charset="0"/>
            </a:endParaRPr>
          </a:p>
        </p:txBody>
      </p:sp>
      <p:cxnSp>
        <p:nvCxnSpPr>
          <p:cNvPr id="14" name="Straight Arrow Connector 13">
            <a:extLst>
              <a:ext uri="{FF2B5EF4-FFF2-40B4-BE49-F238E27FC236}">
                <a16:creationId xmlns:a16="http://schemas.microsoft.com/office/drawing/2014/main" id="{6F5F8532-E588-4D19-B466-AF8497C4D332}"/>
              </a:ext>
            </a:extLst>
          </p:cNvPr>
          <p:cNvCxnSpPr>
            <a:cxnSpLocks/>
            <a:endCxn id="36" idx="1"/>
          </p:cNvCxnSpPr>
          <p:nvPr/>
        </p:nvCxnSpPr>
        <p:spPr>
          <a:xfrm flipV="1">
            <a:off x="2270032" y="787558"/>
            <a:ext cx="1714655" cy="1842107"/>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5760C1-7BF6-4C4F-BDB8-C8CB284E6817}"/>
              </a:ext>
            </a:extLst>
          </p:cNvPr>
          <p:cNvCxnSpPr>
            <a:cxnSpLocks/>
          </p:cNvCxnSpPr>
          <p:nvPr/>
        </p:nvCxnSpPr>
        <p:spPr>
          <a:xfrm flipV="1">
            <a:off x="2397977" y="2093212"/>
            <a:ext cx="1418302" cy="784512"/>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7AF75B-F1DF-4523-B88B-79EF4FFFEA92}"/>
              </a:ext>
            </a:extLst>
          </p:cNvPr>
          <p:cNvCxnSpPr>
            <a:cxnSpLocks/>
          </p:cNvCxnSpPr>
          <p:nvPr/>
        </p:nvCxnSpPr>
        <p:spPr>
          <a:xfrm flipV="1">
            <a:off x="2515917" y="3013968"/>
            <a:ext cx="1310964" cy="62266"/>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C7A1D5-442B-4055-B350-E53BA96F6801}"/>
              </a:ext>
            </a:extLst>
          </p:cNvPr>
          <p:cNvCxnSpPr>
            <a:cxnSpLocks/>
          </p:cNvCxnSpPr>
          <p:nvPr/>
        </p:nvCxnSpPr>
        <p:spPr>
          <a:xfrm>
            <a:off x="2559982" y="3294912"/>
            <a:ext cx="1303582" cy="1074118"/>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3E9CF-CB01-4058-A024-670A2150146A}"/>
              </a:ext>
            </a:extLst>
          </p:cNvPr>
          <p:cNvCxnSpPr>
            <a:cxnSpLocks/>
          </p:cNvCxnSpPr>
          <p:nvPr/>
        </p:nvCxnSpPr>
        <p:spPr>
          <a:xfrm>
            <a:off x="2270032" y="3519779"/>
            <a:ext cx="1808007" cy="1997182"/>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http://www.clker.com/cliparts/F/K/9/k/l/J/plant-pot-md.png">
            <a:extLst>
              <a:ext uri="{FF2B5EF4-FFF2-40B4-BE49-F238E27FC236}">
                <a16:creationId xmlns:a16="http://schemas.microsoft.com/office/drawing/2014/main" id="{C85B330D-2B24-4EE1-B946-4FF3CF742BED}"/>
              </a:ext>
            </a:extLst>
          </p:cNvPr>
          <p:cNvPicPr>
            <a:picLocks noChangeAspect="1" noChangeArrowheads="1"/>
          </p:cNvPicPr>
          <p:nvPr/>
        </p:nvPicPr>
        <p:blipFill>
          <a:blip r:embed="rId8"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5165424" y="250576"/>
            <a:ext cx="897046" cy="921710"/>
          </a:xfrm>
          <a:prstGeom prst="rect">
            <a:avLst/>
          </a:prstGeom>
          <a:solidFill>
            <a:schemeClr val="bg1"/>
          </a:solidFill>
          <a:extLst/>
        </p:spPr>
      </p:pic>
      <p:sp>
        <p:nvSpPr>
          <p:cNvPr id="27" name="Rectangle 26">
            <a:extLst>
              <a:ext uri="{FF2B5EF4-FFF2-40B4-BE49-F238E27FC236}">
                <a16:creationId xmlns:a16="http://schemas.microsoft.com/office/drawing/2014/main" id="{F064F399-A919-4DAD-B273-E553391B2452}"/>
              </a:ext>
            </a:extLst>
          </p:cNvPr>
          <p:cNvSpPr/>
          <p:nvPr/>
        </p:nvSpPr>
        <p:spPr>
          <a:xfrm>
            <a:off x="4449202" y="570768"/>
            <a:ext cx="2342189"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1</a:t>
            </a:r>
          </a:p>
        </p:txBody>
      </p:sp>
      <p:pic>
        <p:nvPicPr>
          <p:cNvPr id="28" name="Picture 27" descr="http://www.clker.com/cliparts/F/K/9/k/l/J/plant-pot-md.png">
            <a:extLst>
              <a:ext uri="{FF2B5EF4-FFF2-40B4-BE49-F238E27FC236}">
                <a16:creationId xmlns:a16="http://schemas.microsoft.com/office/drawing/2014/main" id="{7D105D82-8955-4E49-9123-3122FA9E9889}"/>
              </a:ext>
            </a:extLst>
          </p:cNvPr>
          <p:cNvPicPr>
            <a:picLocks noChangeAspect="1" noChangeArrowheads="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216256" y="1457647"/>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6C7620DD-FB3A-4622-AAC3-D93516EE8D87}"/>
              </a:ext>
            </a:extLst>
          </p:cNvPr>
          <p:cNvSpPr/>
          <p:nvPr/>
        </p:nvSpPr>
        <p:spPr>
          <a:xfrm>
            <a:off x="4356443" y="1723880"/>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2</a:t>
            </a:r>
          </a:p>
        </p:txBody>
      </p:sp>
      <p:pic>
        <p:nvPicPr>
          <p:cNvPr id="30" name="Picture 29" descr="http://www.clker.com/cliparts/F/K/9/k/l/J/plant-pot-md.png">
            <a:extLst>
              <a:ext uri="{FF2B5EF4-FFF2-40B4-BE49-F238E27FC236}">
                <a16:creationId xmlns:a16="http://schemas.microsoft.com/office/drawing/2014/main" id="{884D6A6E-5300-44D3-9C24-4D15EEEDC4A3}"/>
              </a:ext>
            </a:extLst>
          </p:cNvPr>
          <p:cNvPicPr>
            <a:picLocks noChangeAspect="1" noChangeArrowheads="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175" y="2679953"/>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E70BB2B-2DDE-478F-85B0-10C76DCDC428}"/>
              </a:ext>
            </a:extLst>
          </p:cNvPr>
          <p:cNvSpPr/>
          <p:nvPr/>
        </p:nvSpPr>
        <p:spPr>
          <a:xfrm>
            <a:off x="4345362" y="2946186"/>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3</a:t>
            </a:r>
          </a:p>
        </p:txBody>
      </p:sp>
      <p:pic>
        <p:nvPicPr>
          <p:cNvPr id="32" name="Picture 31" descr="http://www.clker.com/cliparts/F/K/9/k/l/J/plant-pot-md.png">
            <a:extLst>
              <a:ext uri="{FF2B5EF4-FFF2-40B4-BE49-F238E27FC236}">
                <a16:creationId xmlns:a16="http://schemas.microsoft.com/office/drawing/2014/main" id="{B8D1039B-4D3B-4A77-BE32-690C83B2E446}"/>
              </a:ext>
            </a:extLst>
          </p:cNvPr>
          <p:cNvPicPr>
            <a:picLocks noChangeAspect="1" noChangeArrowheads="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117073" y="4039111"/>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7ABF358B-3EE3-4B2D-AE78-2EB8B72B6DD6}"/>
              </a:ext>
            </a:extLst>
          </p:cNvPr>
          <p:cNvSpPr/>
          <p:nvPr/>
        </p:nvSpPr>
        <p:spPr>
          <a:xfrm>
            <a:off x="4257260" y="4305344"/>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4</a:t>
            </a:r>
          </a:p>
        </p:txBody>
      </p:sp>
      <p:pic>
        <p:nvPicPr>
          <p:cNvPr id="34" name="Picture 33" descr="http://www.clker.com/cliparts/F/K/9/k/l/J/plant-pot-md.png">
            <a:extLst>
              <a:ext uri="{FF2B5EF4-FFF2-40B4-BE49-F238E27FC236}">
                <a16:creationId xmlns:a16="http://schemas.microsoft.com/office/drawing/2014/main" id="{4B92E22C-B317-4490-B5B1-5CE8D2A9447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4933" y="5235564"/>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D84470E-B936-458C-9867-43A6B5D1A77A}"/>
              </a:ext>
            </a:extLst>
          </p:cNvPr>
          <p:cNvSpPr/>
          <p:nvPr/>
        </p:nvSpPr>
        <p:spPr>
          <a:xfrm>
            <a:off x="4286807" y="557891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5</a:t>
            </a:r>
          </a:p>
        </p:txBody>
      </p:sp>
      <p:sp>
        <p:nvSpPr>
          <p:cNvPr id="36" name="Rectangle 35">
            <a:extLst>
              <a:ext uri="{FF2B5EF4-FFF2-40B4-BE49-F238E27FC236}">
                <a16:creationId xmlns:a16="http://schemas.microsoft.com/office/drawing/2014/main" id="{EEF4F468-4E72-4EC8-90BC-48452EFA6C4F}"/>
              </a:ext>
            </a:extLst>
          </p:cNvPr>
          <p:cNvSpPr/>
          <p:nvPr/>
        </p:nvSpPr>
        <p:spPr>
          <a:xfrm>
            <a:off x="3984687" y="464392"/>
            <a:ext cx="1234141"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Carduus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nutans</a:t>
            </a:r>
            <a:endParaRPr lang="en-US" dirty="0">
              <a:latin typeface="Century Gothic" panose="020B0502020202020204" pitchFamily="34" charset="0"/>
            </a:endParaRPr>
          </a:p>
        </p:txBody>
      </p:sp>
      <p:sp>
        <p:nvSpPr>
          <p:cNvPr id="37" name="Rectangle 36">
            <a:extLst>
              <a:ext uri="{FF2B5EF4-FFF2-40B4-BE49-F238E27FC236}">
                <a16:creationId xmlns:a16="http://schemas.microsoft.com/office/drawing/2014/main" id="{B6867F4D-5A71-452E-8F9B-0DC85D59E34E}"/>
              </a:ext>
            </a:extLst>
          </p:cNvPr>
          <p:cNvSpPr/>
          <p:nvPr/>
        </p:nvSpPr>
        <p:spPr>
          <a:xfrm>
            <a:off x="3867646" y="1634744"/>
            <a:ext cx="1554471"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Conyza</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canadensis</a:t>
            </a:r>
            <a:endParaRPr lang="en-US" dirty="0">
              <a:latin typeface="Century Gothic" panose="020B0502020202020204" pitchFamily="34" charset="0"/>
            </a:endParaRPr>
          </a:p>
        </p:txBody>
      </p:sp>
      <p:sp>
        <p:nvSpPr>
          <p:cNvPr id="38" name="Rectangle 37">
            <a:extLst>
              <a:ext uri="{FF2B5EF4-FFF2-40B4-BE49-F238E27FC236}">
                <a16:creationId xmlns:a16="http://schemas.microsoft.com/office/drawing/2014/main" id="{4B53F337-6A09-4C09-89D9-C0FABE8BAA9B}"/>
              </a:ext>
            </a:extLst>
          </p:cNvPr>
          <p:cNvSpPr/>
          <p:nvPr/>
        </p:nvSpPr>
        <p:spPr>
          <a:xfrm>
            <a:off x="3500878" y="2862599"/>
            <a:ext cx="200767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Heliopsis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helianthoides</a:t>
            </a:r>
            <a:endParaRPr lang="en-US" dirty="0">
              <a:latin typeface="Century Gothic" panose="020B0502020202020204" pitchFamily="34" charset="0"/>
            </a:endParaRPr>
          </a:p>
        </p:txBody>
      </p:sp>
      <p:sp>
        <p:nvSpPr>
          <p:cNvPr id="39" name="Rectangle 38">
            <a:extLst>
              <a:ext uri="{FF2B5EF4-FFF2-40B4-BE49-F238E27FC236}">
                <a16:creationId xmlns:a16="http://schemas.microsoft.com/office/drawing/2014/main" id="{3D5B85AC-7290-4CE7-87DB-EA242A52F3CB}"/>
              </a:ext>
            </a:extLst>
          </p:cNvPr>
          <p:cNvSpPr/>
          <p:nvPr/>
        </p:nvSpPr>
        <p:spPr>
          <a:xfrm>
            <a:off x="3848162" y="4198326"/>
            <a:ext cx="1356975"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Monarda</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fistulosa</a:t>
            </a:r>
            <a:endParaRPr lang="en-US" dirty="0">
              <a:latin typeface="Century Gothic" panose="020B0502020202020204" pitchFamily="34" charset="0"/>
              <a:ea typeface="Verdana" pitchFamily="34" charset="0"/>
              <a:cs typeface="Verdana" pitchFamily="34" charset="0"/>
            </a:endParaRPr>
          </a:p>
        </p:txBody>
      </p:sp>
      <p:sp>
        <p:nvSpPr>
          <p:cNvPr id="41" name="Rectangle 40">
            <a:extLst>
              <a:ext uri="{FF2B5EF4-FFF2-40B4-BE49-F238E27FC236}">
                <a16:creationId xmlns:a16="http://schemas.microsoft.com/office/drawing/2014/main" id="{6D69E668-31DD-4ADE-9629-C7C13E547F57}"/>
              </a:ext>
            </a:extLst>
          </p:cNvPr>
          <p:cNvSpPr/>
          <p:nvPr/>
        </p:nvSpPr>
        <p:spPr>
          <a:xfrm>
            <a:off x="3556109" y="5454242"/>
            <a:ext cx="215538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Ratibida</a:t>
            </a:r>
            <a:r>
              <a:rPr lang="en-US" i="1" dirty="0">
                <a:latin typeface="Century Gothic" panose="020B0502020202020204" pitchFamily="34" charset="0"/>
                <a:ea typeface="Verdana" pitchFamily="34" charset="0"/>
                <a:cs typeface="Verdana" pitchFamily="34" charset="0"/>
              </a:rPr>
              <a:t> </a:t>
            </a:r>
          </a:p>
          <a:p>
            <a:pPr algn="ctr"/>
            <a:r>
              <a:rPr lang="en-US" i="1" dirty="0" err="1">
                <a:latin typeface="Century Gothic" panose="020B0502020202020204" pitchFamily="34" charset="0"/>
                <a:ea typeface="Verdana" pitchFamily="34" charset="0"/>
                <a:cs typeface="Verdana" pitchFamily="34" charset="0"/>
              </a:rPr>
              <a:t>pinnata</a:t>
            </a:r>
            <a:endParaRPr lang="en-US" dirty="0">
              <a:latin typeface="Century Gothic" panose="020B0502020202020204" pitchFamily="34" charset="0"/>
              <a:ea typeface="Verdana" pitchFamily="34" charset="0"/>
              <a:cs typeface="Verdana" pitchFamily="34" charset="0"/>
            </a:endParaRPr>
          </a:p>
        </p:txBody>
      </p:sp>
      <p:cxnSp>
        <p:nvCxnSpPr>
          <p:cNvPr id="62" name="Straight Arrow Connector 61">
            <a:extLst>
              <a:ext uri="{FF2B5EF4-FFF2-40B4-BE49-F238E27FC236}">
                <a16:creationId xmlns:a16="http://schemas.microsoft.com/office/drawing/2014/main" id="{1AE8289B-2DB0-4181-8E86-FBFC8C089CFF}"/>
              </a:ext>
            </a:extLst>
          </p:cNvPr>
          <p:cNvCxnSpPr>
            <a:cxnSpLocks/>
          </p:cNvCxnSpPr>
          <p:nvPr/>
        </p:nvCxnSpPr>
        <p:spPr>
          <a:xfrm flipV="1">
            <a:off x="6076006" y="227768"/>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BEA0EA6-2F3A-4A2C-8EA1-43D8BF66EEBA}"/>
              </a:ext>
            </a:extLst>
          </p:cNvPr>
          <p:cNvCxnSpPr>
            <a:cxnSpLocks/>
          </p:cNvCxnSpPr>
          <p:nvPr/>
        </p:nvCxnSpPr>
        <p:spPr>
          <a:xfrm>
            <a:off x="6092346" y="805944"/>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FB42F35-A01B-4F57-98FC-D9D61C07179C}"/>
              </a:ext>
            </a:extLst>
          </p:cNvPr>
          <p:cNvSpPr/>
          <p:nvPr/>
        </p:nvSpPr>
        <p:spPr>
          <a:xfrm>
            <a:off x="6164821" y="84591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70" name="Rectangle 69">
            <a:extLst>
              <a:ext uri="{FF2B5EF4-FFF2-40B4-BE49-F238E27FC236}">
                <a16:creationId xmlns:a16="http://schemas.microsoft.com/office/drawing/2014/main" id="{E2D758E1-A362-4B38-BF29-40DFD9FAA3E2}"/>
              </a:ext>
            </a:extLst>
          </p:cNvPr>
          <p:cNvSpPr/>
          <p:nvPr/>
        </p:nvSpPr>
        <p:spPr>
          <a:xfrm>
            <a:off x="6305291" y="4323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cxnSp>
        <p:nvCxnSpPr>
          <p:cNvPr id="72" name="Straight Arrow Connector 71">
            <a:extLst>
              <a:ext uri="{FF2B5EF4-FFF2-40B4-BE49-F238E27FC236}">
                <a16:creationId xmlns:a16="http://schemas.microsoft.com/office/drawing/2014/main" id="{92A0C8B8-46B2-4DC0-9B8D-DE3912D38A07}"/>
              </a:ext>
            </a:extLst>
          </p:cNvPr>
          <p:cNvCxnSpPr>
            <a:cxnSpLocks/>
          </p:cNvCxnSpPr>
          <p:nvPr/>
        </p:nvCxnSpPr>
        <p:spPr>
          <a:xfrm flipV="1">
            <a:off x="6076006" y="1511421"/>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FD70A3C-7B44-4ACB-8F5C-D09A95B23CF2}"/>
              </a:ext>
            </a:extLst>
          </p:cNvPr>
          <p:cNvCxnSpPr>
            <a:cxnSpLocks/>
          </p:cNvCxnSpPr>
          <p:nvPr/>
        </p:nvCxnSpPr>
        <p:spPr>
          <a:xfrm>
            <a:off x="6092346" y="2089597"/>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8AEFD24-DAC4-4FF4-A5D8-9CA33849E301}"/>
              </a:ext>
            </a:extLst>
          </p:cNvPr>
          <p:cNvCxnSpPr>
            <a:cxnSpLocks/>
          </p:cNvCxnSpPr>
          <p:nvPr/>
        </p:nvCxnSpPr>
        <p:spPr>
          <a:xfrm flipV="1">
            <a:off x="6076006" y="2723169"/>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F6D66CC-FB17-451A-84F1-4DFDAE3F598C}"/>
              </a:ext>
            </a:extLst>
          </p:cNvPr>
          <p:cNvCxnSpPr>
            <a:cxnSpLocks/>
          </p:cNvCxnSpPr>
          <p:nvPr/>
        </p:nvCxnSpPr>
        <p:spPr>
          <a:xfrm>
            <a:off x="6092346" y="3301345"/>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1E41E84-F2ED-4B8D-AE12-9634DC223CCB}"/>
              </a:ext>
            </a:extLst>
          </p:cNvPr>
          <p:cNvCxnSpPr>
            <a:cxnSpLocks/>
          </p:cNvCxnSpPr>
          <p:nvPr/>
        </p:nvCxnSpPr>
        <p:spPr>
          <a:xfrm flipV="1">
            <a:off x="5954367" y="4129992"/>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5049537-358C-4FB1-A5D8-7358E7372ED0}"/>
              </a:ext>
            </a:extLst>
          </p:cNvPr>
          <p:cNvCxnSpPr>
            <a:cxnSpLocks/>
          </p:cNvCxnSpPr>
          <p:nvPr/>
        </p:nvCxnSpPr>
        <p:spPr>
          <a:xfrm>
            <a:off x="5970707" y="4708168"/>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955027D-B586-44A3-8156-2A2383F12159}"/>
              </a:ext>
            </a:extLst>
          </p:cNvPr>
          <p:cNvCxnSpPr>
            <a:cxnSpLocks/>
          </p:cNvCxnSpPr>
          <p:nvPr/>
        </p:nvCxnSpPr>
        <p:spPr>
          <a:xfrm flipV="1">
            <a:off x="6014320" y="5338523"/>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706766F-1BAE-41E1-89C5-A9106F39B2A9}"/>
              </a:ext>
            </a:extLst>
          </p:cNvPr>
          <p:cNvCxnSpPr>
            <a:cxnSpLocks/>
          </p:cNvCxnSpPr>
          <p:nvPr/>
        </p:nvCxnSpPr>
        <p:spPr>
          <a:xfrm>
            <a:off x="6030660" y="5916699"/>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9C4B7348-E27A-4288-876E-FD017B3B5428}"/>
              </a:ext>
            </a:extLst>
          </p:cNvPr>
          <p:cNvSpPr/>
          <p:nvPr/>
        </p:nvSpPr>
        <p:spPr>
          <a:xfrm>
            <a:off x="-328638" y="640161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Total = 550 pots</a:t>
            </a:r>
          </a:p>
        </p:txBody>
      </p:sp>
      <p:grpSp>
        <p:nvGrpSpPr>
          <p:cNvPr id="61" name="Group 60">
            <a:extLst>
              <a:ext uri="{FF2B5EF4-FFF2-40B4-BE49-F238E27FC236}">
                <a16:creationId xmlns:a16="http://schemas.microsoft.com/office/drawing/2014/main" id="{62ED5C8B-BFEA-416E-A0C1-2420FEBF71A0}"/>
              </a:ext>
            </a:extLst>
          </p:cNvPr>
          <p:cNvGrpSpPr/>
          <p:nvPr/>
        </p:nvGrpSpPr>
        <p:grpSpPr>
          <a:xfrm>
            <a:off x="10980283" y="6391285"/>
            <a:ext cx="890145" cy="413852"/>
            <a:chOff x="10967816" y="6391059"/>
            <a:chExt cx="890145" cy="413852"/>
          </a:xfrm>
        </p:grpSpPr>
        <p:pic>
          <p:nvPicPr>
            <p:cNvPr id="63" name="Picture 62" descr="Screen Clipping">
              <a:extLst>
                <a:ext uri="{FF2B5EF4-FFF2-40B4-BE49-F238E27FC236}">
                  <a16:creationId xmlns:a16="http://schemas.microsoft.com/office/drawing/2014/main" id="{BBD7F3FB-31CF-42F9-9824-89D9EB1351D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65" name="Picture 64">
              <a:extLst>
                <a:ext uri="{FF2B5EF4-FFF2-40B4-BE49-F238E27FC236}">
                  <a16:creationId xmlns:a16="http://schemas.microsoft.com/office/drawing/2014/main" id="{F1DFA840-BFD8-497E-AE1E-89561EF7EBC0}"/>
                </a:ext>
              </a:extLst>
            </p:cNvPr>
            <p:cNvPicPr>
              <a:picLocks noChangeAspect="1"/>
            </p:cNvPicPr>
            <p:nvPr/>
          </p:nvPicPr>
          <p:blipFill>
            <a:blip r:embed="rId10"/>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96" name="Picture 11" descr="C:\Users\Boahemaa Adu-Oppong\SkyDrive\SkyDrive camera roll\WP_001291.jpg">
            <a:extLst>
              <a:ext uri="{FF2B5EF4-FFF2-40B4-BE49-F238E27FC236}">
                <a16:creationId xmlns:a16="http://schemas.microsoft.com/office/drawing/2014/main" id="{3197D63C-CFD9-4ACB-A28F-0F54427BA0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83100" y="115915"/>
            <a:ext cx="2568154" cy="342261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2" descr="C:\Users\Boahemaa Adu-Oppong\SkyDrive\SkyDrive camera roll\WP_001293.jpg">
            <a:extLst>
              <a:ext uri="{FF2B5EF4-FFF2-40B4-BE49-F238E27FC236}">
                <a16:creationId xmlns:a16="http://schemas.microsoft.com/office/drawing/2014/main" id="{D67354AD-4657-4AAE-9705-E0F1201272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55552" y="4127708"/>
            <a:ext cx="2595702" cy="194768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BD1586AD-AD18-49E0-B6E1-CFBF22EF73C4}"/>
              </a:ext>
            </a:extLst>
          </p:cNvPr>
          <p:cNvSpPr/>
          <p:nvPr/>
        </p:nvSpPr>
        <p:spPr>
          <a:xfrm>
            <a:off x="6189698" y="2137893"/>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60" name="Rectangle 59">
            <a:extLst>
              <a:ext uri="{FF2B5EF4-FFF2-40B4-BE49-F238E27FC236}">
                <a16:creationId xmlns:a16="http://schemas.microsoft.com/office/drawing/2014/main" id="{A0BB25CE-71FC-402F-AE1F-D0DE780E6F24}"/>
              </a:ext>
            </a:extLst>
          </p:cNvPr>
          <p:cNvSpPr/>
          <p:nvPr/>
        </p:nvSpPr>
        <p:spPr>
          <a:xfrm>
            <a:off x="6330168" y="133521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sp>
        <p:nvSpPr>
          <p:cNvPr id="66" name="Rectangle 65">
            <a:extLst>
              <a:ext uri="{FF2B5EF4-FFF2-40B4-BE49-F238E27FC236}">
                <a16:creationId xmlns:a16="http://schemas.microsoft.com/office/drawing/2014/main" id="{7C074391-B3C6-4FA8-898B-A62A22ED77B0}"/>
              </a:ext>
            </a:extLst>
          </p:cNvPr>
          <p:cNvSpPr/>
          <p:nvPr/>
        </p:nvSpPr>
        <p:spPr>
          <a:xfrm>
            <a:off x="6210508" y="3397412"/>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67" name="Rectangle 66">
            <a:extLst>
              <a:ext uri="{FF2B5EF4-FFF2-40B4-BE49-F238E27FC236}">
                <a16:creationId xmlns:a16="http://schemas.microsoft.com/office/drawing/2014/main" id="{AF9C87CF-4260-4102-9BE1-29CFB51C9B9D}"/>
              </a:ext>
            </a:extLst>
          </p:cNvPr>
          <p:cNvSpPr/>
          <p:nvPr/>
        </p:nvSpPr>
        <p:spPr>
          <a:xfrm>
            <a:off x="6350978" y="2594734"/>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sp>
        <p:nvSpPr>
          <p:cNvPr id="68" name="Rectangle 67">
            <a:extLst>
              <a:ext uri="{FF2B5EF4-FFF2-40B4-BE49-F238E27FC236}">
                <a16:creationId xmlns:a16="http://schemas.microsoft.com/office/drawing/2014/main" id="{1BB7D1C1-DB9D-45E7-8E93-8CCCCAEB9CBE}"/>
              </a:ext>
            </a:extLst>
          </p:cNvPr>
          <p:cNvSpPr/>
          <p:nvPr/>
        </p:nvSpPr>
        <p:spPr>
          <a:xfrm>
            <a:off x="6047719" y="4770996"/>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71" name="Rectangle 70">
            <a:extLst>
              <a:ext uri="{FF2B5EF4-FFF2-40B4-BE49-F238E27FC236}">
                <a16:creationId xmlns:a16="http://schemas.microsoft.com/office/drawing/2014/main" id="{01BAF678-FF60-4E9E-9BFC-10922DEE38CD}"/>
              </a:ext>
            </a:extLst>
          </p:cNvPr>
          <p:cNvSpPr/>
          <p:nvPr/>
        </p:nvSpPr>
        <p:spPr>
          <a:xfrm>
            <a:off x="6188189" y="3968318"/>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sp>
        <p:nvSpPr>
          <p:cNvPr id="88" name="Rectangle 87">
            <a:extLst>
              <a:ext uri="{FF2B5EF4-FFF2-40B4-BE49-F238E27FC236}">
                <a16:creationId xmlns:a16="http://schemas.microsoft.com/office/drawing/2014/main" id="{301DF916-4B98-4FE7-867B-46865C125ED1}"/>
              </a:ext>
            </a:extLst>
          </p:cNvPr>
          <p:cNvSpPr/>
          <p:nvPr/>
        </p:nvSpPr>
        <p:spPr>
          <a:xfrm>
            <a:off x="6113302" y="5972608"/>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a:t>
            </a:r>
          </a:p>
        </p:txBody>
      </p:sp>
      <p:sp>
        <p:nvSpPr>
          <p:cNvPr id="89" name="Rectangle 88">
            <a:extLst>
              <a:ext uri="{FF2B5EF4-FFF2-40B4-BE49-F238E27FC236}">
                <a16:creationId xmlns:a16="http://schemas.microsoft.com/office/drawing/2014/main" id="{E4072988-9E91-4DFF-A067-55D8F78AD654}"/>
              </a:ext>
            </a:extLst>
          </p:cNvPr>
          <p:cNvSpPr/>
          <p:nvPr/>
        </p:nvSpPr>
        <p:spPr>
          <a:xfrm>
            <a:off x="6253772" y="5169930"/>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a:t>
            </a:r>
          </a:p>
        </p:txBody>
      </p:sp>
    </p:spTree>
    <p:extLst>
      <p:ext uri="{BB962C8B-B14F-4D97-AF65-F5344CB8AC3E}">
        <p14:creationId xmlns:p14="http://schemas.microsoft.com/office/powerpoint/2010/main" val="316586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nodeType="withEffect">
                                  <p:stCondLst>
                                    <p:cond delay="0"/>
                                  </p:stCondLst>
                                  <p:childTnLst>
                                    <p:set>
                                      <p:cBhvr>
                                        <p:cTn id="9" dur="indefinite"/>
                                        <p:tgtEl>
                                          <p:spTgt spid="3"/>
                                        </p:tgtEl>
                                        <p:attrNameLst>
                                          <p:attrName>style.opacity</p:attrName>
                                        </p:attrNameLst>
                                      </p:cBhvr>
                                      <p:to>
                                        <p:strVal val="0.5"/>
                                      </p:to>
                                    </p:set>
                                    <p:animEffect filter="image" prLst="opacity: 0.5">
                                      <p:cBhvr rctx="IE">
                                        <p:cTn id="10" dur="indefinite"/>
                                        <p:tgtEl>
                                          <p:spTgt spid="3"/>
                                        </p:tgtEl>
                                      </p:cBhvr>
                                    </p:animEffect>
                                  </p:childTnLst>
                                </p:cTn>
                              </p:par>
                              <p:par>
                                <p:cTn id="11" presetID="9" presetClass="emph" presetSubtype="0" grpId="0" nodeType="withEffect">
                                  <p:stCondLst>
                                    <p:cond delay="0"/>
                                  </p:stCondLst>
                                  <p:childTnLst>
                                    <p:set>
                                      <p:cBhvr>
                                        <p:cTn id="12" dur="indefinite"/>
                                        <p:tgtEl>
                                          <p:spTgt spid="8"/>
                                        </p:tgtEl>
                                        <p:attrNameLst>
                                          <p:attrName>style.opacity</p:attrName>
                                        </p:attrNameLst>
                                      </p:cBhvr>
                                      <p:to>
                                        <p:strVal val="0.5"/>
                                      </p:to>
                                    </p:set>
                                    <p:animEffect filter="image" prLst="opacity: 0.5">
                                      <p:cBhvr rctx="IE">
                                        <p:cTn id="13" dur="indefinite"/>
                                        <p:tgtEl>
                                          <p:spTgt spid="8"/>
                                        </p:tgtEl>
                                      </p:cBhvr>
                                    </p:animEffect>
                                  </p:childTnLst>
                                </p:cTn>
                              </p:par>
                              <p:par>
                                <p:cTn id="14" presetID="9" presetClass="emph" presetSubtype="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nodeType="withEffect">
                                  <p:stCondLst>
                                    <p:cond delay="0"/>
                                  </p:stCondLst>
                                  <p:childTnLst>
                                    <p:set>
                                      <p:cBhvr>
                                        <p:cTn id="18" dur="indefinite"/>
                                        <p:tgtEl>
                                          <p:spTgt spid="4"/>
                                        </p:tgtEl>
                                        <p:attrNameLst>
                                          <p:attrName>style.opacity</p:attrName>
                                        </p:attrNameLst>
                                      </p:cBhvr>
                                      <p:to>
                                        <p:strVal val="0.5"/>
                                      </p:to>
                                    </p:set>
                                    <p:animEffect filter="image" prLst="opacity: 0.5">
                                      <p:cBhvr rctx="IE">
                                        <p:cTn id="19" dur="indefinite"/>
                                        <p:tgtEl>
                                          <p:spTgt spid="4"/>
                                        </p:tgtEl>
                                      </p:cBhvr>
                                    </p:animEffect>
                                  </p:childTnLst>
                                </p:cTn>
                              </p:par>
                              <p:par>
                                <p:cTn id="20" presetID="9" presetClass="emph" presetSubtype="0" grpId="0" nodeType="withEffect">
                                  <p:stCondLst>
                                    <p:cond delay="0"/>
                                  </p:stCondLst>
                                  <p:childTnLst>
                                    <p:set>
                                      <p:cBhvr>
                                        <p:cTn id="21" dur="indefinite"/>
                                        <p:tgtEl>
                                          <p:spTgt spid="12"/>
                                        </p:tgtEl>
                                        <p:attrNameLst>
                                          <p:attrName>style.opacity</p:attrName>
                                        </p:attrNameLst>
                                      </p:cBhvr>
                                      <p:to>
                                        <p:strVal val="0.5"/>
                                      </p:to>
                                    </p:set>
                                    <p:animEffect filter="image" prLst="opacity: 0.5">
                                      <p:cBhvr rctx="IE">
                                        <p:cTn id="22" dur="indefinite"/>
                                        <p:tgtEl>
                                          <p:spTgt spid="12"/>
                                        </p:tgtEl>
                                      </p:cBhvr>
                                    </p:animEffect>
                                  </p:childTnLst>
                                </p:cTn>
                              </p:par>
                              <p:par>
                                <p:cTn id="23" presetID="9" presetClass="emph" presetSubtype="0" nodeType="withEffect">
                                  <p:stCondLst>
                                    <p:cond delay="0"/>
                                  </p:stCondLst>
                                  <p:childTnLst>
                                    <p:set>
                                      <p:cBhvr>
                                        <p:cTn id="24" dur="indefinite"/>
                                        <p:tgtEl>
                                          <p:spTgt spid="6"/>
                                        </p:tgtEl>
                                        <p:attrNameLst>
                                          <p:attrName>style.opacity</p:attrName>
                                        </p:attrNameLst>
                                      </p:cBhvr>
                                      <p:to>
                                        <p:strVal val="0.5"/>
                                      </p:to>
                                    </p:set>
                                    <p:animEffect filter="image" prLst="opacity: 0.5">
                                      <p:cBhvr rctx="IE">
                                        <p:cTn id="25" dur="indefinite"/>
                                        <p:tgtEl>
                                          <p:spTgt spid="6"/>
                                        </p:tgtEl>
                                      </p:cBhvr>
                                    </p:animEffect>
                                  </p:childTnLst>
                                </p:cTn>
                              </p:par>
                              <p:par>
                                <p:cTn id="26" presetID="9" presetClass="emph" presetSubtype="0" grpId="0" nodeType="withEffect">
                                  <p:stCondLst>
                                    <p:cond delay="0"/>
                                  </p:stCondLst>
                                  <p:childTnLst>
                                    <p:set>
                                      <p:cBhvr>
                                        <p:cTn id="27" dur="indefinite"/>
                                        <p:tgtEl>
                                          <p:spTgt spid="13"/>
                                        </p:tgtEl>
                                        <p:attrNameLst>
                                          <p:attrName>style.opacity</p:attrName>
                                        </p:attrNameLst>
                                      </p:cBhvr>
                                      <p:to>
                                        <p:strVal val="0.5"/>
                                      </p:to>
                                    </p:set>
                                    <p:animEffect filter="image" prLst="opacity: 0.5">
                                      <p:cBhvr rctx="IE">
                                        <p:cTn id="28" dur="indefinite"/>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27" grpId="0"/>
      <p:bldP spid="29" grpId="0"/>
      <p:bldP spid="31" grpId="0"/>
      <p:bldP spid="33" grpId="0"/>
      <p:bldP spid="35" grpId="0"/>
      <p:bldP spid="36" grpId="0"/>
      <p:bldP spid="37" grpId="0"/>
      <p:bldP spid="38" grpId="0"/>
      <p:bldP spid="39" grpId="0"/>
      <p:bldP spid="41" grpId="0"/>
      <p:bldP spid="69" grpId="0"/>
      <p:bldP spid="70" grpId="0"/>
      <p:bldP spid="59" grpId="0"/>
      <p:bldP spid="60" grpId="0"/>
      <p:bldP spid="66" grpId="0"/>
      <p:bldP spid="67" grpId="0"/>
      <p:bldP spid="68" grpId="0"/>
      <p:bldP spid="71" grpId="0"/>
      <p:bldP spid="88" grpId="0"/>
      <p:bldP spid="89"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Clipping">
            <a:extLst>
              <a:ext uri="{FF2B5EF4-FFF2-40B4-BE49-F238E27FC236}">
                <a16:creationId xmlns:a16="http://schemas.microsoft.com/office/drawing/2014/main" id="{9707A4A1-CA22-4132-9076-372CBDF747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0118" y="155478"/>
            <a:ext cx="9783482" cy="6546640"/>
          </a:xfrm>
        </p:spPr>
      </p:pic>
      <p:cxnSp>
        <p:nvCxnSpPr>
          <p:cNvPr id="3" name="Straight Connector 2">
            <a:extLst>
              <a:ext uri="{FF2B5EF4-FFF2-40B4-BE49-F238E27FC236}">
                <a16:creationId xmlns:a16="http://schemas.microsoft.com/office/drawing/2014/main" id="{475B91D2-56A7-4385-92B4-29D020327808}"/>
              </a:ext>
            </a:extLst>
          </p:cNvPr>
          <p:cNvCxnSpPr/>
          <p:nvPr/>
        </p:nvCxnSpPr>
        <p:spPr>
          <a:xfrm>
            <a:off x="2783755" y="1231580"/>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98BBE18-EE9E-4ABB-927E-7EB6E79EA585}"/>
              </a:ext>
            </a:extLst>
          </p:cNvPr>
          <p:cNvCxnSpPr/>
          <p:nvPr/>
        </p:nvCxnSpPr>
        <p:spPr>
          <a:xfrm>
            <a:off x="2922708" y="1915139"/>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F8199DC-B22A-4835-9A99-04A3F61B584C}"/>
              </a:ext>
            </a:extLst>
          </p:cNvPr>
          <p:cNvCxnSpPr/>
          <p:nvPr/>
        </p:nvCxnSpPr>
        <p:spPr>
          <a:xfrm>
            <a:off x="4379473" y="1361568"/>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F715481-2F24-43B5-9595-671A17892DBA}"/>
              </a:ext>
            </a:extLst>
          </p:cNvPr>
          <p:cNvCxnSpPr/>
          <p:nvPr/>
        </p:nvCxnSpPr>
        <p:spPr>
          <a:xfrm>
            <a:off x="5677328" y="1231580"/>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9329ADB-B3F6-461A-985B-3AE209E29670}"/>
              </a:ext>
            </a:extLst>
          </p:cNvPr>
          <p:cNvCxnSpPr/>
          <p:nvPr/>
        </p:nvCxnSpPr>
        <p:spPr>
          <a:xfrm>
            <a:off x="5677328" y="1534139"/>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938A0FC-23A5-4977-9616-D8E5A7339AF4}"/>
              </a:ext>
            </a:extLst>
          </p:cNvPr>
          <p:cNvCxnSpPr/>
          <p:nvPr/>
        </p:nvCxnSpPr>
        <p:spPr>
          <a:xfrm>
            <a:off x="5730902" y="1418771"/>
            <a:ext cx="914400" cy="0"/>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7450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DBC8-754A-48DC-9CF0-88E47DA0E457}"/>
              </a:ext>
            </a:extLst>
          </p:cNvPr>
          <p:cNvSpPr>
            <a:spLocks noGrp="1"/>
          </p:cNvSpPr>
          <p:nvPr>
            <p:ph type="title"/>
          </p:nvPr>
        </p:nvSpPr>
        <p:spPr/>
        <p:txBody>
          <a:bodyPr/>
          <a:lstStyle/>
          <a:p>
            <a:r>
              <a:rPr lang="en-US" dirty="0"/>
              <a:t>Different siderophores and their natural producers</a:t>
            </a:r>
          </a:p>
        </p:txBody>
      </p:sp>
      <p:pic>
        <p:nvPicPr>
          <p:cNvPr id="13" name="Content Placeholder 12" descr="A screenshot of a map&#10;&#10;Description generated with high confidence">
            <a:extLst>
              <a:ext uri="{FF2B5EF4-FFF2-40B4-BE49-F238E27FC236}">
                <a16:creationId xmlns:a16="http://schemas.microsoft.com/office/drawing/2014/main" id="{027AE2FC-DA23-4398-AA2D-5B13DB57F0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1257" y="1055286"/>
            <a:ext cx="4615542" cy="5802714"/>
          </a:xfrm>
        </p:spPr>
      </p:pic>
    </p:spTree>
    <p:extLst>
      <p:ext uri="{BB962C8B-B14F-4D97-AF65-F5344CB8AC3E}">
        <p14:creationId xmlns:p14="http://schemas.microsoft.com/office/powerpoint/2010/main" val="35303806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2654-6170-4D44-8DD2-307947BD56C6}"/>
              </a:ext>
            </a:extLst>
          </p:cNvPr>
          <p:cNvSpPr>
            <a:spLocks noGrp="1"/>
          </p:cNvSpPr>
          <p:nvPr>
            <p:ph type="title"/>
          </p:nvPr>
        </p:nvSpPr>
        <p:spPr>
          <a:xfrm>
            <a:off x="838200" y="365125"/>
            <a:ext cx="10515600" cy="1325563"/>
          </a:xfrm>
        </p:spPr>
        <p:txBody>
          <a:bodyPr/>
          <a:lstStyle/>
          <a:p>
            <a:r>
              <a:rPr lang="en-US"/>
              <a:t>Yersiniabactin</a:t>
            </a:r>
            <a:endParaRPr lang="en-US" dirty="0"/>
          </a:p>
        </p:txBody>
      </p:sp>
      <p:sp>
        <p:nvSpPr>
          <p:cNvPr id="12" name="Rectangle 11">
            <a:extLst>
              <a:ext uri="{FF2B5EF4-FFF2-40B4-BE49-F238E27FC236}">
                <a16:creationId xmlns:a16="http://schemas.microsoft.com/office/drawing/2014/main" id="{45CAB964-3B24-41C5-8330-EC2CD37D6377}"/>
              </a:ext>
            </a:extLst>
          </p:cNvPr>
          <p:cNvSpPr/>
          <p:nvPr/>
        </p:nvSpPr>
        <p:spPr>
          <a:xfrm>
            <a:off x="1931163" y="4156598"/>
            <a:ext cx="8431282"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ybtQ_ABC_transporter_protein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fyuA_pesticin_outer_membrane_receptor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yersiniabactin_biosynthetic_protein_YbtT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ybtS_salicylate_synthase-anthranilate_synthase_Irp9_[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ybtA_putative_AraC_type_regulator_protein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Yersiniabactin_siderophore_biosynthetic_protein_irp1-6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yersiniabactin-iron_transporter_permease_YbtX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Yersiniabactin_siderophore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pic>
        <p:nvPicPr>
          <p:cNvPr id="15" name="Picture 14" descr="Screen Clipping">
            <a:extLst>
              <a:ext uri="{FF2B5EF4-FFF2-40B4-BE49-F238E27FC236}">
                <a16:creationId xmlns:a16="http://schemas.microsoft.com/office/drawing/2014/main" id="{AF5651C4-B2DB-42C3-9223-FAA854AED2A2}"/>
              </a:ext>
            </a:extLst>
          </p:cNvPr>
          <p:cNvPicPr>
            <a:picLocks noChangeAspect="1"/>
          </p:cNvPicPr>
          <p:nvPr/>
        </p:nvPicPr>
        <p:blipFill rotWithShape="1">
          <a:blip r:embed="rId3">
            <a:extLst>
              <a:ext uri="{28A0092B-C50C-407E-A947-70E740481C1C}">
                <a14:useLocalDpi xmlns:a14="http://schemas.microsoft.com/office/drawing/2010/main" val="0"/>
              </a:ext>
            </a:extLst>
          </a:blip>
          <a:srcRect b="44062"/>
          <a:stretch/>
        </p:blipFill>
        <p:spPr>
          <a:xfrm>
            <a:off x="1931163" y="1613774"/>
            <a:ext cx="8329673" cy="1958101"/>
          </a:xfrm>
          <a:prstGeom prst="rect">
            <a:avLst/>
          </a:prstGeom>
        </p:spPr>
      </p:pic>
    </p:spTree>
    <p:extLst>
      <p:ext uri="{BB962C8B-B14F-4D97-AF65-F5344CB8AC3E}">
        <p14:creationId xmlns:p14="http://schemas.microsoft.com/office/powerpoint/2010/main" val="13689439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37BC-7451-411C-A08A-0F0CCC02EDD7}"/>
              </a:ext>
            </a:extLst>
          </p:cNvPr>
          <p:cNvSpPr>
            <a:spLocks noGrp="1"/>
          </p:cNvSpPr>
          <p:nvPr>
            <p:ph type="title"/>
          </p:nvPr>
        </p:nvSpPr>
        <p:spPr/>
        <p:txBody>
          <a:bodyPr/>
          <a:lstStyle/>
          <a:p>
            <a:r>
              <a:rPr lang="en-US" dirty="0" err="1"/>
              <a:t>Enterobactin</a:t>
            </a:r>
            <a:endParaRPr lang="en-US" dirty="0"/>
          </a:p>
        </p:txBody>
      </p:sp>
      <p:sp>
        <p:nvSpPr>
          <p:cNvPr id="4" name="Rectangle 3">
            <a:extLst>
              <a:ext uri="{FF2B5EF4-FFF2-40B4-BE49-F238E27FC236}">
                <a16:creationId xmlns:a16="http://schemas.microsoft.com/office/drawing/2014/main" id="{72D1CFB1-8B48-427F-AC54-D04EDC9BA96A}"/>
              </a:ext>
            </a:extLst>
          </p:cNvPr>
          <p:cNvSpPr/>
          <p:nvPr/>
        </p:nvSpPr>
        <p:spPr>
          <a:xfrm>
            <a:off x="2093431" y="3319462"/>
            <a:ext cx="8334076" cy="1754326"/>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fepG_ferric_enterobactin_transport_protein-1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fepC_ATP-binding_component_of_ferric_enterobactin_transport-1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fepB_ferric_enterobactin_binding_protein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Enterobactin_transport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enterobactin_synthase_multienzyme_complex_component_ATP-dependent_entF-4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fepD_ferrienterobactin_ABC_transporter_permease-1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fepA_outer_membrane_receptor_for_ferric_enterobactin-2</a:t>
            </a:r>
          </a:p>
        </p:txBody>
      </p:sp>
      <p:pic>
        <p:nvPicPr>
          <p:cNvPr id="8" name="Picture 7" descr="Screen Clipping">
            <a:extLst>
              <a:ext uri="{FF2B5EF4-FFF2-40B4-BE49-F238E27FC236}">
                <a16:creationId xmlns:a16="http://schemas.microsoft.com/office/drawing/2014/main" id="{1D76190F-028B-4C06-87AD-3A99C7BC9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53" y="1923818"/>
            <a:ext cx="10308844" cy="1162514"/>
          </a:xfrm>
          <a:prstGeom prst="rect">
            <a:avLst/>
          </a:prstGeom>
        </p:spPr>
      </p:pic>
    </p:spTree>
    <p:extLst>
      <p:ext uri="{BB962C8B-B14F-4D97-AF65-F5344CB8AC3E}">
        <p14:creationId xmlns:p14="http://schemas.microsoft.com/office/powerpoint/2010/main" val="1552293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F557-C036-493B-8EF5-EAFF55276FED}"/>
              </a:ext>
            </a:extLst>
          </p:cNvPr>
          <p:cNvSpPr>
            <a:spLocks noGrp="1"/>
          </p:cNvSpPr>
          <p:nvPr>
            <p:ph type="title"/>
          </p:nvPr>
        </p:nvSpPr>
        <p:spPr>
          <a:xfrm>
            <a:off x="10885" y="173040"/>
            <a:ext cx="12175067" cy="1143000"/>
          </a:xfrm>
        </p:spPr>
        <p:txBody>
          <a:bodyPr>
            <a:normAutofit fontScale="90000"/>
          </a:bodyPr>
          <a:lstStyle/>
          <a:p>
            <a:r>
              <a:rPr lang="en-US" dirty="0"/>
              <a:t>Culture independent method for studying root bacterial communities</a:t>
            </a:r>
          </a:p>
        </p:txBody>
      </p:sp>
      <p:sp>
        <p:nvSpPr>
          <p:cNvPr id="4" name="Slide Number Placeholder 3">
            <a:extLst>
              <a:ext uri="{FF2B5EF4-FFF2-40B4-BE49-F238E27FC236}">
                <a16:creationId xmlns:a16="http://schemas.microsoft.com/office/drawing/2014/main" id="{31598553-FE5B-49A8-9DCF-8298D1669FAC}"/>
              </a:ext>
            </a:extLst>
          </p:cNvPr>
          <p:cNvSpPr>
            <a:spLocks noGrp="1"/>
          </p:cNvSpPr>
          <p:nvPr>
            <p:ph type="sldNum" sz="quarter" idx="12"/>
          </p:nvPr>
        </p:nvSpPr>
        <p:spPr/>
        <p:txBody>
          <a:bodyPr/>
          <a:lstStyle/>
          <a:p>
            <a:fld id="{77E59808-E941-46E1-872F-5DB51E5B6943}" type="slidenum">
              <a:rPr lang="en-US" smtClean="0"/>
              <a:pPr/>
              <a:t>11</a:t>
            </a:fld>
            <a:endParaRPr lang="en-US"/>
          </a:p>
        </p:txBody>
      </p:sp>
      <p:grpSp>
        <p:nvGrpSpPr>
          <p:cNvPr id="21" name="Group 20">
            <a:extLst>
              <a:ext uri="{FF2B5EF4-FFF2-40B4-BE49-F238E27FC236}">
                <a16:creationId xmlns:a16="http://schemas.microsoft.com/office/drawing/2014/main" id="{B5AA6672-3764-423A-9568-B4D9DD528213}"/>
              </a:ext>
            </a:extLst>
          </p:cNvPr>
          <p:cNvGrpSpPr/>
          <p:nvPr/>
        </p:nvGrpSpPr>
        <p:grpSpPr>
          <a:xfrm>
            <a:off x="10980283" y="6384659"/>
            <a:ext cx="890145" cy="413852"/>
            <a:chOff x="10967816" y="6391059"/>
            <a:chExt cx="890145" cy="413852"/>
          </a:xfrm>
        </p:grpSpPr>
        <p:pic>
          <p:nvPicPr>
            <p:cNvPr id="22" name="Picture 21" descr="Screen Clipping">
              <a:extLst>
                <a:ext uri="{FF2B5EF4-FFF2-40B4-BE49-F238E27FC236}">
                  <a16:creationId xmlns:a16="http://schemas.microsoft.com/office/drawing/2014/main" id="{B2E3A1B5-7AD9-4D2E-A27D-47697B757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4" name="Picture 23">
              <a:extLst>
                <a:ext uri="{FF2B5EF4-FFF2-40B4-BE49-F238E27FC236}">
                  <a16:creationId xmlns:a16="http://schemas.microsoft.com/office/drawing/2014/main" id="{EE321753-38D3-4293-920E-C5AA775125B6}"/>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 name="Picture 2">
            <a:extLst>
              <a:ext uri="{FF2B5EF4-FFF2-40B4-BE49-F238E27FC236}">
                <a16:creationId xmlns:a16="http://schemas.microsoft.com/office/drawing/2014/main" id="{7DCEA665-2325-4791-9FB3-D6C85BAAF6E4}"/>
              </a:ext>
            </a:extLst>
          </p:cNvPr>
          <p:cNvPicPr>
            <a:picLocks noChangeAspect="1"/>
          </p:cNvPicPr>
          <p:nvPr/>
        </p:nvPicPr>
        <p:blipFill rotWithShape="1">
          <a:blip r:embed="rId4"/>
          <a:srcRect r="52078"/>
          <a:stretch/>
        </p:blipFill>
        <p:spPr>
          <a:xfrm>
            <a:off x="-204184" y="1475466"/>
            <a:ext cx="2298302" cy="4506686"/>
          </a:xfrm>
          <a:prstGeom prst="rect">
            <a:avLst/>
          </a:prstGeom>
        </p:spPr>
      </p:pic>
      <p:cxnSp>
        <p:nvCxnSpPr>
          <p:cNvPr id="16" name="Straight Arrow Connector 15">
            <a:extLst>
              <a:ext uri="{FF2B5EF4-FFF2-40B4-BE49-F238E27FC236}">
                <a16:creationId xmlns:a16="http://schemas.microsoft.com/office/drawing/2014/main" id="{F89EC55D-170A-4094-ADAD-DCB3E0C61445}"/>
              </a:ext>
            </a:extLst>
          </p:cNvPr>
          <p:cNvCxnSpPr>
            <a:cxnSpLocks/>
          </p:cNvCxnSpPr>
          <p:nvPr/>
        </p:nvCxnSpPr>
        <p:spPr>
          <a:xfrm flipV="1">
            <a:off x="1821543" y="2590800"/>
            <a:ext cx="1204364" cy="9731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7" name="Straight Arrow Connector 16">
            <a:extLst>
              <a:ext uri="{FF2B5EF4-FFF2-40B4-BE49-F238E27FC236}">
                <a16:creationId xmlns:a16="http://schemas.microsoft.com/office/drawing/2014/main" id="{042A0086-91C5-4A0D-9F64-58FEE603A5F9}"/>
              </a:ext>
            </a:extLst>
          </p:cNvPr>
          <p:cNvCxnSpPr>
            <a:cxnSpLocks/>
          </p:cNvCxnSpPr>
          <p:nvPr/>
        </p:nvCxnSpPr>
        <p:spPr>
          <a:xfrm flipV="1">
            <a:off x="2109595" y="3021496"/>
            <a:ext cx="966223" cy="2329793"/>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8" name="Picture 17">
            <a:extLst>
              <a:ext uri="{FF2B5EF4-FFF2-40B4-BE49-F238E27FC236}">
                <a16:creationId xmlns:a16="http://schemas.microsoft.com/office/drawing/2014/main" id="{AF27DA9B-C82F-42F2-A2D2-90DCBA77B32B}"/>
              </a:ext>
            </a:extLst>
          </p:cNvPr>
          <p:cNvPicPr>
            <a:picLocks noChangeAspect="1"/>
          </p:cNvPicPr>
          <p:nvPr/>
        </p:nvPicPr>
        <p:blipFill>
          <a:blip r:embed="rId5"/>
          <a:stretch>
            <a:fillRect/>
          </a:stretch>
        </p:blipFill>
        <p:spPr>
          <a:xfrm>
            <a:off x="3169270" y="1624306"/>
            <a:ext cx="764878" cy="1588378"/>
          </a:xfrm>
          <a:prstGeom prst="rect">
            <a:avLst/>
          </a:prstGeom>
        </p:spPr>
      </p:pic>
      <p:pic>
        <p:nvPicPr>
          <p:cNvPr id="19" name="Picture 18" descr="nature11336-s1.pdf - Mozilla Firefox">
            <a:extLst>
              <a:ext uri="{FF2B5EF4-FFF2-40B4-BE49-F238E27FC236}">
                <a16:creationId xmlns:a16="http://schemas.microsoft.com/office/drawing/2014/main" id="{2CA9E1B1-1E04-41BD-B632-2A4A9DFEED2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898" b="39205" l="43492" r="52273">
                        <a14:foregroundMark x1="32851" y1="21402" x2="32903" y2="41761"/>
                        <a14:foregroundMark x1="35847" y1="24148" x2="35589" y2="35606"/>
                        <a14:foregroundMark x1="31095" y1="57670" x2="34607" y2="51989"/>
                        <a14:foregroundMark x1="33988" y1="50568" x2="34917" y2="52462"/>
                        <a14:foregroundMark x1="45145" y1="60133" x2="46643" y2="60038"/>
                        <a14:foregroundMark x1="46384" y1="58049" x2="48967" y2="55682"/>
                        <a14:foregroundMark x1="49690" y1="50852" x2="50413" y2="52462"/>
                        <a14:foregroundMark x1="43233" y1="56818" x2="44060" y2="58333"/>
                        <a14:foregroundMark x1="61364" y1="59470" x2="63481" y2="58144"/>
                        <a14:foregroundMark x1="62655" y1="56345" x2="64669" y2="54072"/>
                        <a14:foregroundMark x1="64928" y1="50947" x2="65702" y2="52652"/>
                        <a14:backgroundMark x1="43130" y1="57008" x2="43233" y2="57197"/>
                        <a14:backgroundMark x1="43233" y1="57008" x2="43285" y2="57008"/>
                        <a14:backgroundMark x1="43957" y1="57860" x2="44112" y2="58144"/>
                        <a14:backgroundMark x1="43802" y1="57576" x2="43905" y2="57670"/>
                        <a14:backgroundMark x1="63585" y1="58144" x2="63481" y2="58239"/>
                      </a14:backgroundRemoval>
                    </a14:imgEffect>
                  </a14:imgLayer>
                </a14:imgProps>
              </a:ext>
              <a:ext uri="{28A0092B-C50C-407E-A947-70E740481C1C}">
                <a14:useLocalDpi xmlns:a14="http://schemas.microsoft.com/office/drawing/2010/main" val="0"/>
              </a:ext>
            </a:extLst>
          </a:blip>
          <a:srcRect l="43750" t="21158" r="46532" b="61026"/>
          <a:stretch/>
        </p:blipFill>
        <p:spPr>
          <a:xfrm>
            <a:off x="4973831" y="1527538"/>
            <a:ext cx="1825776" cy="1754116"/>
          </a:xfrm>
          <a:prstGeom prst="rect">
            <a:avLst/>
          </a:prstGeom>
          <a:ln w="19050" cap="sq">
            <a:noFill/>
            <a:miter lim="800000"/>
          </a:ln>
          <a:effectLst>
            <a:outerShdw blurRad="57150" dist="50800" dir="2700000" algn="tl" rotWithShape="0">
              <a:srgbClr val="000000">
                <a:alpha val="40000"/>
              </a:srgbClr>
            </a:outerShdw>
          </a:effectLst>
        </p:spPr>
      </p:pic>
      <p:pic>
        <p:nvPicPr>
          <p:cNvPr id="20" name="Picture 19" descr="nature11336-s1.pdf - Mozilla Firefox">
            <a:extLst>
              <a:ext uri="{FF2B5EF4-FFF2-40B4-BE49-F238E27FC236}">
                <a16:creationId xmlns:a16="http://schemas.microsoft.com/office/drawing/2014/main" id="{B8ED46D8-5A3D-4005-B053-7949017EE7CE}"/>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17898" b="39205" l="51498" r="60744">
                        <a14:foregroundMark x1="32851" y1="21402" x2="32903" y2="41761"/>
                        <a14:foregroundMark x1="35847" y1="24148" x2="35589" y2="35606"/>
                        <a14:foregroundMark x1="31095" y1="57670" x2="34607" y2="51989"/>
                        <a14:foregroundMark x1="33988" y1="50568" x2="34917" y2="52462"/>
                        <a14:foregroundMark x1="45145" y1="60133" x2="46643" y2="60038"/>
                        <a14:foregroundMark x1="46384" y1="58049" x2="48967" y2="55682"/>
                        <a14:foregroundMark x1="49690" y1="50852" x2="50413" y2="52462"/>
                        <a14:foregroundMark x1="43233" y1="56818" x2="44060" y2="58333"/>
                        <a14:foregroundMark x1="61364" y1="59470" x2="63481" y2="58144"/>
                        <a14:foregroundMark x1="62655" y1="56345" x2="64669" y2="54072"/>
                        <a14:foregroundMark x1="64928" y1="50947" x2="65702" y2="52652"/>
                        <a14:foregroundMark x1="55010" y1="26231" x2="54081" y2="28220"/>
                        <a14:foregroundMark x1="53202" y1="30208" x2="53874" y2="28409"/>
                        <a14:foregroundMark x1="53357" y1="30208" x2="53719" y2="29830"/>
                        <a14:foregroundMark x1="54804" y1="32576" x2="55165" y2="31629"/>
                        <a14:foregroundMark x1="57231" y1="31913" x2="57851" y2="32955"/>
                        <a14:foregroundMark x1="58058" y1="33333" x2="58213" y2="33712"/>
                        <a14:foregroundMark x1="57076" y1="25284" x2="57645" y2="25852"/>
                        <a14:foregroundMark x1="58213" y1="26326" x2="58729" y2="27936"/>
                        <a14:foregroundMark x1="58833" y1="30114" x2="58833" y2="28504"/>
                        <a14:foregroundMark x1="54649" y1="32955" x2="54855" y2="32670"/>
                        <a14:foregroundMark x1="54597" y1="33049" x2="54804" y2="32481"/>
                        <a14:foregroundMark x1="54649" y1="33239" x2="54545" y2="33523"/>
                        <a14:backgroundMark x1="43130" y1="57008" x2="43233" y2="57197"/>
                        <a14:backgroundMark x1="43233" y1="57008" x2="43285" y2="57008"/>
                        <a14:backgroundMark x1="43957" y1="57860" x2="44112" y2="58144"/>
                        <a14:backgroundMark x1="43802" y1="57576" x2="43905" y2="57670"/>
                        <a14:backgroundMark x1="63585" y1="58144" x2="63481" y2="58239"/>
                        <a14:backgroundMark x1="55062" y1="33239" x2="55217" y2="32670"/>
                        <a14:backgroundMark x1="57076" y1="26136" x2="57128" y2="26515"/>
                        <a14:backgroundMark x1="55217" y1="26989" x2="55114" y2="27273"/>
                        <a14:backgroundMark x1="57128" y1="32481" x2="57128" y2="32481"/>
                        <a14:backgroundMark x1="55372" y1="26610" x2="55165" y2="26894"/>
                      </a14:backgroundRemoval>
                    </a14:imgEffect>
                  </a14:imgLayer>
                </a14:imgProps>
              </a:ext>
              <a:ext uri="{28A0092B-C50C-407E-A947-70E740481C1C}">
                <a14:useLocalDpi xmlns:a14="http://schemas.microsoft.com/office/drawing/2010/main" val="0"/>
              </a:ext>
            </a:extLst>
          </a:blip>
          <a:srcRect l="52927" t="21158" r="40131" b="61026"/>
          <a:stretch/>
        </p:blipFill>
        <p:spPr>
          <a:xfrm>
            <a:off x="7649579" y="1475466"/>
            <a:ext cx="1402220" cy="1886058"/>
          </a:xfrm>
          <a:prstGeom prst="rect">
            <a:avLst/>
          </a:prstGeom>
          <a:ln w="19050" cap="sq">
            <a:noFill/>
            <a:miter lim="800000"/>
          </a:ln>
          <a:effectLst>
            <a:outerShdw blurRad="57150" dist="50800" dir="2700000" algn="tl" rotWithShape="0">
              <a:srgbClr val="000000">
                <a:alpha val="40000"/>
              </a:srgbClr>
            </a:outerShdw>
          </a:effectLst>
        </p:spPr>
      </p:pic>
      <p:cxnSp>
        <p:nvCxnSpPr>
          <p:cNvPr id="23" name="Straight Arrow Connector 22">
            <a:extLst>
              <a:ext uri="{FF2B5EF4-FFF2-40B4-BE49-F238E27FC236}">
                <a16:creationId xmlns:a16="http://schemas.microsoft.com/office/drawing/2014/main" id="{CD08FBA5-68CA-4BEA-A1B7-9D35A92416AA}"/>
              </a:ext>
            </a:extLst>
          </p:cNvPr>
          <p:cNvCxnSpPr>
            <a:cxnSpLocks/>
          </p:cNvCxnSpPr>
          <p:nvPr/>
        </p:nvCxnSpPr>
        <p:spPr>
          <a:xfrm>
            <a:off x="4077511" y="2404596"/>
            <a:ext cx="974953" cy="0"/>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C394720-033F-460B-A664-322FB438EB3F}"/>
              </a:ext>
            </a:extLst>
          </p:cNvPr>
          <p:cNvSpPr/>
          <p:nvPr/>
        </p:nvSpPr>
        <p:spPr>
          <a:xfrm>
            <a:off x="3263552" y="251910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Washed</a:t>
            </a:r>
          </a:p>
        </p:txBody>
      </p:sp>
      <p:sp>
        <p:nvSpPr>
          <p:cNvPr id="27" name="Rectangle 26">
            <a:extLst>
              <a:ext uri="{FF2B5EF4-FFF2-40B4-BE49-F238E27FC236}">
                <a16:creationId xmlns:a16="http://schemas.microsoft.com/office/drawing/2014/main" id="{F235206E-A64D-4F25-A3CA-6DEF41203BBC}"/>
              </a:ext>
            </a:extLst>
          </p:cNvPr>
          <p:cNvSpPr/>
          <p:nvPr/>
        </p:nvSpPr>
        <p:spPr>
          <a:xfrm>
            <a:off x="5667709" y="251910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Sonicated</a:t>
            </a:r>
          </a:p>
        </p:txBody>
      </p:sp>
      <p:cxnSp>
        <p:nvCxnSpPr>
          <p:cNvPr id="30" name="Straight Arrow Connector 29">
            <a:extLst>
              <a:ext uri="{FF2B5EF4-FFF2-40B4-BE49-F238E27FC236}">
                <a16:creationId xmlns:a16="http://schemas.microsoft.com/office/drawing/2014/main" id="{00B52FE7-D8B7-403A-A4A8-C020EB6D6D73}"/>
              </a:ext>
            </a:extLst>
          </p:cNvPr>
          <p:cNvCxnSpPr>
            <a:cxnSpLocks/>
          </p:cNvCxnSpPr>
          <p:nvPr/>
        </p:nvCxnSpPr>
        <p:spPr>
          <a:xfrm>
            <a:off x="6486882" y="2404596"/>
            <a:ext cx="974953" cy="0"/>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F54BF4-013C-49CE-B4E3-02C5395DD026}"/>
              </a:ext>
            </a:extLst>
          </p:cNvPr>
          <p:cNvCxnSpPr>
            <a:cxnSpLocks/>
          </p:cNvCxnSpPr>
          <p:nvPr/>
        </p:nvCxnSpPr>
        <p:spPr>
          <a:xfrm>
            <a:off x="9051799" y="2380430"/>
            <a:ext cx="612138" cy="0"/>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DNA.pdf">
            <a:extLst>
              <a:ext uri="{FF2B5EF4-FFF2-40B4-BE49-F238E27FC236}">
                <a16:creationId xmlns:a16="http://schemas.microsoft.com/office/drawing/2014/main" id="{A371E3AB-6156-4F93-91A2-83EB9303755E}"/>
              </a:ext>
            </a:extLst>
          </p:cNvPr>
          <p:cNvPicPr>
            <a:picLocks noChangeAspect="1"/>
          </p:cNvPicPr>
          <p:nvPr/>
        </p:nvPicPr>
        <p:blipFill rotWithShape="1">
          <a:blip r:embed="rId9">
            <a:extLst>
              <a:ext uri="{28A0092B-C50C-407E-A947-70E740481C1C}">
                <a14:useLocalDpi xmlns:a14="http://schemas.microsoft.com/office/drawing/2010/main" val="0"/>
              </a:ext>
            </a:extLst>
          </a:blip>
          <a:srcRect l="14168" r="42465"/>
          <a:stretch/>
        </p:blipFill>
        <p:spPr>
          <a:xfrm>
            <a:off x="10138192" y="2183483"/>
            <a:ext cx="1664788" cy="1507384"/>
          </a:xfrm>
          <a:prstGeom prst="rect">
            <a:avLst/>
          </a:prstGeom>
        </p:spPr>
      </p:pic>
      <p:sp>
        <p:nvSpPr>
          <p:cNvPr id="35" name="Rectangle 34">
            <a:extLst>
              <a:ext uri="{FF2B5EF4-FFF2-40B4-BE49-F238E27FC236}">
                <a16:creationId xmlns:a16="http://schemas.microsoft.com/office/drawing/2014/main" id="{402D23A0-F3A6-4A7C-9EAA-1C7F393F3A53}"/>
              </a:ext>
            </a:extLst>
          </p:cNvPr>
          <p:cNvSpPr/>
          <p:nvPr/>
        </p:nvSpPr>
        <p:spPr>
          <a:xfrm>
            <a:off x="9663937" y="1537152"/>
            <a:ext cx="2613298" cy="646331"/>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Amplify 16S </a:t>
            </a:r>
            <a:r>
              <a:rPr lang="en-US" dirty="0" err="1">
                <a:latin typeface="Century Gothic" panose="020B0502020202020204" pitchFamily="34" charset="0"/>
                <a:ea typeface="Verdana" pitchFamily="34" charset="0"/>
                <a:cs typeface="Verdana" pitchFamily="34" charset="0"/>
              </a:rPr>
              <a:t>rRNA</a:t>
            </a:r>
            <a:endParaRPr lang="en-US" dirty="0">
              <a:latin typeface="Century Gothic" panose="020B0502020202020204" pitchFamily="34" charset="0"/>
              <a:ea typeface="Verdana" pitchFamily="34" charset="0"/>
              <a:cs typeface="Verdana" pitchFamily="34" charset="0"/>
            </a:endParaRPr>
          </a:p>
          <a:p>
            <a:pPr algn="ctr"/>
            <a:r>
              <a:rPr lang="en-US" dirty="0">
                <a:latin typeface="Century Gothic" panose="020B0502020202020204" pitchFamily="34" charset="0"/>
                <a:ea typeface="Verdana" pitchFamily="34" charset="0"/>
                <a:cs typeface="Verdana" pitchFamily="34" charset="0"/>
              </a:rPr>
              <a:t>gene</a:t>
            </a:r>
          </a:p>
        </p:txBody>
      </p:sp>
      <p:pic>
        <p:nvPicPr>
          <p:cNvPr id="48" name="Picture 47">
            <a:extLst>
              <a:ext uri="{FF2B5EF4-FFF2-40B4-BE49-F238E27FC236}">
                <a16:creationId xmlns:a16="http://schemas.microsoft.com/office/drawing/2014/main" id="{45A43EB2-8C8F-40D2-B510-7DD3296DFEEC}"/>
              </a:ext>
            </a:extLst>
          </p:cNvPr>
          <p:cNvPicPr>
            <a:picLocks noChangeAspect="1"/>
          </p:cNvPicPr>
          <p:nvPr/>
        </p:nvPicPr>
        <p:blipFill>
          <a:blip r:embed="rId10"/>
          <a:stretch>
            <a:fillRect/>
          </a:stretch>
        </p:blipFill>
        <p:spPr>
          <a:xfrm>
            <a:off x="9785340" y="4517593"/>
            <a:ext cx="2017640" cy="1510326"/>
          </a:xfrm>
          <a:prstGeom prst="rect">
            <a:avLst/>
          </a:prstGeom>
        </p:spPr>
      </p:pic>
      <p:cxnSp>
        <p:nvCxnSpPr>
          <p:cNvPr id="49" name="Straight Arrow Connector 48">
            <a:extLst>
              <a:ext uri="{FF2B5EF4-FFF2-40B4-BE49-F238E27FC236}">
                <a16:creationId xmlns:a16="http://schemas.microsoft.com/office/drawing/2014/main" id="{E4565F28-A293-420B-8F22-B4DC588376AC}"/>
              </a:ext>
            </a:extLst>
          </p:cNvPr>
          <p:cNvCxnSpPr>
            <a:cxnSpLocks/>
          </p:cNvCxnSpPr>
          <p:nvPr/>
        </p:nvCxnSpPr>
        <p:spPr>
          <a:xfrm flipH="1">
            <a:off x="9051799" y="5160017"/>
            <a:ext cx="660854"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C02C635-0E31-46F0-8F69-761D7450EA75}"/>
              </a:ext>
            </a:extLst>
          </p:cNvPr>
          <p:cNvCxnSpPr>
            <a:cxnSpLocks/>
          </p:cNvCxnSpPr>
          <p:nvPr/>
        </p:nvCxnSpPr>
        <p:spPr>
          <a:xfrm>
            <a:off x="11078549" y="3721160"/>
            <a:ext cx="0" cy="689012"/>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78448AF9-4A6F-449D-A0C1-A0BA22C8F8EC}"/>
              </a:ext>
            </a:extLst>
          </p:cNvPr>
          <p:cNvGrpSpPr/>
          <p:nvPr/>
        </p:nvGrpSpPr>
        <p:grpSpPr>
          <a:xfrm>
            <a:off x="6486882" y="3817373"/>
            <a:ext cx="2476105" cy="2417304"/>
            <a:chOff x="6486882" y="3825022"/>
            <a:chExt cx="2476105" cy="2417304"/>
          </a:xfrm>
        </p:grpSpPr>
        <p:pic>
          <p:nvPicPr>
            <p:cNvPr id="46" name="Picture 45">
              <a:extLst>
                <a:ext uri="{FF2B5EF4-FFF2-40B4-BE49-F238E27FC236}">
                  <a16:creationId xmlns:a16="http://schemas.microsoft.com/office/drawing/2014/main" id="{5BF5B2FB-78C9-40DE-8687-850396050FDA}"/>
                </a:ext>
              </a:extLst>
            </p:cNvPr>
            <p:cNvPicPr>
              <a:picLocks noChangeAspect="1"/>
            </p:cNvPicPr>
            <p:nvPr/>
          </p:nvPicPr>
          <p:blipFill>
            <a:blip r:embed="rId11"/>
            <a:stretch>
              <a:fillRect/>
            </a:stretch>
          </p:blipFill>
          <p:spPr>
            <a:xfrm>
              <a:off x="8016405" y="3825022"/>
              <a:ext cx="946582" cy="2417304"/>
            </a:xfrm>
            <a:prstGeom prst="rect">
              <a:avLst/>
            </a:prstGeom>
          </p:spPr>
        </p:pic>
        <p:pic>
          <p:nvPicPr>
            <p:cNvPr id="47" name="Picture 46">
              <a:extLst>
                <a:ext uri="{FF2B5EF4-FFF2-40B4-BE49-F238E27FC236}">
                  <a16:creationId xmlns:a16="http://schemas.microsoft.com/office/drawing/2014/main" id="{D5D7689F-F497-460A-ACA4-48D069FF39EB}"/>
                </a:ext>
              </a:extLst>
            </p:cNvPr>
            <p:cNvPicPr>
              <a:picLocks noChangeAspect="1"/>
            </p:cNvPicPr>
            <p:nvPr/>
          </p:nvPicPr>
          <p:blipFill rotWithShape="1">
            <a:blip r:embed="rId4"/>
            <a:srcRect r="52078" b="77147"/>
            <a:stretch/>
          </p:blipFill>
          <p:spPr>
            <a:xfrm>
              <a:off x="6486882" y="3843145"/>
              <a:ext cx="2151908" cy="964296"/>
            </a:xfrm>
            <a:prstGeom prst="rect">
              <a:avLst/>
            </a:prstGeom>
          </p:spPr>
        </p:pic>
        <p:pic>
          <p:nvPicPr>
            <p:cNvPr id="53" name="Picture 52">
              <a:extLst>
                <a:ext uri="{FF2B5EF4-FFF2-40B4-BE49-F238E27FC236}">
                  <a16:creationId xmlns:a16="http://schemas.microsoft.com/office/drawing/2014/main" id="{F0D108D1-ED40-4B0A-A782-B7EBA3A160FE}"/>
                </a:ext>
              </a:extLst>
            </p:cNvPr>
            <p:cNvPicPr>
              <a:picLocks noChangeAspect="1"/>
            </p:cNvPicPr>
            <p:nvPr/>
          </p:nvPicPr>
          <p:blipFill rotWithShape="1">
            <a:blip r:embed="rId4"/>
            <a:srcRect t="49998" r="52078" b="28536"/>
            <a:stretch/>
          </p:blipFill>
          <p:spPr>
            <a:xfrm>
              <a:off x="6486882" y="5204876"/>
              <a:ext cx="2067122" cy="870102"/>
            </a:xfrm>
            <a:prstGeom prst="rect">
              <a:avLst/>
            </a:prstGeom>
          </p:spPr>
        </p:pic>
      </p:grpSp>
      <p:cxnSp>
        <p:nvCxnSpPr>
          <p:cNvPr id="59" name="Straight Arrow Connector 58">
            <a:extLst>
              <a:ext uri="{FF2B5EF4-FFF2-40B4-BE49-F238E27FC236}">
                <a16:creationId xmlns:a16="http://schemas.microsoft.com/office/drawing/2014/main" id="{18DADBC1-4189-48A3-82F9-2F71619CCA67}"/>
              </a:ext>
            </a:extLst>
          </p:cNvPr>
          <p:cNvCxnSpPr>
            <a:cxnSpLocks/>
          </p:cNvCxnSpPr>
          <p:nvPr/>
        </p:nvCxnSpPr>
        <p:spPr>
          <a:xfrm flipH="1">
            <a:off x="6643931" y="4914852"/>
            <a:ext cx="660854"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8DCD38D-8A5A-48B9-A4C0-8593ECF40A19}"/>
              </a:ext>
            </a:extLst>
          </p:cNvPr>
          <p:cNvSpPr txBox="1"/>
          <p:nvPr/>
        </p:nvSpPr>
        <p:spPr>
          <a:xfrm>
            <a:off x="3244758" y="3853670"/>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Streptomyces </a:t>
            </a:r>
            <a:r>
              <a:rPr lang="en-US" sz="1600" i="1" dirty="0" err="1">
                <a:latin typeface="Century Gothic" panose="020B0502020202020204" pitchFamily="34" charset="0"/>
                <a:cs typeface="Arial" panose="020B0604020202020204" pitchFamily="34" charset="0"/>
              </a:rPr>
              <a:t>scabiei</a:t>
            </a:r>
            <a:endParaRPr lang="en-US" sz="1600" i="1" dirty="0">
              <a:latin typeface="Century Gothic" panose="020B0502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363EDAD3-4D78-4F60-B675-FAE3C7E5F40A}"/>
              </a:ext>
            </a:extLst>
          </p:cNvPr>
          <p:cNvSpPr txBox="1"/>
          <p:nvPr/>
        </p:nvSpPr>
        <p:spPr>
          <a:xfrm>
            <a:off x="3284276" y="5272756"/>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Rhizobium </a:t>
            </a:r>
            <a:r>
              <a:rPr lang="en-US" sz="1600" i="1" dirty="0" err="1">
                <a:latin typeface="Century Gothic" panose="020B0502020202020204" pitchFamily="34" charset="0"/>
                <a:cs typeface="Arial" panose="020B0604020202020204" pitchFamily="34" charset="0"/>
              </a:rPr>
              <a:t>leguminosarum</a:t>
            </a:r>
            <a:endParaRPr lang="en-US" sz="1600" i="1" dirty="0">
              <a:latin typeface="Century Gothic" panose="020B0502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245563F-6F1C-4968-B415-CCB0834448ED}"/>
              </a:ext>
            </a:extLst>
          </p:cNvPr>
          <p:cNvPicPr>
            <a:picLocks noChangeAspect="1"/>
          </p:cNvPicPr>
          <p:nvPr/>
        </p:nvPicPr>
        <p:blipFill>
          <a:blip r:embed="rId12"/>
          <a:stretch>
            <a:fillRect/>
          </a:stretch>
        </p:blipFill>
        <p:spPr>
          <a:xfrm rot="10800000">
            <a:off x="5061804" y="3962985"/>
            <a:ext cx="1482575" cy="1788675"/>
          </a:xfrm>
          <a:prstGeom prst="rect">
            <a:avLst/>
          </a:prstGeom>
        </p:spPr>
      </p:pic>
      <p:sp>
        <p:nvSpPr>
          <p:cNvPr id="33" name="TextBox 32">
            <a:extLst>
              <a:ext uri="{FF2B5EF4-FFF2-40B4-BE49-F238E27FC236}">
                <a16:creationId xmlns:a16="http://schemas.microsoft.com/office/drawing/2014/main" id="{9BF40AD4-044E-4ACC-A2E4-A421F4B71F12}"/>
              </a:ext>
            </a:extLst>
          </p:cNvPr>
          <p:cNvSpPr txBox="1"/>
          <p:nvPr/>
        </p:nvSpPr>
        <p:spPr>
          <a:xfrm>
            <a:off x="3284276" y="4563318"/>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Streptomyces </a:t>
            </a:r>
            <a:r>
              <a:rPr lang="en-US" sz="1600" i="1" dirty="0" err="1">
                <a:latin typeface="Century Gothic" panose="020B0502020202020204" pitchFamily="34" charset="0"/>
                <a:cs typeface="Arial" panose="020B0604020202020204" pitchFamily="34" charset="0"/>
              </a:rPr>
              <a:t>clavuligerus</a:t>
            </a:r>
            <a:endParaRPr lang="en-US" sz="1600" i="1" dirty="0">
              <a:latin typeface="Century Gothic" panose="020B0502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33B0E11-55F6-4A4B-933C-CB055E093A86}"/>
              </a:ext>
            </a:extLst>
          </p:cNvPr>
          <p:cNvSpPr txBox="1"/>
          <p:nvPr/>
        </p:nvSpPr>
        <p:spPr>
          <a:xfrm>
            <a:off x="5155836" y="5649989"/>
            <a:ext cx="2383040" cy="584775"/>
          </a:xfrm>
          <a:prstGeom prst="rect">
            <a:avLst/>
          </a:prstGeom>
          <a:noFill/>
        </p:spPr>
        <p:txBody>
          <a:bodyPr wrap="square" rtlCol="0">
            <a:spAutoFit/>
          </a:bodyPr>
          <a:lstStyle/>
          <a:p>
            <a:pPr algn="ctr"/>
            <a:r>
              <a:rPr lang="en-US" sz="1600" dirty="0" err="1">
                <a:latin typeface="Century Gothic" panose="020B0502020202020204" pitchFamily="34" charset="0"/>
                <a:cs typeface="Arial" panose="020B0604020202020204" pitchFamily="34" charset="0"/>
              </a:rPr>
              <a:t>Greengenes</a:t>
            </a:r>
            <a:r>
              <a:rPr lang="en-US" sz="1600" dirty="0">
                <a:latin typeface="Century Gothic" panose="020B0502020202020204" pitchFamily="34" charset="0"/>
                <a:cs typeface="Arial" panose="020B0604020202020204" pitchFamily="34" charset="0"/>
              </a:rPr>
              <a:t> database</a:t>
            </a:r>
          </a:p>
        </p:txBody>
      </p:sp>
    </p:spTree>
    <p:extLst>
      <p:ext uri="{BB962C8B-B14F-4D97-AF65-F5344CB8AC3E}">
        <p14:creationId xmlns:p14="http://schemas.microsoft.com/office/powerpoint/2010/main" val="123724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5" grpId="0"/>
      <p:bldP spid="60" grpId="0"/>
      <p:bldP spid="61" grpId="0"/>
      <p:bldP spid="33"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6A41-3E6C-4984-AC80-E614E579ADA8}"/>
              </a:ext>
            </a:extLst>
          </p:cNvPr>
          <p:cNvSpPr>
            <a:spLocks noGrp="1"/>
          </p:cNvSpPr>
          <p:nvPr>
            <p:ph type="title"/>
          </p:nvPr>
        </p:nvSpPr>
        <p:spPr/>
        <p:txBody>
          <a:bodyPr>
            <a:normAutofit fontScale="90000"/>
          </a:bodyPr>
          <a:lstStyle/>
          <a:p>
            <a:r>
              <a:rPr lang="en-US" dirty="0"/>
              <a:t>Metrics used to study diversity </a:t>
            </a:r>
            <a:br>
              <a:rPr lang="en-US" dirty="0"/>
            </a:br>
            <a:r>
              <a:rPr lang="en-US" dirty="0"/>
              <a:t>within and between communities </a:t>
            </a:r>
          </a:p>
        </p:txBody>
      </p:sp>
      <p:sp>
        <p:nvSpPr>
          <p:cNvPr id="4" name="Slide Number Placeholder 3">
            <a:extLst>
              <a:ext uri="{FF2B5EF4-FFF2-40B4-BE49-F238E27FC236}">
                <a16:creationId xmlns:a16="http://schemas.microsoft.com/office/drawing/2014/main" id="{E844074C-213B-4BC2-9CDA-16616FD41888}"/>
              </a:ext>
            </a:extLst>
          </p:cNvPr>
          <p:cNvSpPr>
            <a:spLocks noGrp="1"/>
          </p:cNvSpPr>
          <p:nvPr>
            <p:ph type="sldNum" sz="quarter" idx="12"/>
          </p:nvPr>
        </p:nvSpPr>
        <p:spPr/>
        <p:txBody>
          <a:bodyPr/>
          <a:lstStyle/>
          <a:p>
            <a:fld id="{77E59808-E941-46E1-872F-5DB51E5B6943}" type="slidenum">
              <a:rPr lang="en-US" smtClean="0"/>
              <a:pPr/>
              <a:t>12</a:t>
            </a:fld>
            <a:endParaRPr lang="en-US"/>
          </a:p>
        </p:txBody>
      </p:sp>
      <p:pic>
        <p:nvPicPr>
          <p:cNvPr id="5" name="Picture 4">
            <a:extLst>
              <a:ext uri="{FF2B5EF4-FFF2-40B4-BE49-F238E27FC236}">
                <a16:creationId xmlns:a16="http://schemas.microsoft.com/office/drawing/2014/main" id="{D4B5CDBD-C1AF-448D-8926-FF999C40735B}"/>
              </a:ext>
            </a:extLst>
          </p:cNvPr>
          <p:cNvPicPr>
            <a:picLocks noChangeAspect="1"/>
          </p:cNvPicPr>
          <p:nvPr/>
        </p:nvPicPr>
        <p:blipFill rotWithShape="1">
          <a:blip r:embed="rId3"/>
          <a:srcRect r="52078" b="49963"/>
          <a:stretch/>
        </p:blipFill>
        <p:spPr>
          <a:xfrm>
            <a:off x="5098321" y="1463510"/>
            <a:ext cx="2086169" cy="2046883"/>
          </a:xfrm>
          <a:prstGeom prst="rect">
            <a:avLst/>
          </a:prstGeom>
        </p:spPr>
      </p:pic>
      <p:pic>
        <p:nvPicPr>
          <p:cNvPr id="6" name="Picture 5">
            <a:extLst>
              <a:ext uri="{FF2B5EF4-FFF2-40B4-BE49-F238E27FC236}">
                <a16:creationId xmlns:a16="http://schemas.microsoft.com/office/drawing/2014/main" id="{AAEFC51B-BA3D-43DE-B8E3-DA24740037A8}"/>
              </a:ext>
            </a:extLst>
          </p:cNvPr>
          <p:cNvPicPr>
            <a:picLocks noChangeAspect="1"/>
          </p:cNvPicPr>
          <p:nvPr/>
        </p:nvPicPr>
        <p:blipFill rotWithShape="1">
          <a:blip r:embed="rId3"/>
          <a:srcRect t="50037" r="52078"/>
          <a:stretch/>
        </p:blipFill>
        <p:spPr>
          <a:xfrm>
            <a:off x="5055333" y="3657863"/>
            <a:ext cx="2086170" cy="2043837"/>
          </a:xfrm>
          <a:prstGeom prst="rect">
            <a:avLst/>
          </a:prstGeom>
        </p:spPr>
      </p:pic>
      <p:sp>
        <p:nvSpPr>
          <p:cNvPr id="7" name="Oval 6">
            <a:extLst>
              <a:ext uri="{FF2B5EF4-FFF2-40B4-BE49-F238E27FC236}">
                <a16:creationId xmlns:a16="http://schemas.microsoft.com/office/drawing/2014/main" id="{8771E625-CB79-4701-A4B1-C235459256D9}"/>
              </a:ext>
            </a:extLst>
          </p:cNvPr>
          <p:cNvSpPr/>
          <p:nvPr/>
        </p:nvSpPr>
        <p:spPr>
          <a:xfrm>
            <a:off x="8197356" y="2591772"/>
            <a:ext cx="3045491" cy="22804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C4EDEFF2-648C-43B5-9AF0-344B325AC3E1}"/>
              </a:ext>
            </a:extLst>
          </p:cNvPr>
          <p:cNvSpPr/>
          <p:nvPr/>
        </p:nvSpPr>
        <p:spPr>
          <a:xfrm>
            <a:off x="9733577" y="2971582"/>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777F0791-7F35-434A-8E35-0C5843D3ACDD}"/>
              </a:ext>
            </a:extLst>
          </p:cNvPr>
          <p:cNvSpPr/>
          <p:nvPr/>
        </p:nvSpPr>
        <p:spPr>
          <a:xfrm>
            <a:off x="8750577" y="3654572"/>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FCA43865-A68D-4E12-BD80-56D5B92C04CF}"/>
              </a:ext>
            </a:extLst>
          </p:cNvPr>
          <p:cNvSpPr/>
          <p:nvPr/>
        </p:nvSpPr>
        <p:spPr>
          <a:xfrm>
            <a:off x="8888852" y="4220380"/>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C40DADF0-1910-41E2-A0F7-F170C6230909}"/>
              </a:ext>
            </a:extLst>
          </p:cNvPr>
          <p:cNvSpPr/>
          <p:nvPr/>
        </p:nvSpPr>
        <p:spPr>
          <a:xfrm>
            <a:off x="10325643" y="2887128"/>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D00B15E1-04E3-49B3-8210-1E56B984493E}"/>
              </a:ext>
            </a:extLst>
          </p:cNvPr>
          <p:cNvSpPr/>
          <p:nvPr/>
        </p:nvSpPr>
        <p:spPr>
          <a:xfrm>
            <a:off x="8750577" y="2806352"/>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81BC98EB-0D4F-4BF6-96F2-F3EFF63860FB}"/>
              </a:ext>
            </a:extLst>
          </p:cNvPr>
          <p:cNvSpPr/>
          <p:nvPr/>
        </p:nvSpPr>
        <p:spPr>
          <a:xfrm>
            <a:off x="9272703" y="4058077"/>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D40CD61-749D-4C49-891C-75D13A908F63}"/>
              </a:ext>
            </a:extLst>
          </p:cNvPr>
          <p:cNvSpPr/>
          <p:nvPr/>
        </p:nvSpPr>
        <p:spPr>
          <a:xfrm>
            <a:off x="9921167" y="4173311"/>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ED982550-129A-4BF2-B674-064D36CDF365}"/>
              </a:ext>
            </a:extLst>
          </p:cNvPr>
          <p:cNvSpPr/>
          <p:nvPr/>
        </p:nvSpPr>
        <p:spPr>
          <a:xfrm>
            <a:off x="9354261" y="3460706"/>
            <a:ext cx="375180"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214986-12EA-44B7-8109-9802EFABE1F0}"/>
              </a:ext>
            </a:extLst>
          </p:cNvPr>
          <p:cNvSpPr/>
          <p:nvPr/>
        </p:nvSpPr>
        <p:spPr>
          <a:xfrm>
            <a:off x="9329496" y="302069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2F3A08-AB65-45DD-B3C4-FA155219F49F}"/>
              </a:ext>
            </a:extLst>
          </p:cNvPr>
          <p:cNvSpPr/>
          <p:nvPr/>
        </p:nvSpPr>
        <p:spPr>
          <a:xfrm>
            <a:off x="9876387" y="386891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6DD6051-DC4D-44D7-9301-C99B42F647F0}"/>
              </a:ext>
            </a:extLst>
          </p:cNvPr>
          <p:cNvSpPr/>
          <p:nvPr/>
        </p:nvSpPr>
        <p:spPr>
          <a:xfrm>
            <a:off x="8938167" y="337042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E89FFCE-04ED-4629-A36C-78653448953A}"/>
              </a:ext>
            </a:extLst>
          </p:cNvPr>
          <p:cNvSpPr/>
          <p:nvPr/>
        </p:nvSpPr>
        <p:spPr>
          <a:xfrm>
            <a:off x="9855325" y="33339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4B70F33-CBCF-4CAA-87AD-FE24D1455CDF}"/>
              </a:ext>
            </a:extLst>
          </p:cNvPr>
          <p:cNvSpPr/>
          <p:nvPr/>
        </p:nvSpPr>
        <p:spPr>
          <a:xfrm>
            <a:off x="9414851" y="26628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315085-737F-4445-ABDF-AB048BA1BE56}"/>
              </a:ext>
            </a:extLst>
          </p:cNvPr>
          <p:cNvSpPr/>
          <p:nvPr/>
        </p:nvSpPr>
        <p:spPr>
          <a:xfrm>
            <a:off x="10324876" y="347448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E624105-AE4C-4AF1-9A7F-1A481D6033C0}"/>
              </a:ext>
            </a:extLst>
          </p:cNvPr>
          <p:cNvSpPr/>
          <p:nvPr/>
        </p:nvSpPr>
        <p:spPr>
          <a:xfrm>
            <a:off x="10449313" y="406796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3D5F024-379F-49C0-BE8D-308A39EF88DB}"/>
                  </a:ext>
                </a:extLst>
              </p:cNvPr>
              <p:cNvSpPr txBox="1"/>
              <p:nvPr/>
            </p:nvSpPr>
            <p:spPr>
              <a:xfrm>
                <a:off x="8848217" y="4981055"/>
                <a:ext cx="2145899" cy="400110"/>
              </a:xfrm>
              <a:prstGeom prst="rect">
                <a:avLst/>
              </a:prstGeom>
              <a:noFill/>
            </p:spPr>
            <p:txBody>
              <a:bodyPr wrap="square" rtlCol="0">
                <a:spAutoFit/>
              </a:bodyPr>
              <a:lstStyle/>
              <a:p>
                <a:pPr algn="ctr"/>
                <a:r>
                  <a:rPr lang="en-US" sz="2000" dirty="0">
                    <a:latin typeface="Century Gothic" panose="020B0502020202020204" pitchFamily="34" charset="0"/>
                  </a:rPr>
                  <a:t>Gamma (</a:t>
                </a:r>
                <a14:m>
                  <m:oMath xmlns:m="http://schemas.openxmlformats.org/officeDocument/2006/math">
                    <m:r>
                      <a:rPr lang="en-US" sz="2000" i="1" smtClean="0">
                        <a:latin typeface="Cambria Math" panose="02040503050406030204" pitchFamily="18" charset="0"/>
                        <a:ea typeface="Cambria Math" panose="02040503050406030204" pitchFamily="18" charset="0"/>
                      </a:rPr>
                      <m:t>𝛾</m:t>
                    </m:r>
                  </m:oMath>
                </a14:m>
                <a:r>
                  <a:rPr lang="en-US" sz="2000" dirty="0">
                    <a:latin typeface="Century Gothic" panose="020B0502020202020204" pitchFamily="34" charset="0"/>
                  </a:rPr>
                  <a:t>) = 3</a:t>
                </a:r>
              </a:p>
            </p:txBody>
          </p:sp>
        </mc:Choice>
        <mc:Fallback xmlns="">
          <p:sp>
            <p:nvSpPr>
              <p:cNvPr id="24" name="TextBox 23">
                <a:extLst>
                  <a:ext uri="{FF2B5EF4-FFF2-40B4-BE49-F238E27FC236}">
                    <a16:creationId xmlns:a16="http://schemas.microsoft.com/office/drawing/2014/main" id="{C3D5F024-379F-49C0-BE8D-308A39EF88DB}"/>
                  </a:ext>
                </a:extLst>
              </p:cNvPr>
              <p:cNvSpPr txBox="1">
                <a:spLocks noRot="1" noChangeAspect="1" noMove="1" noResize="1" noEditPoints="1" noAdjustHandles="1" noChangeArrowheads="1" noChangeShapeType="1" noTextEdit="1"/>
              </p:cNvSpPr>
              <p:nvPr/>
            </p:nvSpPr>
            <p:spPr>
              <a:xfrm>
                <a:off x="8848217" y="4981055"/>
                <a:ext cx="2145899" cy="400110"/>
              </a:xfrm>
              <a:prstGeom prst="rect">
                <a:avLst/>
              </a:prstGeom>
              <a:blipFill>
                <a:blip r:embed="rId4"/>
                <a:stretch>
                  <a:fillRect l="-852" t="-7576" r="-1136" b="-25758"/>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657F6FCA-888D-4125-8B6D-C59DCE1FB78A}"/>
              </a:ext>
            </a:extLst>
          </p:cNvPr>
          <p:cNvCxnSpPr>
            <a:cxnSpLocks/>
          </p:cNvCxnSpPr>
          <p:nvPr/>
        </p:nvCxnSpPr>
        <p:spPr>
          <a:xfrm>
            <a:off x="7074095" y="2731532"/>
            <a:ext cx="988021" cy="378714"/>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F8FA14F2-74CC-4789-952D-92D1B18F5D54}"/>
              </a:ext>
            </a:extLst>
          </p:cNvPr>
          <p:cNvCxnSpPr>
            <a:cxnSpLocks/>
          </p:cNvCxnSpPr>
          <p:nvPr/>
        </p:nvCxnSpPr>
        <p:spPr>
          <a:xfrm flipV="1">
            <a:off x="7296150" y="4550840"/>
            <a:ext cx="901206" cy="56294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D80D1A20-1F19-485D-9BA6-5D5872B5EF1B}"/>
              </a:ext>
            </a:extLst>
          </p:cNvPr>
          <p:cNvCxnSpPr>
            <a:cxnSpLocks/>
          </p:cNvCxnSpPr>
          <p:nvPr/>
        </p:nvCxnSpPr>
        <p:spPr>
          <a:xfrm flipH="1" flipV="1">
            <a:off x="4252689" y="2767972"/>
            <a:ext cx="895529"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a:extLst>
              <a:ext uri="{FF2B5EF4-FFF2-40B4-BE49-F238E27FC236}">
                <a16:creationId xmlns:a16="http://schemas.microsoft.com/office/drawing/2014/main" id="{9ACB3DA1-8756-4C56-9406-47D5FED3BB6B}"/>
              </a:ext>
            </a:extLst>
          </p:cNvPr>
          <p:cNvCxnSpPr>
            <a:cxnSpLocks/>
          </p:cNvCxnSpPr>
          <p:nvPr/>
        </p:nvCxnSpPr>
        <p:spPr>
          <a:xfrm flipH="1" flipV="1">
            <a:off x="4202792" y="5159989"/>
            <a:ext cx="895529"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D28416E-B24E-4B8F-B435-50A1DCBF8AC8}"/>
                  </a:ext>
                </a:extLst>
              </p:cNvPr>
              <p:cNvSpPr txBox="1"/>
              <p:nvPr/>
            </p:nvSpPr>
            <p:spPr>
              <a:xfrm>
                <a:off x="2155968" y="2558028"/>
                <a:ext cx="2408130" cy="400110"/>
              </a:xfrm>
              <a:prstGeom prst="rect">
                <a:avLst/>
              </a:prstGeom>
              <a:noFill/>
            </p:spPr>
            <p:txBody>
              <a:bodyPr wrap="square" rtlCol="0">
                <a:spAutoFit/>
              </a:bodyPr>
              <a:lstStyle/>
              <a:p>
                <a:pPr algn="ctr"/>
                <a:r>
                  <a:rPr lang="en-US" sz="2000" dirty="0">
                    <a:latin typeface="Century Gothic" panose="020B0502020202020204" pitchFamily="34" charset="0"/>
                  </a:rPr>
                  <a:t>Alpha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oMath>
                </a14:m>
                <a:r>
                  <a:rPr lang="en-US" sz="2000" dirty="0">
                    <a:latin typeface="Century Gothic" panose="020B0502020202020204" pitchFamily="34" charset="0"/>
                  </a:rPr>
                  <a:t>) = 2</a:t>
                </a:r>
              </a:p>
            </p:txBody>
          </p:sp>
        </mc:Choice>
        <mc:Fallback xmlns="">
          <p:sp>
            <p:nvSpPr>
              <p:cNvPr id="35" name="TextBox 34">
                <a:extLst>
                  <a:ext uri="{FF2B5EF4-FFF2-40B4-BE49-F238E27FC236}">
                    <a16:creationId xmlns:a16="http://schemas.microsoft.com/office/drawing/2014/main" id="{DD28416E-B24E-4B8F-B435-50A1DCBF8AC8}"/>
                  </a:ext>
                </a:extLst>
              </p:cNvPr>
              <p:cNvSpPr txBox="1">
                <a:spLocks noRot="1" noChangeAspect="1" noMove="1" noResize="1" noEditPoints="1" noAdjustHandles="1" noChangeArrowheads="1" noChangeShapeType="1" noTextEdit="1"/>
              </p:cNvSpPr>
              <p:nvPr/>
            </p:nvSpPr>
            <p:spPr>
              <a:xfrm>
                <a:off x="2155968" y="2558028"/>
                <a:ext cx="2408130" cy="400110"/>
              </a:xfrm>
              <a:prstGeom prst="rect">
                <a:avLst/>
              </a:prstGeom>
              <a:blipFill>
                <a:blip r:embed="rId5"/>
                <a:stretch>
                  <a:fillRect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7D8C47-DD6A-4DC6-AE21-518FB7F5EE05}"/>
                  </a:ext>
                </a:extLst>
              </p:cNvPr>
              <p:cNvSpPr txBox="1"/>
              <p:nvPr/>
            </p:nvSpPr>
            <p:spPr>
              <a:xfrm>
                <a:off x="2115341" y="4959934"/>
                <a:ext cx="2408130" cy="400110"/>
              </a:xfrm>
              <a:prstGeom prst="rect">
                <a:avLst/>
              </a:prstGeom>
              <a:noFill/>
            </p:spPr>
            <p:txBody>
              <a:bodyPr wrap="square" rtlCol="0">
                <a:spAutoFit/>
              </a:bodyPr>
              <a:lstStyle/>
              <a:p>
                <a:pPr algn="ctr"/>
                <a:r>
                  <a:rPr lang="en-US" sz="2000" dirty="0">
                    <a:latin typeface="Century Gothic" panose="020B0502020202020204" pitchFamily="34" charset="0"/>
                  </a:rPr>
                  <a:t>Alpha (</a:t>
                </a: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dirty="0">
                    <a:latin typeface="Century Gothic" panose="020B0502020202020204" pitchFamily="34" charset="0"/>
                  </a:rPr>
                  <a:t>) = 2</a:t>
                </a:r>
              </a:p>
            </p:txBody>
          </p:sp>
        </mc:Choice>
        <mc:Fallback xmlns="">
          <p:sp>
            <p:nvSpPr>
              <p:cNvPr id="36" name="TextBox 35">
                <a:extLst>
                  <a:ext uri="{FF2B5EF4-FFF2-40B4-BE49-F238E27FC236}">
                    <a16:creationId xmlns:a16="http://schemas.microsoft.com/office/drawing/2014/main" id="{B57D8C47-DD6A-4DC6-AE21-518FB7F5EE05}"/>
                  </a:ext>
                </a:extLst>
              </p:cNvPr>
              <p:cNvSpPr txBox="1">
                <a:spLocks noRot="1" noChangeAspect="1" noMove="1" noResize="1" noEditPoints="1" noAdjustHandles="1" noChangeArrowheads="1" noChangeShapeType="1" noTextEdit="1"/>
              </p:cNvSpPr>
              <p:nvPr/>
            </p:nvSpPr>
            <p:spPr>
              <a:xfrm>
                <a:off x="2115341" y="4959934"/>
                <a:ext cx="2408130" cy="400110"/>
              </a:xfrm>
              <a:prstGeom prst="rect">
                <a:avLst/>
              </a:prstGeom>
              <a:blipFill>
                <a:blip r:embed="rId6"/>
                <a:stretch>
                  <a:fillRect t="-9231" b="-27692"/>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6F6A46-0E4A-44B6-94DD-0A9DB0AB0436}"/>
              </a:ext>
            </a:extLst>
          </p:cNvPr>
          <p:cNvCxnSpPr>
            <a:cxnSpLocks/>
          </p:cNvCxnSpPr>
          <p:nvPr/>
        </p:nvCxnSpPr>
        <p:spPr>
          <a:xfrm flipH="1">
            <a:off x="1851391" y="2793667"/>
            <a:ext cx="618097" cy="854611"/>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39" name="Straight Arrow Connector 38">
            <a:extLst>
              <a:ext uri="{FF2B5EF4-FFF2-40B4-BE49-F238E27FC236}">
                <a16:creationId xmlns:a16="http://schemas.microsoft.com/office/drawing/2014/main" id="{1CDEB26D-29AE-44FE-B9C4-0E2AD82B50D2}"/>
              </a:ext>
            </a:extLst>
          </p:cNvPr>
          <p:cNvCxnSpPr>
            <a:cxnSpLocks/>
          </p:cNvCxnSpPr>
          <p:nvPr/>
        </p:nvCxnSpPr>
        <p:spPr>
          <a:xfrm flipH="1" flipV="1">
            <a:off x="1851391" y="4269794"/>
            <a:ext cx="592614" cy="843986"/>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B2ED60-B8B0-4883-B6D5-191E485C407F}"/>
                  </a:ext>
                </a:extLst>
              </p:cNvPr>
              <p:cNvSpPr txBox="1"/>
              <p:nvPr/>
            </p:nvSpPr>
            <p:spPr>
              <a:xfrm>
                <a:off x="18118" y="3797356"/>
                <a:ext cx="3870558" cy="400110"/>
              </a:xfrm>
              <a:prstGeom prst="rect">
                <a:avLst/>
              </a:prstGeom>
              <a:noFill/>
            </p:spPr>
            <p:txBody>
              <a:bodyPr wrap="square" rtlCol="0">
                <a:spAutoFit/>
              </a:bodyPr>
              <a:lstStyle/>
              <a:p>
                <a:pPr algn="ctr"/>
                <a:r>
                  <a:rPr lang="en-US" sz="2000" dirty="0">
                    <a:latin typeface="Century Gothic" panose="020B0502020202020204" pitchFamily="34" charset="0"/>
                  </a:rPr>
                  <a:t>Beta (</a:t>
                </a:r>
                <a14:m>
                  <m:oMath xmlns:m="http://schemas.openxmlformats.org/officeDocument/2006/math">
                    <m:r>
                      <a:rPr lang="en-US" sz="2000" i="1" smtClean="0">
                        <a:latin typeface="Cambria Math" panose="02040503050406030204" pitchFamily="18" charset="0"/>
                        <a:ea typeface="Cambria Math" panose="02040503050406030204" pitchFamily="18" charset="0"/>
                      </a:rPr>
                      <m:t>𝛽</m:t>
                    </m:r>
                  </m:oMath>
                </a14:m>
                <a:r>
                  <a:rPr lang="en-US" sz="2000" dirty="0">
                    <a:latin typeface="Century Gothic" panose="020B0502020202020204" pitchFamily="34" charset="0"/>
                  </a:rPr>
                  <a:t>)= 1 same, 1 different</a:t>
                </a:r>
              </a:p>
            </p:txBody>
          </p:sp>
        </mc:Choice>
        <mc:Fallback xmlns="">
          <p:sp>
            <p:nvSpPr>
              <p:cNvPr id="43" name="TextBox 42">
                <a:extLst>
                  <a:ext uri="{FF2B5EF4-FFF2-40B4-BE49-F238E27FC236}">
                    <a16:creationId xmlns:a16="http://schemas.microsoft.com/office/drawing/2014/main" id="{A4B2ED60-B8B0-4883-B6D5-191E485C407F}"/>
                  </a:ext>
                </a:extLst>
              </p:cNvPr>
              <p:cNvSpPr txBox="1">
                <a:spLocks noRot="1" noChangeAspect="1" noMove="1" noResize="1" noEditPoints="1" noAdjustHandles="1" noChangeArrowheads="1" noChangeShapeType="1" noTextEdit="1"/>
              </p:cNvSpPr>
              <p:nvPr/>
            </p:nvSpPr>
            <p:spPr>
              <a:xfrm>
                <a:off x="18118" y="3797356"/>
                <a:ext cx="3870558" cy="400110"/>
              </a:xfrm>
              <a:prstGeom prst="rect">
                <a:avLst/>
              </a:prstGeom>
              <a:blipFill>
                <a:blip r:embed="rId7"/>
                <a:stretch>
                  <a:fillRect t="-9091" b="-25758"/>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8A970A14-F22D-4F2E-BD0F-463245907917}"/>
              </a:ext>
            </a:extLst>
          </p:cNvPr>
          <p:cNvGrpSpPr/>
          <p:nvPr/>
        </p:nvGrpSpPr>
        <p:grpSpPr>
          <a:xfrm>
            <a:off x="10980283" y="6397911"/>
            <a:ext cx="890145" cy="413852"/>
            <a:chOff x="10967816" y="6391059"/>
            <a:chExt cx="890145" cy="413852"/>
          </a:xfrm>
        </p:grpSpPr>
        <p:pic>
          <p:nvPicPr>
            <p:cNvPr id="54" name="Picture 53" descr="Screen Clipping">
              <a:extLst>
                <a:ext uri="{FF2B5EF4-FFF2-40B4-BE49-F238E27FC236}">
                  <a16:creationId xmlns:a16="http://schemas.microsoft.com/office/drawing/2014/main" id="{F4D0DDAF-7D74-4457-B162-59131FD2B8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55" name="Picture 54">
              <a:extLst>
                <a:ext uri="{FF2B5EF4-FFF2-40B4-BE49-F238E27FC236}">
                  <a16:creationId xmlns:a16="http://schemas.microsoft.com/office/drawing/2014/main" id="{F8AB77CC-3683-4DB6-8449-A5AAF38EE482}"/>
                </a:ext>
              </a:extLst>
            </p:cNvPr>
            <p:cNvPicPr>
              <a:picLocks noChangeAspect="1"/>
            </p:cNvPicPr>
            <p:nvPr/>
          </p:nvPicPr>
          <p:blipFill>
            <a:blip r:embed="rId9"/>
            <a:stretch>
              <a:fillRect/>
            </a:stretch>
          </p:blipFill>
          <p:spPr>
            <a:xfrm>
              <a:off x="10967816" y="6391059"/>
              <a:ext cx="505074" cy="413852"/>
            </a:xfrm>
            <a:prstGeom prst="rect">
              <a:avLst/>
            </a:prstGeom>
            <a:ln w="19050">
              <a:solidFill>
                <a:schemeClr val="accent3">
                  <a:lumMod val="60000"/>
                  <a:lumOff val="40000"/>
                </a:schemeClr>
              </a:solidFill>
            </a:ln>
          </p:spPr>
        </p:pic>
      </p:grpSp>
    </p:spTree>
    <p:extLst>
      <p:ext uri="{BB962C8B-B14F-4D97-AF65-F5344CB8AC3E}">
        <p14:creationId xmlns:p14="http://schemas.microsoft.com/office/powerpoint/2010/main" val="1984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35" grpId="0"/>
      <p:bldP spid="36"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9">
            <a:extLst>
              <a:ext uri="{FF2B5EF4-FFF2-40B4-BE49-F238E27FC236}">
                <a16:creationId xmlns:a16="http://schemas.microsoft.com/office/drawing/2014/main" id="{2EE87334-E334-4AFA-B125-F0D27FC83BFE}"/>
              </a:ext>
            </a:extLst>
          </p:cNvPr>
          <p:cNvSpPr/>
          <p:nvPr/>
        </p:nvSpPr>
        <p:spPr>
          <a:xfrm>
            <a:off x="56403" y="1590674"/>
            <a:ext cx="3848848" cy="4536681"/>
          </a:xfrm>
          <a:prstGeom prst="roundRect">
            <a:avLst/>
          </a:prstGeom>
          <a:solidFill>
            <a:schemeClr val="accent4"/>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Understanding the role of the </a:t>
            </a:r>
            <a:br>
              <a:rPr lang="en-US" dirty="0"/>
            </a:br>
            <a:r>
              <a:rPr lang="en-US" dirty="0"/>
              <a:t>root endophytic bacterial community </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13</a:t>
            </a:fld>
            <a:endParaRPr lang="en-US"/>
          </a:p>
        </p:txBody>
      </p:sp>
      <p:sp>
        <p:nvSpPr>
          <p:cNvPr id="24" name="TextBox 23">
            <a:extLst>
              <a:ext uri="{FF2B5EF4-FFF2-40B4-BE49-F238E27FC236}">
                <a16:creationId xmlns:a16="http://schemas.microsoft.com/office/drawing/2014/main" id="{BEDC3F58-9F35-44CE-BF01-D0E8A2E36DC6}"/>
              </a:ext>
            </a:extLst>
          </p:cNvPr>
          <p:cNvSpPr txBox="1"/>
          <p:nvPr/>
        </p:nvSpPr>
        <p:spPr>
          <a:xfrm>
            <a:off x="1069602" y="1661597"/>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2" name="Picture 31">
            <a:extLst>
              <a:ext uri="{FF2B5EF4-FFF2-40B4-BE49-F238E27FC236}">
                <a16:creationId xmlns:a16="http://schemas.microsoft.com/office/drawing/2014/main" id="{4231C801-879C-4DAF-A78C-BF7A06A060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55635" y="1977808"/>
            <a:ext cx="4072924" cy="4022942"/>
          </a:xfrm>
          <a:prstGeom prst="rect">
            <a:avLst/>
          </a:prstGeom>
        </p:spPr>
      </p:pic>
      <p:sp>
        <p:nvSpPr>
          <p:cNvPr id="37" name="Isosceles Triangle 36">
            <a:extLst>
              <a:ext uri="{FF2B5EF4-FFF2-40B4-BE49-F238E27FC236}">
                <a16:creationId xmlns:a16="http://schemas.microsoft.com/office/drawing/2014/main" id="{FE3FC55E-19DF-4FBC-BBAF-D85D53213ABB}"/>
              </a:ext>
            </a:extLst>
          </p:cNvPr>
          <p:cNvSpPr/>
          <p:nvPr/>
        </p:nvSpPr>
        <p:spPr>
          <a:xfrm>
            <a:off x="830718" y="569496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C26ECB-9FBE-4FFD-94EC-F9079146B715}"/>
              </a:ext>
            </a:extLst>
          </p:cNvPr>
          <p:cNvSpPr/>
          <p:nvPr/>
        </p:nvSpPr>
        <p:spPr>
          <a:xfrm>
            <a:off x="104568" y="452172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43C8FD7D-813F-45C1-98F5-C0EB4B71E6AD}"/>
              </a:ext>
            </a:extLst>
          </p:cNvPr>
          <p:cNvSpPr/>
          <p:nvPr/>
        </p:nvSpPr>
        <p:spPr>
          <a:xfrm>
            <a:off x="1582509" y="576442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5C1498-AECF-4809-9EEF-2F1976F40318}"/>
              </a:ext>
            </a:extLst>
          </p:cNvPr>
          <p:cNvSpPr/>
          <p:nvPr/>
        </p:nvSpPr>
        <p:spPr>
          <a:xfrm>
            <a:off x="195809" y="4078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8D44E6-4C11-4C75-9A78-5B05B3E80769}"/>
              </a:ext>
            </a:extLst>
          </p:cNvPr>
          <p:cNvSpPr/>
          <p:nvPr/>
        </p:nvSpPr>
        <p:spPr>
          <a:xfrm>
            <a:off x="399223" y="528378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04CA4DE-0F99-4771-A28B-959DC0794034}"/>
              </a:ext>
            </a:extLst>
          </p:cNvPr>
          <p:cNvSpPr/>
          <p:nvPr/>
        </p:nvSpPr>
        <p:spPr>
          <a:xfrm>
            <a:off x="720928" y="52344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1007DC-29A4-4CEE-89C2-DAA461CC7ED7}"/>
              </a:ext>
            </a:extLst>
          </p:cNvPr>
          <p:cNvSpPr/>
          <p:nvPr/>
        </p:nvSpPr>
        <p:spPr>
          <a:xfrm>
            <a:off x="631452" y="37192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30F470-9801-4205-BF4A-508190B7B5AA}"/>
              </a:ext>
            </a:extLst>
          </p:cNvPr>
          <p:cNvSpPr/>
          <p:nvPr/>
        </p:nvSpPr>
        <p:spPr>
          <a:xfrm>
            <a:off x="2466684" y="580265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E040C7A-A8A2-403F-A44E-4C4466A8B09C}"/>
              </a:ext>
            </a:extLst>
          </p:cNvPr>
          <p:cNvSpPr/>
          <p:nvPr/>
        </p:nvSpPr>
        <p:spPr>
          <a:xfrm>
            <a:off x="206694" y="487680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DD4EFF10-F7D5-4680-9049-5990A1836B54}"/>
              </a:ext>
            </a:extLst>
          </p:cNvPr>
          <p:cNvSpPr/>
          <p:nvPr/>
        </p:nvSpPr>
        <p:spPr>
          <a:xfrm>
            <a:off x="3101042" y="5461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AFD23C-5E6E-401B-AE48-9D2F0583588D}"/>
              </a:ext>
            </a:extLst>
          </p:cNvPr>
          <p:cNvSpPr/>
          <p:nvPr/>
        </p:nvSpPr>
        <p:spPr>
          <a:xfrm>
            <a:off x="3221879" y="4223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F9FCBEF-D94D-4495-B8BD-0192F21B6DD0}"/>
              </a:ext>
            </a:extLst>
          </p:cNvPr>
          <p:cNvSpPr/>
          <p:nvPr/>
        </p:nvSpPr>
        <p:spPr>
          <a:xfrm>
            <a:off x="3580270" y="42303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4200969-6E62-42F1-AC0D-28E9E925AF98}"/>
              </a:ext>
            </a:extLst>
          </p:cNvPr>
          <p:cNvSpPr/>
          <p:nvPr/>
        </p:nvSpPr>
        <p:spPr>
          <a:xfrm>
            <a:off x="2067689" y="58406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A806C498-CA19-4E5B-BE0E-8D0A3B749EB2}"/>
              </a:ext>
            </a:extLst>
          </p:cNvPr>
          <p:cNvSpPr/>
          <p:nvPr/>
        </p:nvSpPr>
        <p:spPr>
          <a:xfrm>
            <a:off x="457882" y="406006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FF3A90-845F-487B-8F1E-EDE7C1B6621A}"/>
              </a:ext>
            </a:extLst>
          </p:cNvPr>
          <p:cNvSpPr/>
          <p:nvPr/>
        </p:nvSpPr>
        <p:spPr>
          <a:xfrm>
            <a:off x="3178709" y="37150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7CF1604-5679-492B-AD8E-7418E5A5AB1A}"/>
              </a:ext>
            </a:extLst>
          </p:cNvPr>
          <p:cNvSpPr/>
          <p:nvPr/>
        </p:nvSpPr>
        <p:spPr>
          <a:xfrm>
            <a:off x="1254205" y="5708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FD622E42-8091-4862-A034-BBBCF3A8D1B7}"/>
              </a:ext>
            </a:extLst>
          </p:cNvPr>
          <p:cNvSpPr/>
          <p:nvPr/>
        </p:nvSpPr>
        <p:spPr>
          <a:xfrm>
            <a:off x="3305709" y="44497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1EAFF0-369D-4BB1-BF3E-390A251D9C20}"/>
              </a:ext>
            </a:extLst>
          </p:cNvPr>
          <p:cNvSpPr/>
          <p:nvPr/>
        </p:nvSpPr>
        <p:spPr>
          <a:xfrm>
            <a:off x="2434747" y="3577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AD25FA60-BDCF-4A78-8F40-15E1FFAE7B3F}"/>
              </a:ext>
            </a:extLst>
          </p:cNvPr>
          <p:cNvSpPr/>
          <p:nvPr/>
        </p:nvSpPr>
        <p:spPr>
          <a:xfrm>
            <a:off x="392030" y="557441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4B0E5C-1255-4C1C-BD06-C112744B12BF}"/>
              </a:ext>
            </a:extLst>
          </p:cNvPr>
          <p:cNvSpPr/>
          <p:nvPr/>
        </p:nvSpPr>
        <p:spPr>
          <a:xfrm>
            <a:off x="3512457" y="54027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7EEA1F45-D3D7-4AE2-826F-475026EE1180}"/>
              </a:ext>
            </a:extLst>
          </p:cNvPr>
          <p:cNvSpPr/>
          <p:nvPr/>
        </p:nvSpPr>
        <p:spPr>
          <a:xfrm>
            <a:off x="3424382" y="370472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D7CB36E-15C3-4566-A3CE-E0E03672DE1C}"/>
              </a:ext>
            </a:extLst>
          </p:cNvPr>
          <p:cNvSpPr/>
          <p:nvPr/>
        </p:nvSpPr>
        <p:spPr>
          <a:xfrm>
            <a:off x="2790987" y="588463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EA000C2E-19AF-483B-863D-D2E7BFC4D6A8}"/>
              </a:ext>
            </a:extLst>
          </p:cNvPr>
          <p:cNvSpPr/>
          <p:nvPr/>
        </p:nvSpPr>
        <p:spPr>
          <a:xfrm>
            <a:off x="1017136" y="35139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6F254AF-9EF3-462A-A2EE-710C6329E2AB}"/>
              </a:ext>
            </a:extLst>
          </p:cNvPr>
          <p:cNvSpPr/>
          <p:nvPr/>
        </p:nvSpPr>
        <p:spPr>
          <a:xfrm>
            <a:off x="3189595" y="5843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FFE2FE6-D23C-412C-87E2-6E86D0E4BEA0}"/>
              </a:ext>
            </a:extLst>
          </p:cNvPr>
          <p:cNvSpPr/>
          <p:nvPr/>
        </p:nvSpPr>
        <p:spPr>
          <a:xfrm>
            <a:off x="3512457" y="49650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76A18AA-EE97-4B16-B23B-680D0C2BBEC3}"/>
              </a:ext>
            </a:extLst>
          </p:cNvPr>
          <p:cNvPicPr>
            <a:picLocks noChangeAspect="1"/>
          </p:cNvPicPr>
          <p:nvPr/>
        </p:nvPicPr>
        <p:blipFill>
          <a:blip r:embed="rId7"/>
          <a:stretch>
            <a:fillRect/>
          </a:stretch>
        </p:blipFill>
        <p:spPr>
          <a:xfrm>
            <a:off x="4175904" y="1598589"/>
            <a:ext cx="3895682" cy="4578493"/>
          </a:xfrm>
          <a:prstGeom prst="rect">
            <a:avLst/>
          </a:prstGeom>
        </p:spPr>
      </p:pic>
      <p:sp>
        <p:nvSpPr>
          <p:cNvPr id="69" name="Rounded Rectangle 39">
            <a:extLst>
              <a:ext uri="{FF2B5EF4-FFF2-40B4-BE49-F238E27FC236}">
                <a16:creationId xmlns:a16="http://schemas.microsoft.com/office/drawing/2014/main" id="{FB216F82-3563-40E1-A9AB-7CA68D058AB1}"/>
              </a:ext>
            </a:extLst>
          </p:cNvPr>
          <p:cNvSpPr/>
          <p:nvPr/>
        </p:nvSpPr>
        <p:spPr>
          <a:xfrm>
            <a:off x="8247903" y="1590674"/>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C09AC0DC-C46D-41E2-A71B-876A43A3A1BC}"/>
              </a:ext>
            </a:extLst>
          </p:cNvPr>
          <p:cNvSpPr txBox="1"/>
          <p:nvPr/>
        </p:nvSpPr>
        <p:spPr>
          <a:xfrm>
            <a:off x="9410370" y="1661596"/>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grpSp>
        <p:nvGrpSpPr>
          <p:cNvPr id="74" name="Group 73">
            <a:extLst>
              <a:ext uri="{FF2B5EF4-FFF2-40B4-BE49-F238E27FC236}">
                <a16:creationId xmlns:a16="http://schemas.microsoft.com/office/drawing/2014/main" id="{BF4D0070-C85A-4218-8E0F-C76360A7EAA4}"/>
              </a:ext>
            </a:extLst>
          </p:cNvPr>
          <p:cNvGrpSpPr/>
          <p:nvPr/>
        </p:nvGrpSpPr>
        <p:grpSpPr>
          <a:xfrm>
            <a:off x="8545775" y="4497193"/>
            <a:ext cx="1285324" cy="1269551"/>
            <a:chOff x="4134758" y="3076349"/>
            <a:chExt cx="1848544" cy="1825859"/>
          </a:xfrm>
        </p:grpSpPr>
        <p:grpSp>
          <p:nvGrpSpPr>
            <p:cNvPr id="79" name="Group 78">
              <a:extLst>
                <a:ext uri="{FF2B5EF4-FFF2-40B4-BE49-F238E27FC236}">
                  <a16:creationId xmlns:a16="http://schemas.microsoft.com/office/drawing/2014/main" id="{DF6F3B36-8421-429C-8363-9AD458D8AD7E}"/>
                </a:ext>
              </a:extLst>
            </p:cNvPr>
            <p:cNvGrpSpPr/>
            <p:nvPr/>
          </p:nvGrpSpPr>
          <p:grpSpPr>
            <a:xfrm>
              <a:off x="4134758" y="3076349"/>
              <a:ext cx="1848544" cy="1825859"/>
              <a:chOff x="4059267" y="1889192"/>
              <a:chExt cx="4072924" cy="4022942"/>
            </a:xfrm>
          </p:grpSpPr>
          <p:pic>
            <p:nvPicPr>
              <p:cNvPr id="81" name="Picture 80">
                <a:extLst>
                  <a:ext uri="{FF2B5EF4-FFF2-40B4-BE49-F238E27FC236}">
                    <a16:creationId xmlns:a16="http://schemas.microsoft.com/office/drawing/2014/main" id="{437E0A58-A51C-4136-8A57-439437B5A62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82" name="Oval 81">
                <a:extLst>
                  <a:ext uri="{FF2B5EF4-FFF2-40B4-BE49-F238E27FC236}">
                    <a16:creationId xmlns:a16="http://schemas.microsoft.com/office/drawing/2014/main" id="{4C903399-45DC-4C52-BF9D-428A322E7975}"/>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0A85370-E69C-4CBB-B738-4B3EEC2A89A6}"/>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C455CB0-6383-4E0A-A494-E1844048416D}"/>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04C6F10F-F92C-402F-AEAF-4212496C6785}"/>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23E3BC2-30C8-4384-BE36-1280ADFC230F}"/>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FF433EF-307D-4719-808F-BC3F487247D9}"/>
              </a:ext>
            </a:extLst>
          </p:cNvPr>
          <p:cNvGrpSpPr/>
          <p:nvPr/>
        </p:nvGrpSpPr>
        <p:grpSpPr>
          <a:xfrm>
            <a:off x="10418312" y="4265966"/>
            <a:ext cx="1725188" cy="1659048"/>
            <a:chOff x="4134758" y="3076349"/>
            <a:chExt cx="1848544" cy="1825859"/>
          </a:xfrm>
        </p:grpSpPr>
        <p:grpSp>
          <p:nvGrpSpPr>
            <p:cNvPr id="87" name="Group 86">
              <a:extLst>
                <a:ext uri="{FF2B5EF4-FFF2-40B4-BE49-F238E27FC236}">
                  <a16:creationId xmlns:a16="http://schemas.microsoft.com/office/drawing/2014/main" id="{6B90F8A0-C227-4E43-9BD8-49B82984A857}"/>
                </a:ext>
              </a:extLst>
            </p:cNvPr>
            <p:cNvGrpSpPr/>
            <p:nvPr/>
          </p:nvGrpSpPr>
          <p:grpSpPr>
            <a:xfrm>
              <a:off x="4134758" y="3076349"/>
              <a:ext cx="1848544" cy="1825859"/>
              <a:chOff x="4134758" y="3076349"/>
              <a:chExt cx="1848544" cy="1825859"/>
            </a:xfrm>
          </p:grpSpPr>
          <p:grpSp>
            <p:nvGrpSpPr>
              <p:cNvPr id="89" name="Group 88">
                <a:extLst>
                  <a:ext uri="{FF2B5EF4-FFF2-40B4-BE49-F238E27FC236}">
                    <a16:creationId xmlns:a16="http://schemas.microsoft.com/office/drawing/2014/main" id="{BA3276DF-2DB2-41F6-BCC1-5725F82702E5}"/>
                  </a:ext>
                </a:extLst>
              </p:cNvPr>
              <p:cNvGrpSpPr/>
              <p:nvPr/>
            </p:nvGrpSpPr>
            <p:grpSpPr>
              <a:xfrm>
                <a:off x="4134758" y="3076349"/>
                <a:ext cx="1848544" cy="1825859"/>
                <a:chOff x="4059267" y="1889192"/>
                <a:chExt cx="4072924" cy="4022942"/>
              </a:xfrm>
            </p:grpSpPr>
            <p:pic>
              <p:nvPicPr>
                <p:cNvPr id="91" name="Picture 90">
                  <a:extLst>
                    <a:ext uri="{FF2B5EF4-FFF2-40B4-BE49-F238E27FC236}">
                      <a16:creationId xmlns:a16="http://schemas.microsoft.com/office/drawing/2014/main" id="{10AF7837-6B7B-4879-A666-8127E3A86FE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92" name="Oval 91">
                  <a:extLst>
                    <a:ext uri="{FF2B5EF4-FFF2-40B4-BE49-F238E27FC236}">
                      <a16:creationId xmlns:a16="http://schemas.microsoft.com/office/drawing/2014/main" id="{0002C2A4-1C29-4A82-9559-CB44DD9173C5}"/>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D5573-1079-476A-B935-178C40258FCD}"/>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C6D3F37-9C83-472E-A6A9-BAAE9FCA22D3}"/>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26002470-A13A-4882-A061-AB334C8FC46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Isosceles Triangle 103">
                  <a:extLst>
                    <a:ext uri="{FF2B5EF4-FFF2-40B4-BE49-F238E27FC236}">
                      <a16:creationId xmlns:a16="http://schemas.microsoft.com/office/drawing/2014/main" id="{6DB773CF-DDE9-4B83-9A30-F82929E9244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116">
                  <a:extLst>
                    <a:ext uri="{FF2B5EF4-FFF2-40B4-BE49-F238E27FC236}">
                      <a16:creationId xmlns:a16="http://schemas.microsoft.com/office/drawing/2014/main" id="{31AEF525-3F53-4BAE-9AD6-ECE6945DFCC3}"/>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Oval 89">
                <a:extLst>
                  <a:ext uri="{FF2B5EF4-FFF2-40B4-BE49-F238E27FC236}">
                    <a16:creationId xmlns:a16="http://schemas.microsoft.com/office/drawing/2014/main" id="{27A59255-C1BA-4A41-8957-CB106F0D5B17}"/>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Isosceles Triangle 87">
              <a:extLst>
                <a:ext uri="{FF2B5EF4-FFF2-40B4-BE49-F238E27FC236}">
                  <a16:creationId xmlns:a16="http://schemas.microsoft.com/office/drawing/2014/main" id="{1A910641-8794-4FAB-9F6C-E8245E0AFA16}"/>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8" name="Straight Connector 117">
            <a:extLst>
              <a:ext uri="{FF2B5EF4-FFF2-40B4-BE49-F238E27FC236}">
                <a16:creationId xmlns:a16="http://schemas.microsoft.com/office/drawing/2014/main" id="{FAFB76E7-48D7-42D2-BB99-9E526A6E3AEB}"/>
              </a:ext>
            </a:extLst>
          </p:cNvPr>
          <p:cNvCxnSpPr>
            <a:cxnSpLocks/>
          </p:cNvCxnSpPr>
          <p:nvPr/>
        </p:nvCxnSpPr>
        <p:spPr>
          <a:xfrm>
            <a:off x="8996753" y="2146426"/>
            <a:ext cx="14823" cy="212464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935E38D-A66A-4E47-961F-E9D93749C1AE}"/>
              </a:ext>
            </a:extLst>
          </p:cNvPr>
          <p:cNvCxnSpPr>
            <a:cxnSpLocks/>
          </p:cNvCxnSpPr>
          <p:nvPr/>
        </p:nvCxnSpPr>
        <p:spPr>
          <a:xfrm flipH="1" flipV="1">
            <a:off x="8996753" y="4252679"/>
            <a:ext cx="2688488"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725556D-9296-49A3-8F08-F6EF4530565C}"/>
              </a:ext>
            </a:extLst>
          </p:cNvPr>
          <p:cNvSpPr txBox="1"/>
          <p:nvPr/>
        </p:nvSpPr>
        <p:spPr>
          <a:xfrm>
            <a:off x="9685539" y="4233614"/>
            <a:ext cx="1143000" cy="369332"/>
          </a:xfrm>
          <a:prstGeom prst="rect">
            <a:avLst/>
          </a:prstGeom>
          <a:noFill/>
        </p:spPr>
        <p:txBody>
          <a:bodyPr wrap="square" rtlCol="0">
            <a:spAutoFit/>
          </a:bodyPr>
          <a:lstStyle/>
          <a:p>
            <a:r>
              <a:rPr lang="en-US" dirty="0">
                <a:latin typeface="Century Gothic" panose="020B0502020202020204" pitchFamily="34" charset="0"/>
              </a:rPr>
              <a:t>Biomass</a:t>
            </a:r>
          </a:p>
        </p:txBody>
      </p:sp>
      <p:sp>
        <p:nvSpPr>
          <p:cNvPr id="121" name="TextBox 120">
            <a:extLst>
              <a:ext uri="{FF2B5EF4-FFF2-40B4-BE49-F238E27FC236}">
                <a16:creationId xmlns:a16="http://schemas.microsoft.com/office/drawing/2014/main" id="{E95DA647-C3DC-44CE-B135-D8D0AEE0703E}"/>
              </a:ext>
            </a:extLst>
          </p:cNvPr>
          <p:cNvSpPr txBox="1"/>
          <p:nvPr/>
        </p:nvSpPr>
        <p:spPr>
          <a:xfrm rot="16200000">
            <a:off x="7439455" y="3013601"/>
            <a:ext cx="2572252" cy="369332"/>
          </a:xfrm>
          <a:prstGeom prst="rect">
            <a:avLst/>
          </a:prstGeom>
          <a:noFill/>
        </p:spPr>
        <p:txBody>
          <a:bodyPr wrap="square" rtlCol="0">
            <a:spAutoFit/>
          </a:bodyPr>
          <a:lstStyle/>
          <a:p>
            <a:r>
              <a:rPr lang="en-US" dirty="0">
                <a:latin typeface="Century Gothic" panose="020B0502020202020204" pitchFamily="34" charset="0"/>
              </a:rPr>
              <a:t>Relative Abundance</a:t>
            </a:r>
          </a:p>
        </p:txBody>
      </p:sp>
      <p:cxnSp>
        <p:nvCxnSpPr>
          <p:cNvPr id="122" name="Straight Connector 121">
            <a:extLst>
              <a:ext uri="{FF2B5EF4-FFF2-40B4-BE49-F238E27FC236}">
                <a16:creationId xmlns:a16="http://schemas.microsoft.com/office/drawing/2014/main" id="{BB037560-7B80-4867-AB22-57EA9597EE6C}"/>
              </a:ext>
            </a:extLst>
          </p:cNvPr>
          <p:cNvCxnSpPr>
            <a:cxnSpLocks/>
          </p:cNvCxnSpPr>
          <p:nvPr/>
        </p:nvCxnSpPr>
        <p:spPr>
          <a:xfrm flipV="1">
            <a:off x="9185727" y="2583018"/>
            <a:ext cx="2311590" cy="1538456"/>
          </a:xfrm>
          <a:prstGeom prst="line">
            <a:avLst/>
          </a:prstGeom>
          <a:ln w="28575">
            <a:solidFill>
              <a:srgbClr val="C4BD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56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par>
                          <p:cTn id="8" fill="hold">
                            <p:stCondLst>
                              <p:cond delay="0"/>
                            </p:stCondLst>
                            <p:childTnLst>
                              <p:par>
                                <p:cTn id="9" presetID="9" presetClass="emph" presetSubtype="0" grpId="0" nodeType="afterEffect">
                                  <p:stCondLst>
                                    <p:cond delay="0"/>
                                  </p:stCondLst>
                                  <p:childTnLst>
                                    <p:set>
                                      <p:cBhvr>
                                        <p:cTn id="10" dur="indefinite"/>
                                        <p:tgtEl>
                                          <p:spTgt spid="69"/>
                                        </p:tgtEl>
                                        <p:attrNameLst>
                                          <p:attrName>style.opacity</p:attrName>
                                        </p:attrNameLst>
                                      </p:cBhvr>
                                      <p:to>
                                        <p:strVal val="0.5"/>
                                      </p:to>
                                    </p:set>
                                    <p:animEffect filter="image" prLst="opacity: 0.5">
                                      <p:cBhvr rctx="IE">
                                        <p:cTn id="11" dur="indefinite"/>
                                        <p:tgtEl>
                                          <p:spTgt spid="69"/>
                                        </p:tgtEl>
                                      </p:cBhvr>
                                    </p:animEffect>
                                  </p:childTnLst>
                                </p:cTn>
                              </p:par>
                            </p:childTnLst>
                          </p:cTn>
                        </p:par>
                        <p:par>
                          <p:cTn id="12" fill="hold">
                            <p:stCondLst>
                              <p:cond delay="0"/>
                            </p:stCondLst>
                            <p:childTnLst>
                              <p:par>
                                <p:cTn id="13" presetID="9" presetClass="emph" presetSubtype="0" grpId="0" nodeType="afterEffect">
                                  <p:stCondLst>
                                    <p:cond delay="0"/>
                                  </p:stCondLst>
                                  <p:childTnLst>
                                    <p:set>
                                      <p:cBhvr>
                                        <p:cTn id="14" dur="indefinite"/>
                                        <p:tgtEl>
                                          <p:spTgt spid="72"/>
                                        </p:tgtEl>
                                        <p:attrNameLst>
                                          <p:attrName>style.opacity</p:attrName>
                                        </p:attrNameLst>
                                      </p:cBhvr>
                                      <p:to>
                                        <p:strVal val="0.5"/>
                                      </p:to>
                                    </p:set>
                                    <p:animEffect filter="image" prLst="opacity: 0.5">
                                      <p:cBhvr rctx="IE">
                                        <p:cTn id="15" dur="indefinite"/>
                                        <p:tgtEl>
                                          <p:spTgt spid="72"/>
                                        </p:tgtEl>
                                      </p:cBhvr>
                                    </p:animEffect>
                                  </p:childTnLst>
                                </p:cTn>
                              </p:par>
                            </p:childTnLst>
                          </p:cTn>
                        </p:par>
                        <p:par>
                          <p:cTn id="16" fill="hold">
                            <p:stCondLst>
                              <p:cond delay="0"/>
                            </p:stCondLst>
                            <p:childTnLst>
                              <p:par>
                                <p:cTn id="17" presetID="9" presetClass="emph" presetSubtype="0" nodeType="afterEffect">
                                  <p:stCondLst>
                                    <p:cond delay="0"/>
                                  </p:stCondLst>
                                  <p:childTnLst>
                                    <p:set>
                                      <p:cBhvr>
                                        <p:cTn id="18" dur="indefinite"/>
                                        <p:tgtEl>
                                          <p:spTgt spid="86"/>
                                        </p:tgtEl>
                                        <p:attrNameLst>
                                          <p:attrName>style.opacity</p:attrName>
                                        </p:attrNameLst>
                                      </p:cBhvr>
                                      <p:to>
                                        <p:strVal val="0.5"/>
                                      </p:to>
                                    </p:set>
                                    <p:animEffect filter="image" prLst="opacity: 0.5">
                                      <p:cBhvr rctx="IE">
                                        <p:cTn id="19" dur="indefinite"/>
                                        <p:tgtEl>
                                          <p:spTgt spid="86"/>
                                        </p:tgtEl>
                                      </p:cBhvr>
                                    </p:animEffect>
                                  </p:childTnLst>
                                </p:cTn>
                              </p:par>
                            </p:childTnLst>
                          </p:cTn>
                        </p:par>
                        <p:par>
                          <p:cTn id="20" fill="hold">
                            <p:stCondLst>
                              <p:cond delay="0"/>
                            </p:stCondLst>
                            <p:childTnLst>
                              <p:par>
                                <p:cTn id="21" presetID="9" presetClass="emph" presetSubtype="0" nodeType="afterEffect">
                                  <p:stCondLst>
                                    <p:cond delay="0"/>
                                  </p:stCondLst>
                                  <p:childTnLst>
                                    <p:set>
                                      <p:cBhvr>
                                        <p:cTn id="22" dur="indefinite"/>
                                        <p:tgtEl>
                                          <p:spTgt spid="74"/>
                                        </p:tgtEl>
                                        <p:attrNameLst>
                                          <p:attrName>style.opacity</p:attrName>
                                        </p:attrNameLst>
                                      </p:cBhvr>
                                      <p:to>
                                        <p:strVal val="0.5"/>
                                      </p:to>
                                    </p:set>
                                    <p:animEffect filter="image" prLst="opacity: 0.5">
                                      <p:cBhvr rctx="IE">
                                        <p:cTn id="23" dur="indefinite"/>
                                        <p:tgtEl>
                                          <p:spTgt spid="74"/>
                                        </p:tgtEl>
                                      </p:cBhvr>
                                    </p:animEffect>
                                  </p:childTnLst>
                                </p:cTn>
                              </p:par>
                            </p:childTnLst>
                          </p:cTn>
                        </p:par>
                        <p:par>
                          <p:cTn id="24" fill="hold">
                            <p:stCondLst>
                              <p:cond delay="0"/>
                            </p:stCondLst>
                            <p:childTnLst>
                              <p:par>
                                <p:cTn id="25" presetID="9" presetClass="emph" presetSubtype="0" nodeType="afterEffect">
                                  <p:stCondLst>
                                    <p:cond delay="0"/>
                                  </p:stCondLst>
                                  <p:childTnLst>
                                    <p:set>
                                      <p:cBhvr>
                                        <p:cTn id="26" dur="indefinite"/>
                                        <p:tgtEl>
                                          <p:spTgt spid="119"/>
                                        </p:tgtEl>
                                        <p:attrNameLst>
                                          <p:attrName>style.opacity</p:attrName>
                                        </p:attrNameLst>
                                      </p:cBhvr>
                                      <p:to>
                                        <p:strVal val="0.5"/>
                                      </p:to>
                                    </p:set>
                                    <p:animEffect filter="image" prLst="opacity: 0.5">
                                      <p:cBhvr rctx="IE">
                                        <p:cTn id="27" dur="indefinite"/>
                                        <p:tgtEl>
                                          <p:spTgt spid="119"/>
                                        </p:tgtEl>
                                      </p:cBhvr>
                                    </p:animEffect>
                                  </p:childTnLst>
                                </p:cTn>
                              </p:par>
                            </p:childTnLst>
                          </p:cTn>
                        </p:par>
                        <p:par>
                          <p:cTn id="28" fill="hold">
                            <p:stCondLst>
                              <p:cond delay="0"/>
                            </p:stCondLst>
                            <p:childTnLst>
                              <p:par>
                                <p:cTn id="29" presetID="9" presetClass="emph" presetSubtype="0" nodeType="afterEffect">
                                  <p:stCondLst>
                                    <p:cond delay="0"/>
                                  </p:stCondLst>
                                  <p:childTnLst>
                                    <p:set>
                                      <p:cBhvr>
                                        <p:cTn id="30" dur="indefinite"/>
                                        <p:tgtEl>
                                          <p:spTgt spid="118"/>
                                        </p:tgtEl>
                                        <p:attrNameLst>
                                          <p:attrName>style.opacity</p:attrName>
                                        </p:attrNameLst>
                                      </p:cBhvr>
                                      <p:to>
                                        <p:strVal val="0.5"/>
                                      </p:to>
                                    </p:set>
                                    <p:animEffect filter="image" prLst="opacity: 0.5">
                                      <p:cBhvr rctx="IE">
                                        <p:cTn id="31" dur="indefinite"/>
                                        <p:tgtEl>
                                          <p:spTgt spid="118"/>
                                        </p:tgtEl>
                                      </p:cBhvr>
                                    </p:animEffect>
                                  </p:childTnLst>
                                </p:cTn>
                              </p:par>
                            </p:childTnLst>
                          </p:cTn>
                        </p:par>
                        <p:par>
                          <p:cTn id="32" fill="hold">
                            <p:stCondLst>
                              <p:cond delay="0"/>
                            </p:stCondLst>
                            <p:childTnLst>
                              <p:par>
                                <p:cTn id="33" presetID="9" presetClass="emph" presetSubtype="0" grpId="0" nodeType="afterEffect">
                                  <p:stCondLst>
                                    <p:cond delay="0"/>
                                  </p:stCondLst>
                                  <p:childTnLst>
                                    <p:set>
                                      <p:cBhvr>
                                        <p:cTn id="34" dur="indefinite"/>
                                        <p:tgtEl>
                                          <p:spTgt spid="120"/>
                                        </p:tgtEl>
                                        <p:attrNameLst>
                                          <p:attrName>style.opacity</p:attrName>
                                        </p:attrNameLst>
                                      </p:cBhvr>
                                      <p:to>
                                        <p:strVal val="0.5"/>
                                      </p:to>
                                    </p:set>
                                    <p:animEffect filter="image" prLst="opacity: 0.5">
                                      <p:cBhvr rctx="IE">
                                        <p:cTn id="35" dur="indefinite"/>
                                        <p:tgtEl>
                                          <p:spTgt spid="120"/>
                                        </p:tgtEl>
                                      </p:cBhvr>
                                    </p:animEffect>
                                  </p:childTnLst>
                                </p:cTn>
                              </p:par>
                            </p:childTnLst>
                          </p:cTn>
                        </p:par>
                        <p:par>
                          <p:cTn id="36" fill="hold">
                            <p:stCondLst>
                              <p:cond delay="0"/>
                            </p:stCondLst>
                            <p:childTnLst>
                              <p:par>
                                <p:cTn id="37" presetID="9" presetClass="emph" presetSubtype="0" grpId="0" nodeType="afterEffect">
                                  <p:stCondLst>
                                    <p:cond delay="0"/>
                                  </p:stCondLst>
                                  <p:childTnLst>
                                    <p:set>
                                      <p:cBhvr>
                                        <p:cTn id="38" dur="indefinite"/>
                                        <p:tgtEl>
                                          <p:spTgt spid="121"/>
                                        </p:tgtEl>
                                        <p:attrNameLst>
                                          <p:attrName>style.opacity</p:attrName>
                                        </p:attrNameLst>
                                      </p:cBhvr>
                                      <p:to>
                                        <p:strVal val="0.5"/>
                                      </p:to>
                                    </p:set>
                                    <p:animEffect filter="image" prLst="opacity: 0.5">
                                      <p:cBhvr rctx="IE">
                                        <p:cTn id="39" dur="indefinite"/>
                                        <p:tgtEl>
                                          <p:spTgt spid="121"/>
                                        </p:tgtEl>
                                      </p:cBhvr>
                                    </p:animEffect>
                                  </p:childTnLst>
                                </p:cTn>
                              </p:par>
                            </p:childTnLst>
                          </p:cTn>
                        </p:par>
                        <p:par>
                          <p:cTn id="40" fill="hold">
                            <p:stCondLst>
                              <p:cond delay="0"/>
                            </p:stCondLst>
                            <p:childTnLst>
                              <p:par>
                                <p:cTn id="41" presetID="9" presetClass="emph" presetSubtype="0" nodeType="afterEffect">
                                  <p:stCondLst>
                                    <p:cond delay="0"/>
                                  </p:stCondLst>
                                  <p:childTnLst>
                                    <p:set>
                                      <p:cBhvr>
                                        <p:cTn id="42" dur="indefinite"/>
                                        <p:tgtEl>
                                          <p:spTgt spid="122"/>
                                        </p:tgtEl>
                                        <p:attrNameLst>
                                          <p:attrName>style.opacity</p:attrName>
                                        </p:attrNameLst>
                                      </p:cBhvr>
                                      <p:to>
                                        <p:strVal val="0.5"/>
                                      </p:to>
                                    </p:set>
                                    <p:animEffect filter="image" prLst="opacity: 0.5">
                                      <p:cBhvr rctx="IE">
                                        <p:cTn id="43" dur="indefinite"/>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2" grpId="0"/>
      <p:bldP spid="120" grpId="0"/>
      <p:bldP spid="1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1BA1-A63A-458D-8C4D-13E96627CB7A}"/>
              </a:ext>
            </a:extLst>
          </p:cNvPr>
          <p:cNvSpPr>
            <a:spLocks noGrp="1"/>
          </p:cNvSpPr>
          <p:nvPr>
            <p:ph type="title"/>
          </p:nvPr>
        </p:nvSpPr>
        <p:spPr/>
        <p:txBody>
          <a:bodyPr>
            <a:normAutofit fontScale="90000"/>
          </a:bodyPr>
          <a:lstStyle/>
          <a:p>
            <a:r>
              <a:rPr lang="en-US" dirty="0"/>
              <a:t>Assembly of microbial communities can be studied using models from community ecology</a:t>
            </a:r>
          </a:p>
        </p:txBody>
      </p:sp>
      <p:sp>
        <p:nvSpPr>
          <p:cNvPr id="4" name="Slide Number Placeholder 3">
            <a:extLst>
              <a:ext uri="{FF2B5EF4-FFF2-40B4-BE49-F238E27FC236}">
                <a16:creationId xmlns:a16="http://schemas.microsoft.com/office/drawing/2014/main" id="{C455CBB1-4B11-4189-B637-8F56F69EEA91}"/>
              </a:ext>
            </a:extLst>
          </p:cNvPr>
          <p:cNvSpPr>
            <a:spLocks noGrp="1"/>
          </p:cNvSpPr>
          <p:nvPr>
            <p:ph type="sldNum" sz="quarter" idx="12"/>
          </p:nvPr>
        </p:nvSpPr>
        <p:spPr/>
        <p:txBody>
          <a:bodyPr/>
          <a:lstStyle/>
          <a:p>
            <a:fld id="{77E59808-E941-46E1-872F-5DB51E5B6943}" type="slidenum">
              <a:rPr lang="en-US" smtClean="0"/>
              <a:pPr/>
              <a:t>14</a:t>
            </a:fld>
            <a:endParaRPr lang="en-US"/>
          </a:p>
        </p:txBody>
      </p:sp>
      <p:sp>
        <p:nvSpPr>
          <p:cNvPr id="18" name="Rectangle 17">
            <a:extLst>
              <a:ext uri="{FF2B5EF4-FFF2-40B4-BE49-F238E27FC236}">
                <a16:creationId xmlns:a16="http://schemas.microsoft.com/office/drawing/2014/main" id="{BCCD77DD-147B-4075-AC08-B79E03225BE1}"/>
              </a:ext>
            </a:extLst>
          </p:cNvPr>
          <p:cNvSpPr/>
          <p:nvPr/>
        </p:nvSpPr>
        <p:spPr>
          <a:xfrm>
            <a:off x="10885" y="6356269"/>
            <a:ext cx="10849272" cy="461665"/>
          </a:xfrm>
          <a:prstGeom prst="rect">
            <a:avLst/>
          </a:prstGeom>
        </p:spPr>
        <p:txBody>
          <a:bodyPr wrap="square">
            <a:spAutoFit/>
          </a:bodyPr>
          <a:lstStyle/>
          <a:p>
            <a:pPr algn="just"/>
            <a:r>
              <a:rPr lang="en-US" sz="1200" dirty="0" err="1">
                <a:latin typeface="Century Gothic" panose="020B0502020202020204" pitchFamily="34" charset="0"/>
                <a:cs typeface="Arial" pitchFamily="34" charset="0"/>
              </a:rPr>
              <a:t>Woodcook</a:t>
            </a:r>
            <a:r>
              <a:rPr lang="en-US" sz="1200" dirty="0">
                <a:latin typeface="Century Gothic" panose="020B0502020202020204" pitchFamily="34" charset="0"/>
                <a:cs typeface="Arial" pitchFamily="34" charset="0"/>
              </a:rPr>
              <a:t> et al </a:t>
            </a:r>
            <a:r>
              <a:rPr lang="en-US" sz="1200" i="1" dirty="0">
                <a:latin typeface="Century Gothic" panose="020B0502020202020204" pitchFamily="34" charset="0"/>
                <a:cs typeface="Arial" pitchFamily="34" charset="0"/>
              </a:rPr>
              <a:t>FEMS Microbial Ecology </a:t>
            </a:r>
            <a:r>
              <a:rPr lang="en-US" sz="1200" dirty="0">
                <a:latin typeface="Century Gothic" panose="020B0502020202020204" pitchFamily="34" charset="0"/>
                <a:cs typeface="Arial" pitchFamily="34" charset="0"/>
              </a:rPr>
              <a:t>2007;van der </a:t>
            </a:r>
            <a:r>
              <a:rPr lang="en-US" sz="1200" dirty="0" err="1">
                <a:latin typeface="Century Gothic" panose="020B0502020202020204" pitchFamily="34" charset="0"/>
                <a:cs typeface="Arial" pitchFamily="34" charset="0"/>
              </a:rPr>
              <a:t>Plas</a:t>
            </a:r>
            <a:r>
              <a:rPr lang="en-US" sz="1200" dirty="0">
                <a:latin typeface="Century Gothic" panose="020B0502020202020204" pitchFamily="34" charset="0"/>
                <a:cs typeface="Arial" pitchFamily="34" charset="0"/>
              </a:rPr>
              <a:t> et al. </a:t>
            </a:r>
            <a:r>
              <a:rPr lang="en-US" sz="1200" i="1" dirty="0">
                <a:latin typeface="Century Gothic" panose="020B0502020202020204" pitchFamily="34" charset="0"/>
                <a:cs typeface="Arial" pitchFamily="34" charset="0"/>
              </a:rPr>
              <a:t>Ecological Archives</a:t>
            </a:r>
            <a:r>
              <a:rPr lang="en-US" sz="1200" dirty="0">
                <a:latin typeface="Century Gothic" panose="020B0502020202020204" pitchFamily="34" charset="0"/>
                <a:cs typeface="Arial" pitchFamily="34" charset="0"/>
              </a:rPr>
              <a:t>. 2012; Diaz et al. </a:t>
            </a:r>
            <a:r>
              <a:rPr lang="en-US" sz="1200" i="1" dirty="0">
                <a:latin typeface="Century Gothic" panose="020B0502020202020204" pitchFamily="34" charset="0"/>
                <a:cs typeface="Arial" pitchFamily="34" charset="0"/>
              </a:rPr>
              <a:t>Journal of Vegetation Science</a:t>
            </a:r>
            <a:r>
              <a:rPr lang="en-US" sz="1200" dirty="0">
                <a:latin typeface="Century Gothic" panose="020B0502020202020204" pitchFamily="34" charset="0"/>
                <a:cs typeface="Arial" pitchFamily="34" charset="0"/>
              </a:rPr>
              <a:t> 1998.; </a:t>
            </a:r>
            <a:r>
              <a:rPr lang="en-US" sz="1200" dirty="0" err="1">
                <a:latin typeface="Century Gothic" panose="020B0502020202020204" pitchFamily="34" charset="0"/>
                <a:cs typeface="Arial" pitchFamily="34" charset="0"/>
              </a:rPr>
              <a:t>Weiher</a:t>
            </a:r>
            <a:r>
              <a:rPr lang="en-US" sz="1200" dirty="0">
                <a:latin typeface="Century Gothic" panose="020B0502020202020204" pitchFamily="34" charset="0"/>
                <a:cs typeface="Arial" pitchFamily="34" charset="0"/>
              </a:rPr>
              <a:t> et al. </a:t>
            </a:r>
            <a:r>
              <a:rPr lang="en-US" sz="1200" i="1" dirty="0">
                <a:latin typeface="Century Gothic" panose="020B0502020202020204" pitchFamily="34" charset="0"/>
                <a:cs typeface="Arial" pitchFamily="34" charset="0"/>
              </a:rPr>
              <a:t>Oikos </a:t>
            </a:r>
            <a:r>
              <a:rPr lang="en-US" sz="1200" dirty="0">
                <a:latin typeface="Century Gothic" panose="020B0502020202020204" pitchFamily="34" charset="0"/>
                <a:cs typeface="Arial" pitchFamily="34" charset="0"/>
              </a:rPr>
              <a:t>1995.;  </a:t>
            </a:r>
            <a:r>
              <a:rPr lang="en-US" sz="1200" dirty="0" err="1">
                <a:latin typeface="Century Gothic" panose="020B0502020202020204" pitchFamily="34" charset="0"/>
                <a:cs typeface="Arial" pitchFamily="34" charset="0"/>
              </a:rPr>
              <a:t>Czaran</a:t>
            </a:r>
            <a:r>
              <a:rPr lang="en-US" sz="1200" dirty="0">
                <a:latin typeface="Century Gothic" panose="020B0502020202020204" pitchFamily="34" charset="0"/>
                <a:cs typeface="Arial" pitchFamily="34" charset="0"/>
              </a:rPr>
              <a:t> et al </a:t>
            </a:r>
            <a:r>
              <a:rPr lang="en-US" sz="1200" i="1" dirty="0">
                <a:latin typeface="Century Gothic" panose="020B0502020202020204" pitchFamily="34" charset="0"/>
                <a:cs typeface="Arial" pitchFamily="34" charset="0"/>
              </a:rPr>
              <a:t>PNAS </a:t>
            </a:r>
            <a:r>
              <a:rPr lang="en-US" sz="1200" dirty="0">
                <a:latin typeface="Century Gothic" panose="020B0502020202020204" pitchFamily="34" charset="0"/>
                <a:cs typeface="Arial" pitchFamily="34" charset="0"/>
              </a:rPr>
              <a:t>2002</a:t>
            </a:r>
          </a:p>
        </p:txBody>
      </p:sp>
      <p:sp>
        <p:nvSpPr>
          <p:cNvPr id="55" name="TextBox 54">
            <a:extLst>
              <a:ext uri="{FF2B5EF4-FFF2-40B4-BE49-F238E27FC236}">
                <a16:creationId xmlns:a16="http://schemas.microsoft.com/office/drawing/2014/main" id="{3A083D70-206A-4C94-B327-D220AC84DA1D}"/>
              </a:ext>
            </a:extLst>
          </p:cNvPr>
          <p:cNvSpPr txBox="1"/>
          <p:nvPr/>
        </p:nvSpPr>
        <p:spPr>
          <a:xfrm>
            <a:off x="1738884" y="1591960"/>
            <a:ext cx="3270165" cy="523220"/>
          </a:xfrm>
          <a:prstGeom prst="rect">
            <a:avLst/>
          </a:prstGeom>
          <a:noFill/>
        </p:spPr>
        <p:txBody>
          <a:bodyPr wrap="square" rtlCol="0">
            <a:spAutoFit/>
          </a:bodyPr>
          <a:lstStyle/>
          <a:p>
            <a:pPr algn="ctr"/>
            <a:r>
              <a:rPr lang="en-US" sz="2800" dirty="0">
                <a:latin typeface="Century Gothic" panose="020B0502020202020204" pitchFamily="34" charset="0"/>
              </a:rPr>
              <a:t>Random Model</a:t>
            </a:r>
          </a:p>
        </p:txBody>
      </p:sp>
      <p:sp>
        <p:nvSpPr>
          <p:cNvPr id="57" name="TextBox 56">
            <a:extLst>
              <a:ext uri="{FF2B5EF4-FFF2-40B4-BE49-F238E27FC236}">
                <a16:creationId xmlns:a16="http://schemas.microsoft.com/office/drawing/2014/main" id="{65EE6919-8C76-4191-87A6-C99F2FC3B959}"/>
              </a:ext>
            </a:extLst>
          </p:cNvPr>
          <p:cNvSpPr txBox="1"/>
          <p:nvPr/>
        </p:nvSpPr>
        <p:spPr>
          <a:xfrm>
            <a:off x="7673511" y="1580501"/>
            <a:ext cx="3690494" cy="523220"/>
          </a:xfrm>
          <a:prstGeom prst="rect">
            <a:avLst/>
          </a:prstGeom>
          <a:noFill/>
        </p:spPr>
        <p:txBody>
          <a:bodyPr wrap="square" rtlCol="0">
            <a:spAutoFit/>
          </a:bodyPr>
          <a:lstStyle/>
          <a:p>
            <a:pPr algn="ctr"/>
            <a:r>
              <a:rPr lang="en-US" sz="2800" dirty="0">
                <a:latin typeface="Century Gothic" panose="020B0502020202020204" pitchFamily="34" charset="0"/>
              </a:rPr>
              <a:t>Deterministic Model</a:t>
            </a:r>
          </a:p>
        </p:txBody>
      </p:sp>
      <p:grpSp>
        <p:nvGrpSpPr>
          <p:cNvPr id="19" name="Group 18">
            <a:extLst>
              <a:ext uri="{FF2B5EF4-FFF2-40B4-BE49-F238E27FC236}">
                <a16:creationId xmlns:a16="http://schemas.microsoft.com/office/drawing/2014/main" id="{0557CEBE-6B7E-4263-AB0E-4FD8439F2492}"/>
              </a:ext>
            </a:extLst>
          </p:cNvPr>
          <p:cNvGrpSpPr/>
          <p:nvPr/>
        </p:nvGrpSpPr>
        <p:grpSpPr>
          <a:xfrm>
            <a:off x="10980283" y="6391285"/>
            <a:ext cx="890145" cy="413852"/>
            <a:chOff x="10967816" y="6391059"/>
            <a:chExt cx="890145" cy="413852"/>
          </a:xfrm>
        </p:grpSpPr>
        <p:pic>
          <p:nvPicPr>
            <p:cNvPr id="20" name="Picture 19" descr="Screen Clipping">
              <a:extLst>
                <a:ext uri="{FF2B5EF4-FFF2-40B4-BE49-F238E27FC236}">
                  <a16:creationId xmlns:a16="http://schemas.microsoft.com/office/drawing/2014/main" id="{896297D5-A5C7-4E8E-9556-3BA77B2754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1" name="Picture 20">
              <a:extLst>
                <a:ext uri="{FF2B5EF4-FFF2-40B4-BE49-F238E27FC236}">
                  <a16:creationId xmlns:a16="http://schemas.microsoft.com/office/drawing/2014/main" id="{AABF721E-F444-4456-881D-0B8EA18B3974}"/>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22" name="Picture 21">
            <a:extLst>
              <a:ext uri="{FF2B5EF4-FFF2-40B4-BE49-F238E27FC236}">
                <a16:creationId xmlns:a16="http://schemas.microsoft.com/office/drawing/2014/main" id="{931F0EB7-3EF5-4CE4-B3A6-44CB4FC858B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7701204" y="1923082"/>
            <a:ext cx="4072924" cy="4022942"/>
          </a:xfrm>
          <a:prstGeom prst="rect">
            <a:avLst/>
          </a:prstGeom>
        </p:spPr>
      </p:pic>
      <p:sp>
        <p:nvSpPr>
          <p:cNvPr id="23" name="Isosceles Triangle 22">
            <a:extLst>
              <a:ext uri="{FF2B5EF4-FFF2-40B4-BE49-F238E27FC236}">
                <a16:creationId xmlns:a16="http://schemas.microsoft.com/office/drawing/2014/main" id="{C3C233C7-2CFE-419C-9E3D-E9C551D631E5}"/>
              </a:ext>
            </a:extLst>
          </p:cNvPr>
          <p:cNvSpPr/>
          <p:nvPr/>
        </p:nvSpPr>
        <p:spPr>
          <a:xfrm>
            <a:off x="8587557" y="564024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856C90-0947-4FB8-8297-B6AD302F653D}"/>
              </a:ext>
            </a:extLst>
          </p:cNvPr>
          <p:cNvSpPr/>
          <p:nvPr/>
        </p:nvSpPr>
        <p:spPr>
          <a:xfrm>
            <a:off x="7861407" y="4467000"/>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BB19DA5E-8DBB-42DA-861F-7C9DE0E74332}"/>
              </a:ext>
            </a:extLst>
          </p:cNvPr>
          <p:cNvSpPr/>
          <p:nvPr/>
        </p:nvSpPr>
        <p:spPr>
          <a:xfrm>
            <a:off x="9339348" y="570969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A86CB23-9FBC-4DFA-B1CC-40DD64DD50A8}"/>
              </a:ext>
            </a:extLst>
          </p:cNvPr>
          <p:cNvSpPr/>
          <p:nvPr/>
        </p:nvSpPr>
        <p:spPr>
          <a:xfrm>
            <a:off x="7952648" y="4023789"/>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93F6EB-EE34-49E8-9A0E-98A16F68389D}"/>
              </a:ext>
            </a:extLst>
          </p:cNvPr>
          <p:cNvSpPr/>
          <p:nvPr/>
        </p:nvSpPr>
        <p:spPr>
          <a:xfrm>
            <a:off x="8156062" y="522906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014CCD0-B6F7-429B-89E2-B1FD11125FDF}"/>
              </a:ext>
            </a:extLst>
          </p:cNvPr>
          <p:cNvSpPr/>
          <p:nvPr/>
        </p:nvSpPr>
        <p:spPr>
          <a:xfrm>
            <a:off x="8477767" y="517970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6E53585-C4E2-4212-B33F-08D47C3097DA}"/>
              </a:ext>
            </a:extLst>
          </p:cNvPr>
          <p:cNvSpPr/>
          <p:nvPr/>
        </p:nvSpPr>
        <p:spPr>
          <a:xfrm>
            <a:off x="8388291" y="3664560"/>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EEFCBFA-FE53-4252-AF96-F80B7A6221FD}"/>
              </a:ext>
            </a:extLst>
          </p:cNvPr>
          <p:cNvSpPr/>
          <p:nvPr/>
        </p:nvSpPr>
        <p:spPr>
          <a:xfrm>
            <a:off x="10223523" y="574792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26E76C-8C3E-43A9-850A-6C7FCC3F652C}"/>
              </a:ext>
            </a:extLst>
          </p:cNvPr>
          <p:cNvSpPr/>
          <p:nvPr/>
        </p:nvSpPr>
        <p:spPr>
          <a:xfrm>
            <a:off x="7963533" y="4822074"/>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26B15E9D-0AA4-464D-95C8-01E5F055F9B0}"/>
              </a:ext>
            </a:extLst>
          </p:cNvPr>
          <p:cNvSpPr/>
          <p:nvPr/>
        </p:nvSpPr>
        <p:spPr>
          <a:xfrm>
            <a:off x="10857881" y="540722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CAB7ADB-3D9A-46F3-A51C-89CB97160142}"/>
              </a:ext>
            </a:extLst>
          </p:cNvPr>
          <p:cNvSpPr/>
          <p:nvPr/>
        </p:nvSpPr>
        <p:spPr>
          <a:xfrm>
            <a:off x="10978718" y="416897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A6CDE5D-0302-48E6-B11B-1543BF894D5A}"/>
              </a:ext>
            </a:extLst>
          </p:cNvPr>
          <p:cNvSpPr/>
          <p:nvPr/>
        </p:nvSpPr>
        <p:spPr>
          <a:xfrm>
            <a:off x="11337109" y="417566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0B4FC3C-6C18-41DF-8D9B-AD804851B97D}"/>
              </a:ext>
            </a:extLst>
          </p:cNvPr>
          <p:cNvSpPr/>
          <p:nvPr/>
        </p:nvSpPr>
        <p:spPr>
          <a:xfrm>
            <a:off x="9824528" y="578590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E6BE7D30-B962-4514-9008-775B2841C2DE}"/>
              </a:ext>
            </a:extLst>
          </p:cNvPr>
          <p:cNvSpPr/>
          <p:nvPr/>
        </p:nvSpPr>
        <p:spPr>
          <a:xfrm>
            <a:off x="8214721" y="40053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9BEDAA-0AD3-45F3-A407-BD9FE56E4131}"/>
              </a:ext>
            </a:extLst>
          </p:cNvPr>
          <p:cNvSpPr/>
          <p:nvPr/>
        </p:nvSpPr>
        <p:spPr>
          <a:xfrm>
            <a:off x="10935548" y="366032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1233FB3-95E2-4817-87CA-8166436CDA4E}"/>
              </a:ext>
            </a:extLst>
          </p:cNvPr>
          <p:cNvSpPr/>
          <p:nvPr/>
        </p:nvSpPr>
        <p:spPr>
          <a:xfrm>
            <a:off x="9011044" y="565397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1A35E28B-AC27-4081-BF93-4E7865F6BC2A}"/>
              </a:ext>
            </a:extLst>
          </p:cNvPr>
          <p:cNvSpPr/>
          <p:nvPr/>
        </p:nvSpPr>
        <p:spPr>
          <a:xfrm>
            <a:off x="11062548" y="439505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4E4B600-B689-47BB-997E-26CDE37E77B5}"/>
              </a:ext>
            </a:extLst>
          </p:cNvPr>
          <p:cNvSpPr/>
          <p:nvPr/>
        </p:nvSpPr>
        <p:spPr>
          <a:xfrm>
            <a:off x="10191586" y="352299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F08F76C-F483-4109-B8E5-38DF0F2DEA97}"/>
              </a:ext>
            </a:extLst>
          </p:cNvPr>
          <p:cNvSpPr/>
          <p:nvPr/>
        </p:nvSpPr>
        <p:spPr>
          <a:xfrm>
            <a:off x="8148869" y="551969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F40072C-0F56-4DE7-B106-4682CB3B1F20}"/>
              </a:ext>
            </a:extLst>
          </p:cNvPr>
          <p:cNvSpPr/>
          <p:nvPr/>
        </p:nvSpPr>
        <p:spPr>
          <a:xfrm>
            <a:off x="11269296" y="534798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C43B25CC-FC04-486F-96AE-69D142155742}"/>
              </a:ext>
            </a:extLst>
          </p:cNvPr>
          <p:cNvSpPr/>
          <p:nvPr/>
        </p:nvSpPr>
        <p:spPr>
          <a:xfrm>
            <a:off x="11181221" y="364999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F679B0-B6A1-4E13-8E10-B226C84DD9AB}"/>
              </a:ext>
            </a:extLst>
          </p:cNvPr>
          <p:cNvSpPr/>
          <p:nvPr/>
        </p:nvSpPr>
        <p:spPr>
          <a:xfrm>
            <a:off x="10547826" y="582990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C1B70DF3-E515-4AE9-BA10-F4370F668333}"/>
              </a:ext>
            </a:extLst>
          </p:cNvPr>
          <p:cNvSpPr/>
          <p:nvPr/>
        </p:nvSpPr>
        <p:spPr>
          <a:xfrm>
            <a:off x="8773975" y="345920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4734A88-3513-4067-BD06-E7AF683374C5}"/>
              </a:ext>
            </a:extLst>
          </p:cNvPr>
          <p:cNvSpPr/>
          <p:nvPr/>
        </p:nvSpPr>
        <p:spPr>
          <a:xfrm>
            <a:off x="10946434" y="578899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7C11CF9-F2CD-4FDD-96B0-259ED2D1FDFE}"/>
              </a:ext>
            </a:extLst>
          </p:cNvPr>
          <p:cNvSpPr/>
          <p:nvPr/>
        </p:nvSpPr>
        <p:spPr>
          <a:xfrm>
            <a:off x="11269296" y="491029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1C14037E-F6B2-48E8-9D98-3A915B5BD6D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1476555" y="2000788"/>
            <a:ext cx="4072924" cy="4022942"/>
          </a:xfrm>
          <a:prstGeom prst="rect">
            <a:avLst/>
          </a:prstGeom>
        </p:spPr>
      </p:pic>
      <p:sp>
        <p:nvSpPr>
          <p:cNvPr id="49" name="Isosceles Triangle 48">
            <a:extLst>
              <a:ext uri="{FF2B5EF4-FFF2-40B4-BE49-F238E27FC236}">
                <a16:creationId xmlns:a16="http://schemas.microsoft.com/office/drawing/2014/main" id="{0358A710-5A36-4078-B308-BB5B2BE9AD77}"/>
              </a:ext>
            </a:extLst>
          </p:cNvPr>
          <p:cNvSpPr/>
          <p:nvPr/>
        </p:nvSpPr>
        <p:spPr>
          <a:xfrm>
            <a:off x="2362908" y="5717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C74319B-0EDB-4990-994D-63BA52F8BC3C}"/>
              </a:ext>
            </a:extLst>
          </p:cNvPr>
          <p:cNvSpPr/>
          <p:nvPr/>
        </p:nvSpPr>
        <p:spPr>
          <a:xfrm>
            <a:off x="1636758" y="454470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951BB641-8BB7-40C8-B234-47FD6652E142}"/>
              </a:ext>
            </a:extLst>
          </p:cNvPr>
          <p:cNvSpPr/>
          <p:nvPr/>
        </p:nvSpPr>
        <p:spPr>
          <a:xfrm>
            <a:off x="3114699" y="578740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574153E-0593-45B0-A178-DC45E5039D48}"/>
              </a:ext>
            </a:extLst>
          </p:cNvPr>
          <p:cNvSpPr/>
          <p:nvPr/>
        </p:nvSpPr>
        <p:spPr>
          <a:xfrm>
            <a:off x="1727999" y="410149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4E3BEEA3-4539-482A-8296-D7FF43896322}"/>
              </a:ext>
            </a:extLst>
          </p:cNvPr>
          <p:cNvSpPr/>
          <p:nvPr/>
        </p:nvSpPr>
        <p:spPr>
          <a:xfrm>
            <a:off x="1931413" y="530676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E9C6B8E1-617B-4002-8F58-A93DA72A7975}"/>
              </a:ext>
            </a:extLst>
          </p:cNvPr>
          <p:cNvSpPr/>
          <p:nvPr/>
        </p:nvSpPr>
        <p:spPr>
          <a:xfrm>
            <a:off x="2253118" y="525740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C9C5851-C41F-46B3-BE37-927F3E98AD2A}"/>
              </a:ext>
            </a:extLst>
          </p:cNvPr>
          <p:cNvSpPr/>
          <p:nvPr/>
        </p:nvSpPr>
        <p:spPr>
          <a:xfrm>
            <a:off x="2163642" y="374226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537CB1D-2F8A-4B00-84DC-1D04DB139681}"/>
              </a:ext>
            </a:extLst>
          </p:cNvPr>
          <p:cNvSpPr/>
          <p:nvPr/>
        </p:nvSpPr>
        <p:spPr>
          <a:xfrm>
            <a:off x="3998874" y="582563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929ACB7-6726-48CF-99FA-4F2EB076D1A8}"/>
              </a:ext>
            </a:extLst>
          </p:cNvPr>
          <p:cNvSpPr/>
          <p:nvPr/>
        </p:nvSpPr>
        <p:spPr>
          <a:xfrm>
            <a:off x="1738884" y="489978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a:extLst>
              <a:ext uri="{FF2B5EF4-FFF2-40B4-BE49-F238E27FC236}">
                <a16:creationId xmlns:a16="http://schemas.microsoft.com/office/drawing/2014/main" id="{2BD78211-4720-421C-9845-7C8C215C14A4}"/>
              </a:ext>
            </a:extLst>
          </p:cNvPr>
          <p:cNvSpPr/>
          <p:nvPr/>
        </p:nvSpPr>
        <p:spPr>
          <a:xfrm>
            <a:off x="4633232" y="548492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767E726-4794-4478-9571-328DD1CB8814}"/>
              </a:ext>
            </a:extLst>
          </p:cNvPr>
          <p:cNvSpPr/>
          <p:nvPr/>
        </p:nvSpPr>
        <p:spPr>
          <a:xfrm>
            <a:off x="4754069" y="424668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E68F7CC-CA0D-4D9B-A8B6-FF7611E5A7E0}"/>
              </a:ext>
            </a:extLst>
          </p:cNvPr>
          <p:cNvSpPr/>
          <p:nvPr/>
        </p:nvSpPr>
        <p:spPr>
          <a:xfrm>
            <a:off x="5112460" y="425337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555EE5F-557E-4DFD-917A-7DEC6C8F6C61}"/>
              </a:ext>
            </a:extLst>
          </p:cNvPr>
          <p:cNvSpPr/>
          <p:nvPr/>
        </p:nvSpPr>
        <p:spPr>
          <a:xfrm>
            <a:off x="3599879" y="586360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DCCFD664-D6FD-47F6-94AA-884BA8131B71}"/>
              </a:ext>
            </a:extLst>
          </p:cNvPr>
          <p:cNvSpPr/>
          <p:nvPr/>
        </p:nvSpPr>
        <p:spPr>
          <a:xfrm>
            <a:off x="1990072" y="408304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38E44EF-0BE2-4484-937F-E4D98E2141BA}"/>
              </a:ext>
            </a:extLst>
          </p:cNvPr>
          <p:cNvSpPr/>
          <p:nvPr/>
        </p:nvSpPr>
        <p:spPr>
          <a:xfrm>
            <a:off x="4710899" y="373803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4454BD6-1EA3-4E1B-A557-C775CA257973}"/>
              </a:ext>
            </a:extLst>
          </p:cNvPr>
          <p:cNvSpPr/>
          <p:nvPr/>
        </p:nvSpPr>
        <p:spPr>
          <a:xfrm>
            <a:off x="2786395" y="573168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a16="http://schemas.microsoft.com/office/drawing/2014/main" id="{86912C34-3F66-45D0-B6D6-4BB7DE9B8E14}"/>
              </a:ext>
            </a:extLst>
          </p:cNvPr>
          <p:cNvSpPr/>
          <p:nvPr/>
        </p:nvSpPr>
        <p:spPr>
          <a:xfrm>
            <a:off x="4938053" y="456498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0C10DBB-7DA2-495F-A676-526B77A24896}"/>
              </a:ext>
            </a:extLst>
          </p:cNvPr>
          <p:cNvSpPr/>
          <p:nvPr/>
        </p:nvSpPr>
        <p:spPr>
          <a:xfrm>
            <a:off x="3966937" y="360070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id="{26B42010-AE87-4A45-839F-F670F69F9AA5}"/>
              </a:ext>
            </a:extLst>
          </p:cNvPr>
          <p:cNvSpPr/>
          <p:nvPr/>
        </p:nvSpPr>
        <p:spPr>
          <a:xfrm>
            <a:off x="1924220" y="559739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69EF715-4188-4176-90FF-442C7D425880}"/>
              </a:ext>
            </a:extLst>
          </p:cNvPr>
          <p:cNvSpPr/>
          <p:nvPr/>
        </p:nvSpPr>
        <p:spPr>
          <a:xfrm>
            <a:off x="5044647" y="542568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a:extLst>
              <a:ext uri="{FF2B5EF4-FFF2-40B4-BE49-F238E27FC236}">
                <a16:creationId xmlns:a16="http://schemas.microsoft.com/office/drawing/2014/main" id="{9C68EEBE-53D2-4BFB-BC44-D225BEAC09B6}"/>
              </a:ext>
            </a:extLst>
          </p:cNvPr>
          <p:cNvSpPr/>
          <p:nvPr/>
        </p:nvSpPr>
        <p:spPr>
          <a:xfrm>
            <a:off x="4956572" y="372770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AD127AF-EE85-4061-B0C0-9C0EE77FA594}"/>
              </a:ext>
            </a:extLst>
          </p:cNvPr>
          <p:cNvSpPr/>
          <p:nvPr/>
        </p:nvSpPr>
        <p:spPr>
          <a:xfrm>
            <a:off x="4323177" y="590761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F20EADA5-8AE1-4DBC-8F2A-0D81D389D75B}"/>
              </a:ext>
            </a:extLst>
          </p:cNvPr>
          <p:cNvSpPr/>
          <p:nvPr/>
        </p:nvSpPr>
        <p:spPr>
          <a:xfrm>
            <a:off x="2549326" y="353691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331D71A-5083-4196-93FE-7BE86EB76EBE}"/>
              </a:ext>
            </a:extLst>
          </p:cNvPr>
          <p:cNvSpPr/>
          <p:nvPr/>
        </p:nvSpPr>
        <p:spPr>
          <a:xfrm>
            <a:off x="4721785" y="586670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F8F00BC-9263-4F12-B59E-CFA3D64D7C7B}"/>
              </a:ext>
            </a:extLst>
          </p:cNvPr>
          <p:cNvSpPr/>
          <p:nvPr/>
        </p:nvSpPr>
        <p:spPr>
          <a:xfrm>
            <a:off x="5044647" y="498800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E1A9FC1-8D4D-46B9-B29D-D5B8060CC0AF}"/>
              </a:ext>
            </a:extLst>
          </p:cNvPr>
          <p:cNvSpPr txBox="1"/>
          <p:nvPr/>
        </p:nvSpPr>
        <p:spPr>
          <a:xfrm>
            <a:off x="4439291" y="2611548"/>
            <a:ext cx="3270165" cy="523220"/>
          </a:xfrm>
          <a:prstGeom prst="rect">
            <a:avLst/>
          </a:prstGeom>
          <a:noFill/>
        </p:spPr>
        <p:txBody>
          <a:bodyPr wrap="square" rtlCol="0">
            <a:spAutoFit/>
          </a:bodyPr>
          <a:lstStyle/>
          <a:p>
            <a:pPr algn="ctr"/>
            <a:r>
              <a:rPr lang="en-US" sz="2800" dirty="0">
                <a:latin typeface="Century Gothic" panose="020B0502020202020204" pitchFamily="34" charset="0"/>
              </a:rPr>
              <a:t>Selection</a:t>
            </a:r>
          </a:p>
        </p:txBody>
      </p:sp>
      <p:cxnSp>
        <p:nvCxnSpPr>
          <p:cNvPr id="88" name="Straight Arrow Connector 87">
            <a:extLst>
              <a:ext uri="{FF2B5EF4-FFF2-40B4-BE49-F238E27FC236}">
                <a16:creationId xmlns:a16="http://schemas.microsoft.com/office/drawing/2014/main" id="{C0BF1901-9F08-49D3-B044-A343209810A5}"/>
              </a:ext>
            </a:extLst>
          </p:cNvPr>
          <p:cNvCxnSpPr>
            <a:cxnSpLocks/>
          </p:cNvCxnSpPr>
          <p:nvPr/>
        </p:nvCxnSpPr>
        <p:spPr>
          <a:xfrm flipV="1">
            <a:off x="7035754" y="2352788"/>
            <a:ext cx="577225" cy="625145"/>
          </a:xfrm>
          <a:prstGeom prst="straightConnector1">
            <a:avLst/>
          </a:prstGeom>
          <a:ln w="57150">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89" name="Straight Arrow Connector 88">
            <a:extLst>
              <a:ext uri="{FF2B5EF4-FFF2-40B4-BE49-F238E27FC236}">
                <a16:creationId xmlns:a16="http://schemas.microsoft.com/office/drawing/2014/main" id="{60BDE7A3-E5AE-49CF-9AE7-9415D982996A}"/>
              </a:ext>
            </a:extLst>
          </p:cNvPr>
          <p:cNvCxnSpPr>
            <a:cxnSpLocks/>
          </p:cNvCxnSpPr>
          <p:nvPr/>
        </p:nvCxnSpPr>
        <p:spPr>
          <a:xfrm flipH="1" flipV="1">
            <a:off x="4710899" y="2287239"/>
            <a:ext cx="454309" cy="540923"/>
          </a:xfrm>
          <a:prstGeom prst="straightConnector1">
            <a:avLst/>
          </a:prstGeom>
          <a:ln w="57150">
            <a:solidFill>
              <a:srgbClr val="FF0000"/>
            </a:solidFill>
            <a:prstDash val="sysDash"/>
            <a:tailEnd type="none"/>
          </a:ln>
        </p:spPr>
        <p:style>
          <a:lnRef idx="3">
            <a:schemeClr val="accent3"/>
          </a:lnRef>
          <a:fillRef idx="0">
            <a:schemeClr val="accent3"/>
          </a:fillRef>
          <a:effectRef idx="2">
            <a:schemeClr val="accent3"/>
          </a:effectRef>
          <a:fontRef idx="minor">
            <a:schemeClr val="tx1"/>
          </a:fontRef>
        </p:style>
      </p:cxnSp>
      <p:cxnSp>
        <p:nvCxnSpPr>
          <p:cNvPr id="90" name="Straight Arrow Connector 89">
            <a:extLst>
              <a:ext uri="{FF2B5EF4-FFF2-40B4-BE49-F238E27FC236}">
                <a16:creationId xmlns:a16="http://schemas.microsoft.com/office/drawing/2014/main" id="{58235264-4589-4FD3-B283-C8BC490FC9EE}"/>
              </a:ext>
            </a:extLst>
          </p:cNvPr>
          <p:cNvCxnSpPr>
            <a:cxnSpLocks/>
          </p:cNvCxnSpPr>
          <p:nvPr/>
        </p:nvCxnSpPr>
        <p:spPr>
          <a:xfrm flipH="1">
            <a:off x="4539664" y="2175432"/>
            <a:ext cx="314778" cy="247136"/>
          </a:xfrm>
          <a:prstGeom prst="straightConnector1">
            <a:avLst/>
          </a:prstGeom>
          <a:ln w="57150">
            <a:solidFill>
              <a:srgbClr val="FF0000"/>
            </a:solidFill>
            <a:prstDash val="solid"/>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7738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56" presetClass="path" presetSubtype="0" accel="50000" decel="50000" fill="hold" grpId="1" nodeType="clickEffect">
                                  <p:stCondLst>
                                    <p:cond delay="0"/>
                                  </p:stCondLst>
                                  <p:childTnLst>
                                    <p:animMotion origin="layout" path="M 1.25E-6 -7.40741E-7 L 0.1181 -0.13194 " pathEditMode="relative" rAng="0" ptsTypes="AA">
                                      <p:cBhvr>
                                        <p:cTn id="76" dur="500" fill="hold"/>
                                        <p:tgtEl>
                                          <p:spTgt spid="66"/>
                                        </p:tgtEl>
                                        <p:attrNameLst>
                                          <p:attrName>ppt_x</p:attrName>
                                          <p:attrName>ppt_y</p:attrName>
                                        </p:attrNameLst>
                                      </p:cBhvr>
                                      <p:rCtr x="5898" y="-6597"/>
                                    </p:animMotion>
                                  </p:childTnLst>
                                </p:cTn>
                              </p:par>
                              <p:par>
                                <p:cTn id="77" presetID="56" presetClass="path" presetSubtype="0" accel="50000" decel="50000" fill="hold" grpId="1" nodeType="withEffect">
                                  <p:stCondLst>
                                    <p:cond delay="0"/>
                                  </p:stCondLst>
                                  <p:childTnLst>
                                    <p:animMotion origin="layout" path="M 0 -7.40741E-7 L 0.10938 -0.1037 " pathEditMode="relative" rAng="0" ptsTypes="AA">
                                      <p:cBhvr>
                                        <p:cTn id="78" dur="500" fill="hold"/>
                                        <p:tgtEl>
                                          <p:spTgt spid="67"/>
                                        </p:tgtEl>
                                        <p:attrNameLst>
                                          <p:attrName>ppt_x</p:attrName>
                                          <p:attrName>ppt_y</p:attrName>
                                        </p:attrNameLst>
                                      </p:cBhvr>
                                      <p:rCtr x="5469" y="-5185"/>
                                    </p:animMotion>
                                  </p:childTnLst>
                                </p:cTn>
                              </p:par>
                              <p:par>
                                <p:cTn id="79" presetID="56" presetClass="path" presetSubtype="0" accel="50000" decel="50000" fill="hold" grpId="1" nodeType="withEffect">
                                  <p:stCondLst>
                                    <p:cond delay="0"/>
                                  </p:stCondLst>
                                  <p:childTnLst>
                                    <p:animMotion origin="layout" path="M -6.25E-7 -3.7037E-7 L 0.06758 0.0375 " pathEditMode="relative" rAng="0" ptsTypes="AA">
                                      <p:cBhvr>
                                        <p:cTn id="80" dur="500" fill="hold"/>
                                        <p:tgtEl>
                                          <p:spTgt spid="68"/>
                                        </p:tgtEl>
                                        <p:attrNameLst>
                                          <p:attrName>ppt_x</p:attrName>
                                          <p:attrName>ppt_y</p:attrName>
                                        </p:attrNameLst>
                                      </p:cBhvr>
                                      <p:rCtr x="3372" y="1875"/>
                                    </p:animMotion>
                                  </p:childTnLst>
                                </p:cTn>
                              </p:par>
                              <p:par>
                                <p:cTn id="81" presetID="56" presetClass="path" presetSubtype="0" accel="50000" decel="50000" fill="hold" grpId="1" nodeType="withEffect">
                                  <p:stCondLst>
                                    <p:cond delay="0"/>
                                  </p:stCondLst>
                                  <p:childTnLst>
                                    <p:animMotion origin="layout" path="M 4.375E-6 -4.44444E-6 L 0.07695 0.04306 " pathEditMode="relative" rAng="0" ptsTypes="AA">
                                      <p:cBhvr>
                                        <p:cTn id="82" dur="500" fill="hold"/>
                                        <p:tgtEl>
                                          <p:spTgt spid="75"/>
                                        </p:tgtEl>
                                        <p:attrNameLst>
                                          <p:attrName>ppt_x</p:attrName>
                                          <p:attrName>ppt_y</p:attrName>
                                        </p:attrNameLst>
                                      </p:cBhvr>
                                      <p:rCtr x="3841" y="2153"/>
                                    </p:animMotion>
                                  </p:childTnLst>
                                </p:cTn>
                              </p:par>
                              <p:par>
                                <p:cTn id="83" presetID="49" presetClass="path" presetSubtype="0" accel="50000" decel="50000" fill="hold" grpId="1" nodeType="withEffect">
                                  <p:stCondLst>
                                    <p:cond delay="0"/>
                                  </p:stCondLst>
                                  <p:childTnLst>
                                    <p:animMotion origin="layout" path="M 8.33333E-7 -1.11111E-6 L -0.06589 -0.00555 " pathEditMode="relative" rAng="0" ptsTypes="AA">
                                      <p:cBhvr>
                                        <p:cTn id="84" dur="500" fill="hold"/>
                                        <p:tgtEl>
                                          <p:spTgt spid="72"/>
                                        </p:tgtEl>
                                        <p:attrNameLst>
                                          <p:attrName>ppt_x</p:attrName>
                                          <p:attrName>ppt_y</p:attrName>
                                        </p:attrNameLst>
                                      </p:cBhvr>
                                      <p:rCtr x="-3294" y="-278"/>
                                    </p:animMotion>
                                  </p:childTnLst>
                                </p:cTn>
                              </p:par>
                              <p:par>
                                <p:cTn id="85" presetID="49" presetClass="path" presetSubtype="0" accel="50000" decel="50000" fill="hold" grpId="1" nodeType="withEffect">
                                  <p:stCondLst>
                                    <p:cond delay="0"/>
                                  </p:stCondLst>
                                  <p:childTnLst>
                                    <p:animMotion origin="layout" path="M 2.5E-6 2.59259E-6 L -0.12045 0.13078 " pathEditMode="relative" rAng="0" ptsTypes="AA">
                                      <p:cBhvr>
                                        <p:cTn id="86" dur="500" fill="hold"/>
                                        <p:tgtEl>
                                          <p:spTgt spid="73"/>
                                        </p:tgtEl>
                                        <p:attrNameLst>
                                          <p:attrName>ppt_x</p:attrName>
                                          <p:attrName>ppt_y</p:attrName>
                                        </p:attrNameLst>
                                      </p:cBhvr>
                                      <p:rCtr x="-6029" y="6528"/>
                                    </p:animMotion>
                                  </p:childTnLst>
                                </p:cTn>
                              </p:par>
                              <p:par>
                                <p:cTn id="87" presetID="49" presetClass="path" presetSubtype="0" accel="50000" decel="50000" fill="hold" grpId="1" nodeType="withEffect">
                                  <p:stCondLst>
                                    <p:cond delay="0"/>
                                  </p:stCondLst>
                                  <p:childTnLst>
                                    <p:animMotion origin="layout" path="M 0.00026 -4.81481E-6 L -0.12877 0.03727 " pathEditMode="relative" rAng="0" ptsTypes="AA">
                                      <p:cBhvr>
                                        <p:cTn id="88" dur="500" fill="hold"/>
                                        <p:tgtEl>
                                          <p:spTgt spid="78"/>
                                        </p:tgtEl>
                                        <p:attrNameLst>
                                          <p:attrName>ppt_x</p:attrName>
                                          <p:attrName>ppt_y</p:attrName>
                                        </p:attrNameLst>
                                      </p:cBhvr>
                                      <p:rCtr x="-6458" y="1852"/>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56" presetClass="path" presetSubtype="0" accel="50000" decel="50000" fill="hold" grpId="1" nodeType="clickEffect">
                                  <p:stCondLst>
                                    <p:cond delay="0"/>
                                  </p:stCondLst>
                                  <p:childTnLst>
                                    <p:animMotion origin="layout" path="M -1.25E-6 2.22222E-6 L 0.0836 -0.16343 " pathEditMode="relative" rAng="0" ptsTypes="AA">
                                      <p:cBhvr>
                                        <p:cTn id="146" dur="500" fill="hold"/>
                                        <p:tgtEl>
                                          <p:spTgt spid="23"/>
                                        </p:tgtEl>
                                        <p:attrNameLst>
                                          <p:attrName>ppt_x</p:attrName>
                                          <p:attrName>ppt_y</p:attrName>
                                        </p:attrNameLst>
                                      </p:cBhvr>
                                      <p:rCtr x="4180" y="-8171"/>
                                    </p:animMotion>
                                  </p:childTnLst>
                                </p:cTn>
                              </p:par>
                              <p:par>
                                <p:cTn id="147" presetID="56" presetClass="path" presetSubtype="0" accel="50000" decel="50000" fill="hold" grpId="1" nodeType="withEffect">
                                  <p:stCondLst>
                                    <p:cond delay="0"/>
                                  </p:stCondLst>
                                  <p:childTnLst>
                                    <p:animMotion origin="layout" path="M 3.125E-6 1.85185E-6 L 0.08307 -0.04167 " pathEditMode="relative" rAng="0" ptsTypes="AA">
                                      <p:cBhvr>
                                        <p:cTn id="148" dur="500" fill="hold"/>
                                        <p:tgtEl>
                                          <p:spTgt spid="28"/>
                                        </p:tgtEl>
                                        <p:attrNameLst>
                                          <p:attrName>ppt_x</p:attrName>
                                          <p:attrName>ppt_y</p:attrName>
                                        </p:attrNameLst>
                                      </p:cBhvr>
                                      <p:rCtr x="4154" y="-2083"/>
                                    </p:animMotion>
                                  </p:childTnLst>
                                </p:cTn>
                              </p:par>
                              <p:par>
                                <p:cTn id="149" presetID="56" presetClass="path" presetSubtype="0" accel="50000" decel="50000" fill="hold" grpId="1" nodeType="withEffect">
                                  <p:stCondLst>
                                    <p:cond delay="0"/>
                                  </p:stCondLst>
                                  <p:childTnLst>
                                    <p:animMotion origin="layout" path="M -2.5E-6 -1.85185E-6 L 0.13594 0.05046 " pathEditMode="relative" rAng="0" ptsTypes="AA">
                                      <p:cBhvr>
                                        <p:cTn id="150" dur="500" fill="hold"/>
                                        <p:tgtEl>
                                          <p:spTgt spid="36"/>
                                        </p:tgtEl>
                                        <p:attrNameLst>
                                          <p:attrName>ppt_x</p:attrName>
                                          <p:attrName>ppt_y</p:attrName>
                                        </p:attrNameLst>
                                      </p:cBhvr>
                                      <p:rCtr x="6797" y="2523"/>
                                    </p:animMotion>
                                  </p:childTnLst>
                                </p:cTn>
                              </p:par>
                              <p:par>
                                <p:cTn id="151" presetID="56" presetClass="path" presetSubtype="0" accel="50000" decel="50000" fill="hold" grpId="1" nodeType="withEffect">
                                  <p:stCondLst>
                                    <p:cond delay="0"/>
                                  </p:stCondLst>
                                  <p:childTnLst>
                                    <p:animMotion origin="layout" path="M -3.75E-6 4.81481E-6 L 0.1668 -0.19514 " pathEditMode="relative" rAng="0" ptsTypes="AA">
                                      <p:cBhvr>
                                        <p:cTn id="152" dur="500" fill="hold"/>
                                        <p:tgtEl>
                                          <p:spTgt spid="41"/>
                                        </p:tgtEl>
                                        <p:attrNameLst>
                                          <p:attrName>ppt_x</p:attrName>
                                          <p:attrName>ppt_y</p:attrName>
                                        </p:attrNameLst>
                                      </p:cBhvr>
                                      <p:rCtr x="8333" y="-9769"/>
                                    </p:animMotion>
                                  </p:childTnLst>
                                </p:cTn>
                              </p:par>
                              <p:par>
                                <p:cTn id="153" presetID="56" presetClass="path" presetSubtype="0" accel="50000" decel="50000" fill="hold" grpId="1" nodeType="withEffect">
                                  <p:stCondLst>
                                    <p:cond delay="0"/>
                                  </p:stCondLst>
                                  <p:childTnLst>
                                    <p:animMotion origin="layout" path="M 4.16667E-6 -2.22222E-6 L 4.16667E-6 0.00023 " pathEditMode="relative" rAng="0" ptsTypes="AA">
                                      <p:cBhvr>
                                        <p:cTn id="154" dur="500" fill="hold"/>
                                        <p:tgtEl>
                                          <p:spTgt spid="45"/>
                                        </p:tgtEl>
                                        <p:attrNameLst>
                                          <p:attrName>ppt_x</p:attrName>
                                          <p:attrName>ppt_y</p:attrName>
                                        </p:attrNameLst>
                                      </p:cBhvr>
                                      <p:rCtr x="0" y="0"/>
                                    </p:animMotion>
                                  </p:childTnLst>
                                </p:cTn>
                              </p:par>
                              <p:par>
                                <p:cTn id="155" presetID="56" presetClass="path" presetSubtype="0" accel="50000" decel="50000" fill="hold" grpId="1" nodeType="withEffect">
                                  <p:stCondLst>
                                    <p:cond delay="0"/>
                                  </p:stCondLst>
                                  <p:childTnLst>
                                    <p:animMotion origin="layout" path="M 1.66667E-6 -2.96296E-6 L -0.07578 -0.20764 " pathEditMode="relative" rAng="0" ptsTypes="AA">
                                      <p:cBhvr>
                                        <p:cTn id="156" dur="500" fill="hold"/>
                                        <p:tgtEl>
                                          <p:spTgt spid="30"/>
                                        </p:tgtEl>
                                        <p:attrNameLst>
                                          <p:attrName>ppt_x</p:attrName>
                                          <p:attrName>ppt_y</p:attrName>
                                        </p:attrNameLst>
                                      </p:cBhvr>
                                      <p:rCtr x="-3789" y="-10394"/>
                                    </p:animMotion>
                                  </p:childTnLst>
                                </p:cTn>
                              </p:par>
                              <p:par>
                                <p:cTn id="157" presetID="56" presetClass="path" presetSubtype="0" accel="50000" decel="50000" fill="hold" grpId="1" nodeType="withEffect">
                                  <p:stCondLst>
                                    <p:cond delay="0"/>
                                  </p:stCondLst>
                                  <p:childTnLst>
                                    <p:animMotion origin="layout" path="M -1.875E-6 -4.81481E-6 L -0.11966 0.08866 " pathEditMode="relative" rAng="0" ptsTypes="AA">
                                      <p:cBhvr>
                                        <p:cTn id="158" dur="500" fill="hold"/>
                                        <p:tgtEl>
                                          <p:spTgt spid="37"/>
                                        </p:tgtEl>
                                        <p:attrNameLst>
                                          <p:attrName>ppt_x</p:attrName>
                                          <p:attrName>ppt_y</p:attrName>
                                        </p:attrNameLst>
                                      </p:cBhvr>
                                      <p:rCtr x="-5990" y="4421"/>
                                    </p:animMotion>
                                  </p:childTnLst>
                                </p:cTn>
                              </p:par>
                              <p:par>
                                <p:cTn id="159" presetID="56" presetClass="path" presetSubtype="0" accel="50000" decel="50000" fill="hold" grpId="1" nodeType="withEffect">
                                  <p:stCondLst>
                                    <p:cond delay="0"/>
                                  </p:stCondLst>
                                  <p:childTnLst>
                                    <p:animMotion origin="layout" path="M -4.16667E-6 4.07407E-6 L -0.04908 0.04814 " pathEditMode="relative" rAng="0" ptsTypes="AA">
                                      <p:cBhvr>
                                        <p:cTn id="160" dur="500" fill="hold"/>
                                        <p:tgtEl>
                                          <p:spTgt spid="40"/>
                                        </p:tgtEl>
                                        <p:attrNameLst>
                                          <p:attrName>ppt_x</p:attrName>
                                          <p:attrName>ppt_y</p:attrName>
                                        </p:attrNameLst>
                                      </p:cBhvr>
                                      <p:rCtr x="-2461" y="2407"/>
                                    </p:animMotion>
                                  </p:childTnLst>
                                </p:cTn>
                              </p:par>
                              <p:par>
                                <p:cTn id="161" presetID="56" presetClass="path" presetSubtype="0" accel="50000" decel="50000" fill="hold" grpId="1" nodeType="withEffect">
                                  <p:stCondLst>
                                    <p:cond delay="0"/>
                                  </p:stCondLst>
                                  <p:childTnLst>
                                    <p:animMotion origin="layout" path="M -3.125E-6 -1.48148E-6 L -0.04427 -0.17963 " pathEditMode="relative" rAng="0" ptsTypes="AA">
                                      <p:cBhvr>
                                        <p:cTn id="162" dur="500" fill="hold"/>
                                        <p:tgtEl>
                                          <p:spTgt spid="46"/>
                                        </p:tgtEl>
                                        <p:attrNameLst>
                                          <p:attrName>ppt_x</p:attrName>
                                          <p:attrName>ppt_y</p:attrName>
                                        </p:attrNameLst>
                                      </p:cBhvr>
                                      <p:rCtr x="-2214" y="-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23" grpId="0" animBg="1"/>
      <p:bldP spid="23" grpId="1" animBg="1"/>
      <p:bldP spid="24" grpId="0" animBg="1"/>
      <p:bldP spid="25" grpId="0" animBg="1"/>
      <p:bldP spid="26" grpId="0" animBg="1"/>
      <p:bldP spid="27" grpId="0" animBg="1"/>
      <p:bldP spid="28" grpId="0" animBg="1"/>
      <p:bldP spid="28" grpId="1" animBg="1"/>
      <p:bldP spid="29" grpId="0" animBg="1"/>
      <p:bldP spid="30" grpId="0" animBg="1"/>
      <p:bldP spid="30" grpId="1" animBg="1"/>
      <p:bldP spid="31" grpId="0" animBg="1"/>
      <p:bldP spid="32" grpId="0" animBg="1"/>
      <p:bldP spid="33" grpId="0" animBg="1"/>
      <p:bldP spid="34" grpId="0" animBg="1"/>
      <p:bldP spid="35" grpId="0" animBg="1"/>
      <p:bldP spid="36" grpId="0" animBg="1"/>
      <p:bldP spid="36" grpId="1" animBg="1"/>
      <p:bldP spid="37" grpId="0" animBg="1"/>
      <p:bldP spid="37" grpId="1" animBg="1"/>
      <p:bldP spid="38" grpId="0" animBg="1"/>
      <p:bldP spid="39" grpId="0" animBg="1"/>
      <p:bldP spid="40" grpId="0" animBg="1"/>
      <p:bldP spid="40" grpId="1" animBg="1"/>
      <p:bldP spid="41" grpId="0" animBg="1"/>
      <p:bldP spid="41" grpId="1" animBg="1"/>
      <p:bldP spid="42" grpId="0" animBg="1"/>
      <p:bldP spid="43" grpId="0" animBg="1"/>
      <p:bldP spid="44" grpId="0" animBg="1"/>
      <p:bldP spid="45" grpId="0" animBg="1"/>
      <p:bldP spid="45" grpId="1" animBg="1"/>
      <p:bldP spid="46" grpId="0" animBg="1"/>
      <p:bldP spid="46" grpId="1" animBg="1"/>
      <p:bldP spid="47" grpId="0" animBg="1"/>
      <p:bldP spid="49" grpId="0" animBg="1"/>
      <p:bldP spid="63" grpId="0" animBg="1"/>
      <p:bldP spid="64" grpId="0" animBg="1"/>
      <p:bldP spid="65" grpId="0" animBg="1"/>
      <p:bldP spid="66" grpId="0" animBg="1"/>
      <p:bldP spid="66" grpId="1" animBg="1"/>
      <p:bldP spid="67" grpId="0" animBg="1"/>
      <p:bldP spid="67" grpId="1" animBg="1"/>
      <p:bldP spid="68" grpId="0" animBg="1"/>
      <p:bldP spid="68" grpId="1" animBg="1"/>
      <p:bldP spid="69" grpId="0" animBg="1"/>
      <p:bldP spid="70" grpId="0" animBg="1"/>
      <p:bldP spid="71" grpId="0" animBg="1"/>
      <p:bldP spid="72" grpId="0" animBg="1"/>
      <p:bldP spid="72" grpId="1" animBg="1"/>
      <p:bldP spid="73" grpId="0" animBg="1"/>
      <p:bldP spid="73" grpId="1" animBg="1"/>
      <p:bldP spid="74" grpId="0" animBg="1"/>
      <p:bldP spid="75" grpId="0" animBg="1"/>
      <p:bldP spid="75" grpId="1" animBg="1"/>
      <p:bldP spid="76" grpId="0" animBg="1"/>
      <p:bldP spid="77" grpId="0" animBg="1"/>
      <p:bldP spid="78" grpId="0" animBg="1"/>
      <p:bldP spid="78" grpId="1" animBg="1"/>
      <p:bldP spid="79" grpId="0" animBg="1"/>
      <p:bldP spid="80" grpId="0" animBg="1"/>
      <p:bldP spid="81" grpId="0" animBg="1"/>
      <p:bldP spid="82" grpId="0" animBg="1"/>
      <p:bldP spid="83" grpId="0" animBg="1"/>
      <p:bldP spid="84" grpId="0" animBg="1"/>
      <p:bldP spid="85" grpId="0" animBg="1"/>
      <p:bldP spid="86" grpId="0" animBg="1"/>
      <p:bldP spid="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AD70-DD59-41DC-B69D-3B4E264E0C28}"/>
              </a:ext>
            </a:extLst>
          </p:cNvPr>
          <p:cNvSpPr>
            <a:spLocks noGrp="1"/>
          </p:cNvSpPr>
          <p:nvPr>
            <p:ph type="title"/>
          </p:nvPr>
        </p:nvSpPr>
        <p:spPr>
          <a:xfrm>
            <a:off x="10885" y="173040"/>
            <a:ext cx="12175067" cy="1143000"/>
          </a:xfrm>
        </p:spPr>
        <p:txBody>
          <a:bodyPr>
            <a:normAutofit fontScale="90000"/>
          </a:bodyPr>
          <a:lstStyle/>
          <a:p>
            <a:r>
              <a:rPr lang="en-US" dirty="0"/>
              <a:t>Creating a null model to test the strengths of random vs. deterministic processes </a:t>
            </a:r>
          </a:p>
        </p:txBody>
      </p:sp>
      <p:sp>
        <p:nvSpPr>
          <p:cNvPr id="4" name="Slide Number Placeholder 3">
            <a:extLst>
              <a:ext uri="{FF2B5EF4-FFF2-40B4-BE49-F238E27FC236}">
                <a16:creationId xmlns:a16="http://schemas.microsoft.com/office/drawing/2014/main" id="{244FAE34-0D57-4ED1-8596-EBA1B71ED54E}"/>
              </a:ext>
            </a:extLst>
          </p:cNvPr>
          <p:cNvSpPr>
            <a:spLocks noGrp="1"/>
          </p:cNvSpPr>
          <p:nvPr>
            <p:ph type="sldNum" sz="quarter" idx="12"/>
          </p:nvPr>
        </p:nvSpPr>
        <p:spPr/>
        <p:txBody>
          <a:bodyPr/>
          <a:lstStyle/>
          <a:p>
            <a:fld id="{77E59808-E941-46E1-872F-5DB51E5B6943}" type="slidenum">
              <a:rPr lang="en-US" smtClean="0"/>
              <a:pPr/>
              <a:t>15</a:t>
            </a:fld>
            <a:endParaRPr lang="en-US"/>
          </a:p>
        </p:txBody>
      </p:sp>
      <p:sp>
        <p:nvSpPr>
          <p:cNvPr id="10" name="Oval 9">
            <a:extLst>
              <a:ext uri="{FF2B5EF4-FFF2-40B4-BE49-F238E27FC236}">
                <a16:creationId xmlns:a16="http://schemas.microsoft.com/office/drawing/2014/main" id="{70EC4122-11C9-467B-A777-91F188590457}"/>
              </a:ext>
            </a:extLst>
          </p:cNvPr>
          <p:cNvSpPr/>
          <p:nvPr/>
        </p:nvSpPr>
        <p:spPr>
          <a:xfrm>
            <a:off x="3328713" y="1628915"/>
            <a:ext cx="5539410" cy="414793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60D0F73-2492-47B1-9905-2F5B9FC40492}"/>
              </a:ext>
            </a:extLst>
          </p:cNvPr>
          <p:cNvSpPr txBox="1"/>
          <p:nvPr/>
        </p:nvSpPr>
        <p:spPr>
          <a:xfrm>
            <a:off x="3328713" y="5711790"/>
            <a:ext cx="5479774" cy="523220"/>
          </a:xfrm>
          <a:prstGeom prst="rect">
            <a:avLst/>
          </a:prstGeom>
          <a:noFill/>
        </p:spPr>
        <p:txBody>
          <a:bodyPr wrap="square" rtlCol="0">
            <a:spAutoFit/>
          </a:bodyPr>
          <a:lstStyle/>
          <a:p>
            <a:pPr algn="ctr"/>
            <a:r>
              <a:rPr lang="en-US" sz="2800" dirty="0">
                <a:latin typeface="Century Gothic" panose="020B0502020202020204" pitchFamily="34" charset="0"/>
              </a:rPr>
              <a:t>Regional Species Pool = Y</a:t>
            </a:r>
          </a:p>
        </p:txBody>
      </p:sp>
      <p:sp>
        <p:nvSpPr>
          <p:cNvPr id="54" name="Rectangle 53">
            <a:extLst>
              <a:ext uri="{FF2B5EF4-FFF2-40B4-BE49-F238E27FC236}">
                <a16:creationId xmlns:a16="http://schemas.microsoft.com/office/drawing/2014/main" id="{46156F1D-D650-46C1-87A8-5134069A8A28}"/>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p:grpSp>
        <p:nvGrpSpPr>
          <p:cNvPr id="52" name="Group 51">
            <a:extLst>
              <a:ext uri="{FF2B5EF4-FFF2-40B4-BE49-F238E27FC236}">
                <a16:creationId xmlns:a16="http://schemas.microsoft.com/office/drawing/2014/main" id="{2E0C77E4-7CBE-43B7-B04B-4DBEFFD31254}"/>
              </a:ext>
            </a:extLst>
          </p:cNvPr>
          <p:cNvGrpSpPr/>
          <p:nvPr/>
        </p:nvGrpSpPr>
        <p:grpSpPr>
          <a:xfrm>
            <a:off x="10980283" y="6391285"/>
            <a:ext cx="890145" cy="413852"/>
            <a:chOff x="10967816" y="6391059"/>
            <a:chExt cx="890145" cy="413852"/>
          </a:xfrm>
        </p:grpSpPr>
        <p:pic>
          <p:nvPicPr>
            <p:cNvPr id="53" name="Picture 52" descr="Screen Clipping">
              <a:extLst>
                <a:ext uri="{FF2B5EF4-FFF2-40B4-BE49-F238E27FC236}">
                  <a16:creationId xmlns:a16="http://schemas.microsoft.com/office/drawing/2014/main" id="{1BA6A7E3-B493-430B-98CA-6E438C502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55" name="Picture 54">
              <a:extLst>
                <a:ext uri="{FF2B5EF4-FFF2-40B4-BE49-F238E27FC236}">
                  <a16:creationId xmlns:a16="http://schemas.microsoft.com/office/drawing/2014/main" id="{FF3784CE-EF70-4EAF-BC84-CA9915AAF862}"/>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56" name="Oval 55">
            <a:extLst>
              <a:ext uri="{FF2B5EF4-FFF2-40B4-BE49-F238E27FC236}">
                <a16:creationId xmlns:a16="http://schemas.microsoft.com/office/drawing/2014/main" id="{FC890935-149C-4129-B78A-6AC3655B9D0B}"/>
              </a:ext>
            </a:extLst>
          </p:cNvPr>
          <p:cNvSpPr/>
          <p:nvPr/>
        </p:nvSpPr>
        <p:spPr>
          <a:xfrm>
            <a:off x="4805242" y="221360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4A5C739-2F3C-42D1-AC2C-A6766365886C}"/>
              </a:ext>
            </a:extLst>
          </p:cNvPr>
          <p:cNvSpPr/>
          <p:nvPr/>
        </p:nvSpPr>
        <p:spPr>
          <a:xfrm>
            <a:off x="4380484" y="3371122"/>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27FF3D93-761B-4935-972B-13F3784B5E14}"/>
              </a:ext>
            </a:extLst>
          </p:cNvPr>
          <p:cNvSpPr/>
          <p:nvPr/>
        </p:nvSpPr>
        <p:spPr>
          <a:xfrm>
            <a:off x="5190926" y="200825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EDE4686-3BF5-4EAC-BA4E-CAB595D170F4}"/>
              </a:ext>
            </a:extLst>
          </p:cNvPr>
          <p:cNvSpPr/>
          <p:nvPr/>
        </p:nvSpPr>
        <p:spPr>
          <a:xfrm>
            <a:off x="6162935" y="20974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26C5DE9-5AB3-4332-9857-6FBA4151AD0F}"/>
              </a:ext>
            </a:extLst>
          </p:cNvPr>
          <p:cNvSpPr/>
          <p:nvPr/>
        </p:nvSpPr>
        <p:spPr>
          <a:xfrm>
            <a:off x="5738177" y="325500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6D006FEE-A2EB-41D4-959E-85B6F4CC28C5}"/>
              </a:ext>
            </a:extLst>
          </p:cNvPr>
          <p:cNvSpPr/>
          <p:nvPr/>
        </p:nvSpPr>
        <p:spPr>
          <a:xfrm>
            <a:off x="6548619" y="189214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9CEF36A-5075-4226-B8B4-F3C7DB83A7E9}"/>
              </a:ext>
            </a:extLst>
          </p:cNvPr>
          <p:cNvSpPr/>
          <p:nvPr/>
        </p:nvSpPr>
        <p:spPr>
          <a:xfrm>
            <a:off x="5179935" y="278048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725BDA3-6B8F-4E6A-8EF0-F79362B55C87}"/>
              </a:ext>
            </a:extLst>
          </p:cNvPr>
          <p:cNvSpPr/>
          <p:nvPr/>
        </p:nvSpPr>
        <p:spPr>
          <a:xfrm>
            <a:off x="4755177" y="393799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8B2EF67C-3B3B-47AF-A5E3-9D9FEA2FADC5}"/>
              </a:ext>
            </a:extLst>
          </p:cNvPr>
          <p:cNvSpPr/>
          <p:nvPr/>
        </p:nvSpPr>
        <p:spPr>
          <a:xfrm>
            <a:off x="5565619" y="257513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87FB91C-0C33-4E02-8C01-E56126068198}"/>
              </a:ext>
            </a:extLst>
          </p:cNvPr>
          <p:cNvSpPr/>
          <p:nvPr/>
        </p:nvSpPr>
        <p:spPr>
          <a:xfrm>
            <a:off x="7520628" y="349750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019AD09-F9D3-40F6-87ED-AA65550412E3}"/>
              </a:ext>
            </a:extLst>
          </p:cNvPr>
          <p:cNvSpPr/>
          <p:nvPr/>
        </p:nvSpPr>
        <p:spPr>
          <a:xfrm>
            <a:off x="7095870" y="465501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6E93565F-0E55-4D0F-ADE3-C424FF81759C}"/>
              </a:ext>
            </a:extLst>
          </p:cNvPr>
          <p:cNvSpPr/>
          <p:nvPr/>
        </p:nvSpPr>
        <p:spPr>
          <a:xfrm>
            <a:off x="7906312" y="329215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BD41354-4ED9-4A10-AB82-495CC2B0242D}"/>
              </a:ext>
            </a:extLst>
          </p:cNvPr>
          <p:cNvSpPr/>
          <p:nvPr/>
        </p:nvSpPr>
        <p:spPr>
          <a:xfrm>
            <a:off x="5970406" y="53989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9B76DFA9-BAF1-497E-9299-D5EC88B4F538}"/>
              </a:ext>
            </a:extLst>
          </p:cNvPr>
          <p:cNvSpPr/>
          <p:nvPr/>
        </p:nvSpPr>
        <p:spPr>
          <a:xfrm>
            <a:off x="6356090" y="519356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F1DD3B1-6CA0-4583-9D07-FFD5D327E7DF}"/>
              </a:ext>
            </a:extLst>
          </p:cNvPr>
          <p:cNvSpPr/>
          <p:nvPr/>
        </p:nvSpPr>
        <p:spPr>
          <a:xfrm>
            <a:off x="6097683" y="504874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E142320-B42D-46E9-B9AB-8A6D4ABFD2AD}"/>
              </a:ext>
            </a:extLst>
          </p:cNvPr>
          <p:cNvSpPr/>
          <p:nvPr/>
        </p:nvSpPr>
        <p:spPr>
          <a:xfrm>
            <a:off x="8279148" y="278048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BA09E14-14C5-48EA-ADC6-B6AF3142F67E}"/>
              </a:ext>
            </a:extLst>
          </p:cNvPr>
          <p:cNvSpPr/>
          <p:nvPr/>
        </p:nvSpPr>
        <p:spPr>
          <a:xfrm>
            <a:off x="7193746" y="2222602"/>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7CC877E-8256-44EE-9570-7308E37EC66F}"/>
              </a:ext>
            </a:extLst>
          </p:cNvPr>
          <p:cNvSpPr/>
          <p:nvPr/>
        </p:nvSpPr>
        <p:spPr>
          <a:xfrm>
            <a:off x="7444407" y="4675949"/>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B08213B5-7669-4EAA-9DBC-7FF108527A71}"/>
              </a:ext>
            </a:extLst>
          </p:cNvPr>
          <p:cNvSpPr/>
          <p:nvPr/>
        </p:nvSpPr>
        <p:spPr>
          <a:xfrm>
            <a:off x="7830091" y="447059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F195C59-E09D-409D-83BD-3FEA6844C286}"/>
              </a:ext>
            </a:extLst>
          </p:cNvPr>
          <p:cNvSpPr/>
          <p:nvPr/>
        </p:nvSpPr>
        <p:spPr>
          <a:xfrm>
            <a:off x="8202927" y="39589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A1103D0-A10E-424F-BE0F-B4CDE9FCF95A}"/>
              </a:ext>
            </a:extLst>
          </p:cNvPr>
          <p:cNvSpPr/>
          <p:nvPr/>
        </p:nvSpPr>
        <p:spPr>
          <a:xfrm>
            <a:off x="4970036" y="5317380"/>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75E6EC4B-50A7-4A60-B26D-C48F9AD30D7F}"/>
              </a:ext>
            </a:extLst>
          </p:cNvPr>
          <p:cNvSpPr/>
          <p:nvPr/>
        </p:nvSpPr>
        <p:spPr>
          <a:xfrm>
            <a:off x="5355720" y="51120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26664A3-A955-4BF5-881B-A2162D16AC3E}"/>
              </a:ext>
            </a:extLst>
          </p:cNvPr>
          <p:cNvSpPr/>
          <p:nvPr/>
        </p:nvSpPr>
        <p:spPr>
          <a:xfrm>
            <a:off x="5728556" y="460036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8736F4B-FA60-4506-B9C4-A88906CCBDFC}"/>
              </a:ext>
            </a:extLst>
          </p:cNvPr>
          <p:cNvSpPr/>
          <p:nvPr/>
        </p:nvSpPr>
        <p:spPr>
          <a:xfrm>
            <a:off x="3951723" y="272085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47AFF5B-948C-464F-8BA5-279754E4DB95}"/>
              </a:ext>
            </a:extLst>
          </p:cNvPr>
          <p:cNvSpPr/>
          <p:nvPr/>
        </p:nvSpPr>
        <p:spPr>
          <a:xfrm>
            <a:off x="4300260" y="274178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EAD629DC-2C1A-4014-9095-14D1594CCE5C}"/>
              </a:ext>
            </a:extLst>
          </p:cNvPr>
          <p:cNvSpPr/>
          <p:nvPr/>
        </p:nvSpPr>
        <p:spPr>
          <a:xfrm>
            <a:off x="4685944" y="253643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0CB17D1-5DF4-46F6-B927-176440899307}"/>
              </a:ext>
            </a:extLst>
          </p:cNvPr>
          <p:cNvSpPr/>
          <p:nvPr/>
        </p:nvSpPr>
        <p:spPr>
          <a:xfrm>
            <a:off x="3521025" y="383951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CC2A7E0-FF2C-4625-B1F2-08C94861BE17}"/>
              </a:ext>
            </a:extLst>
          </p:cNvPr>
          <p:cNvSpPr/>
          <p:nvPr/>
        </p:nvSpPr>
        <p:spPr>
          <a:xfrm>
            <a:off x="3869562" y="386044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068A737A-DE47-43AD-A2A4-6575321DA141}"/>
              </a:ext>
            </a:extLst>
          </p:cNvPr>
          <p:cNvSpPr/>
          <p:nvPr/>
        </p:nvSpPr>
        <p:spPr>
          <a:xfrm>
            <a:off x="4255246" y="365509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8B7A26A-C643-4178-838F-35EA323CC048}"/>
              </a:ext>
            </a:extLst>
          </p:cNvPr>
          <p:cNvSpPr/>
          <p:nvPr/>
        </p:nvSpPr>
        <p:spPr>
          <a:xfrm>
            <a:off x="7066002" y="263881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84889050-BF44-42F5-A57C-036C1DC7D1AA}"/>
              </a:ext>
            </a:extLst>
          </p:cNvPr>
          <p:cNvSpPr/>
          <p:nvPr/>
        </p:nvSpPr>
        <p:spPr>
          <a:xfrm>
            <a:off x="7414539" y="265974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21B24219-B134-48AC-A75F-F116C79808EC}"/>
              </a:ext>
            </a:extLst>
          </p:cNvPr>
          <p:cNvSpPr/>
          <p:nvPr/>
        </p:nvSpPr>
        <p:spPr>
          <a:xfrm>
            <a:off x="7800223" y="2454396"/>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A486A0A-4E62-4423-B843-1AE3F4709B9B}"/>
              </a:ext>
            </a:extLst>
          </p:cNvPr>
          <p:cNvSpPr/>
          <p:nvPr/>
        </p:nvSpPr>
        <p:spPr>
          <a:xfrm>
            <a:off x="4550337" y="429159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BAE4D1F-8B00-4702-BAEF-4084CB4DB106}"/>
              </a:ext>
            </a:extLst>
          </p:cNvPr>
          <p:cNvSpPr/>
          <p:nvPr/>
        </p:nvSpPr>
        <p:spPr>
          <a:xfrm>
            <a:off x="4898874" y="431252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AA587973-C6C0-4EE3-8390-2CE1E97C1C19}"/>
              </a:ext>
            </a:extLst>
          </p:cNvPr>
          <p:cNvSpPr/>
          <p:nvPr/>
        </p:nvSpPr>
        <p:spPr>
          <a:xfrm>
            <a:off x="5284558" y="4107176"/>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B9C53375-0E8C-4FF2-9EA4-162CFCDCFCFE}"/>
              </a:ext>
            </a:extLst>
          </p:cNvPr>
          <p:cNvSpPr/>
          <p:nvPr/>
        </p:nvSpPr>
        <p:spPr>
          <a:xfrm>
            <a:off x="8369868" y="335771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FEBFE63-2ACF-44D2-8DD7-E68BFFEB2B58}"/>
              </a:ext>
            </a:extLst>
          </p:cNvPr>
          <p:cNvSpPr/>
          <p:nvPr/>
        </p:nvSpPr>
        <p:spPr>
          <a:xfrm>
            <a:off x="6700215" y="422539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57A49763-6861-4A3A-B7E8-E0717B9DC99E}"/>
              </a:ext>
            </a:extLst>
          </p:cNvPr>
          <p:cNvSpPr/>
          <p:nvPr/>
        </p:nvSpPr>
        <p:spPr>
          <a:xfrm>
            <a:off x="7085899" y="4020040"/>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0090A06-EEF1-46F5-B48A-0D040EA1E999}"/>
              </a:ext>
            </a:extLst>
          </p:cNvPr>
          <p:cNvSpPr/>
          <p:nvPr/>
        </p:nvSpPr>
        <p:spPr>
          <a:xfrm>
            <a:off x="6263230" y="390942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4D6CAB-82E6-461F-8959-A46A31BEB76D}"/>
              </a:ext>
            </a:extLst>
          </p:cNvPr>
          <p:cNvSpPr/>
          <p:nvPr/>
        </p:nvSpPr>
        <p:spPr>
          <a:xfrm>
            <a:off x="5398621" y="378868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D578F098-122C-433A-BB1A-8F7EA1161F13}"/>
              </a:ext>
            </a:extLst>
          </p:cNvPr>
          <p:cNvSpPr/>
          <p:nvPr/>
        </p:nvSpPr>
        <p:spPr>
          <a:xfrm>
            <a:off x="5784305" y="358333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4D6FD2E-05DD-48B0-8201-415D4A16E21D}"/>
              </a:ext>
            </a:extLst>
          </p:cNvPr>
          <p:cNvSpPr/>
          <p:nvPr/>
        </p:nvSpPr>
        <p:spPr>
          <a:xfrm>
            <a:off x="7035418" y="32218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7DE0A9-1087-436D-9667-E1069A67E189}"/>
              </a:ext>
            </a:extLst>
          </p:cNvPr>
          <p:cNvSpPr/>
          <p:nvPr/>
        </p:nvSpPr>
        <p:spPr>
          <a:xfrm>
            <a:off x="6170809" y="3101069"/>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99C18643-F105-458C-871D-F7D5B3E08CEA}"/>
              </a:ext>
            </a:extLst>
          </p:cNvPr>
          <p:cNvSpPr/>
          <p:nvPr/>
        </p:nvSpPr>
        <p:spPr>
          <a:xfrm>
            <a:off x="6556493" y="289571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8996B27-859B-4257-A389-E34B96375B12}"/>
              </a:ext>
            </a:extLst>
          </p:cNvPr>
          <p:cNvSpPr/>
          <p:nvPr/>
        </p:nvSpPr>
        <p:spPr>
          <a:xfrm>
            <a:off x="5013750" y="494867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5516AD6-CE16-4932-B264-E9D58ED5C61E}"/>
              </a:ext>
            </a:extLst>
          </p:cNvPr>
          <p:cNvSpPr/>
          <p:nvPr/>
        </p:nvSpPr>
        <p:spPr>
          <a:xfrm>
            <a:off x="4149141" y="482793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AE9FEDD9-C8BC-4BDF-9229-2B25BE754080}"/>
              </a:ext>
            </a:extLst>
          </p:cNvPr>
          <p:cNvSpPr/>
          <p:nvPr/>
        </p:nvSpPr>
        <p:spPr>
          <a:xfrm>
            <a:off x="4534825" y="46225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8A56702-77EC-4293-BBCB-6C359003AADE}"/>
              </a:ext>
            </a:extLst>
          </p:cNvPr>
          <p:cNvSpPr/>
          <p:nvPr/>
        </p:nvSpPr>
        <p:spPr>
          <a:xfrm>
            <a:off x="7049919" y="516009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6257CB51-72BF-43F9-B474-19960F75F747}"/>
              </a:ext>
            </a:extLst>
          </p:cNvPr>
          <p:cNvSpPr/>
          <p:nvPr/>
        </p:nvSpPr>
        <p:spPr>
          <a:xfrm>
            <a:off x="4745824" y="341130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224EB14C-9C94-469F-9721-D35FB8C67C18}"/>
              </a:ext>
            </a:extLst>
          </p:cNvPr>
          <p:cNvSpPr/>
          <p:nvPr/>
        </p:nvSpPr>
        <p:spPr>
          <a:xfrm>
            <a:off x="6915362" y="381158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a:extLst>
              <a:ext uri="{FF2B5EF4-FFF2-40B4-BE49-F238E27FC236}">
                <a16:creationId xmlns:a16="http://schemas.microsoft.com/office/drawing/2014/main" id="{5FAC4FEF-6C16-41B1-964B-DA6C41227810}"/>
              </a:ext>
            </a:extLst>
          </p:cNvPr>
          <p:cNvSpPr/>
          <p:nvPr/>
        </p:nvSpPr>
        <p:spPr>
          <a:xfrm>
            <a:off x="6436437" y="3485496"/>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5F2E341-1C21-432C-959E-13B915B2AC8A}"/>
              </a:ext>
            </a:extLst>
          </p:cNvPr>
          <p:cNvSpPr/>
          <p:nvPr/>
        </p:nvSpPr>
        <p:spPr>
          <a:xfrm>
            <a:off x="6173879" y="4653210"/>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a:extLst>
              <a:ext uri="{FF2B5EF4-FFF2-40B4-BE49-F238E27FC236}">
                <a16:creationId xmlns:a16="http://schemas.microsoft.com/office/drawing/2014/main" id="{F8B04414-596C-4340-8EFA-201A8019EFC1}"/>
              </a:ext>
            </a:extLst>
          </p:cNvPr>
          <p:cNvSpPr/>
          <p:nvPr/>
        </p:nvSpPr>
        <p:spPr>
          <a:xfrm>
            <a:off x="6559563" y="464336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72135B93-4E42-415C-ADA0-C1B7D9404440}"/>
              </a:ext>
            </a:extLst>
          </p:cNvPr>
          <p:cNvSpPr/>
          <p:nvPr/>
        </p:nvSpPr>
        <p:spPr>
          <a:xfrm>
            <a:off x="7616432" y="399334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74F2C22-0C9C-44B7-BF7F-23658BBECCBA}"/>
              </a:ext>
            </a:extLst>
          </p:cNvPr>
          <p:cNvSpPr/>
          <p:nvPr/>
        </p:nvSpPr>
        <p:spPr>
          <a:xfrm>
            <a:off x="5873774" y="415864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EB407FF-E77C-4D34-887C-FF4A33CA98FD}"/>
              </a:ext>
            </a:extLst>
          </p:cNvPr>
          <p:cNvSpPr/>
          <p:nvPr/>
        </p:nvSpPr>
        <p:spPr>
          <a:xfrm>
            <a:off x="6506740" y="2515922"/>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0BB603B-4428-44AA-9C4E-DB9965AE4625}"/>
              </a:ext>
            </a:extLst>
          </p:cNvPr>
          <p:cNvSpPr/>
          <p:nvPr/>
        </p:nvSpPr>
        <p:spPr>
          <a:xfrm>
            <a:off x="5317820" y="317489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3EE8ACEF-5E16-4F4E-AC45-FFE5B0C52288}"/>
              </a:ext>
            </a:extLst>
          </p:cNvPr>
          <p:cNvSpPr/>
          <p:nvPr/>
        </p:nvSpPr>
        <p:spPr>
          <a:xfrm>
            <a:off x="5834997" y="181451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Isosceles Triangle 114">
            <a:extLst>
              <a:ext uri="{FF2B5EF4-FFF2-40B4-BE49-F238E27FC236}">
                <a16:creationId xmlns:a16="http://schemas.microsoft.com/office/drawing/2014/main" id="{F48F997F-3E2F-4AE9-9C49-240E41398CEA}"/>
              </a:ext>
            </a:extLst>
          </p:cNvPr>
          <p:cNvSpPr/>
          <p:nvPr/>
        </p:nvSpPr>
        <p:spPr>
          <a:xfrm>
            <a:off x="3339193" y="323320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0693A00-4043-43FD-981C-76C755FD28E9}"/>
              </a:ext>
            </a:extLst>
          </p:cNvPr>
          <p:cNvSpPr/>
          <p:nvPr/>
        </p:nvSpPr>
        <p:spPr>
          <a:xfrm>
            <a:off x="3890402" y="313280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116">
            <a:extLst>
              <a:ext uri="{FF2B5EF4-FFF2-40B4-BE49-F238E27FC236}">
                <a16:creationId xmlns:a16="http://schemas.microsoft.com/office/drawing/2014/main" id="{C97C979D-B3A2-4AE9-AEA1-195E17082861}"/>
              </a:ext>
            </a:extLst>
          </p:cNvPr>
          <p:cNvSpPr/>
          <p:nvPr/>
        </p:nvSpPr>
        <p:spPr>
          <a:xfrm>
            <a:off x="4730748" y="2982220"/>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F08BD15-70EB-4E8E-A3D9-C1DDAF4B1AEC}"/>
              </a:ext>
            </a:extLst>
          </p:cNvPr>
          <p:cNvSpPr/>
          <p:nvPr/>
        </p:nvSpPr>
        <p:spPr>
          <a:xfrm>
            <a:off x="6071542" y="2498108"/>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B8DE11EC-811A-472E-AC52-999676727556}"/>
              </a:ext>
            </a:extLst>
          </p:cNvPr>
          <p:cNvCxnSpPr>
            <a:cxnSpLocks/>
          </p:cNvCxnSpPr>
          <p:nvPr/>
        </p:nvCxnSpPr>
        <p:spPr>
          <a:xfrm flipV="1">
            <a:off x="2109595" y="4448016"/>
            <a:ext cx="1154669" cy="903274"/>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grpSp>
        <p:nvGrpSpPr>
          <p:cNvPr id="3" name="Group 2">
            <a:extLst>
              <a:ext uri="{FF2B5EF4-FFF2-40B4-BE49-F238E27FC236}">
                <a16:creationId xmlns:a16="http://schemas.microsoft.com/office/drawing/2014/main" id="{CEA44E2A-0F58-496D-B5FF-55FCEEDA9D6D}"/>
              </a:ext>
            </a:extLst>
          </p:cNvPr>
          <p:cNvGrpSpPr/>
          <p:nvPr/>
        </p:nvGrpSpPr>
        <p:grpSpPr>
          <a:xfrm>
            <a:off x="88284" y="1508628"/>
            <a:ext cx="1848544" cy="2492601"/>
            <a:chOff x="1401321" y="1549161"/>
            <a:chExt cx="1848544" cy="2492601"/>
          </a:xfrm>
        </p:grpSpPr>
        <p:grpSp>
          <p:nvGrpSpPr>
            <p:cNvPr id="125" name="Group 124">
              <a:extLst>
                <a:ext uri="{FF2B5EF4-FFF2-40B4-BE49-F238E27FC236}">
                  <a16:creationId xmlns:a16="http://schemas.microsoft.com/office/drawing/2014/main" id="{CC1ADC54-A4D6-4AA9-B05E-C5B0FB807E05}"/>
                </a:ext>
              </a:extLst>
            </p:cNvPr>
            <p:cNvGrpSpPr/>
            <p:nvPr/>
          </p:nvGrpSpPr>
          <p:grpSpPr>
            <a:xfrm>
              <a:off x="1401321" y="2215903"/>
              <a:ext cx="1848544" cy="1825859"/>
              <a:chOff x="4134758" y="3076349"/>
              <a:chExt cx="1848544" cy="1825859"/>
            </a:xfrm>
          </p:grpSpPr>
          <p:grpSp>
            <p:nvGrpSpPr>
              <p:cNvPr id="126" name="Group 125">
                <a:extLst>
                  <a:ext uri="{FF2B5EF4-FFF2-40B4-BE49-F238E27FC236}">
                    <a16:creationId xmlns:a16="http://schemas.microsoft.com/office/drawing/2014/main" id="{A62DC599-C604-470F-9942-968013E587F3}"/>
                  </a:ext>
                </a:extLst>
              </p:cNvPr>
              <p:cNvGrpSpPr/>
              <p:nvPr/>
            </p:nvGrpSpPr>
            <p:grpSpPr>
              <a:xfrm>
                <a:off x="4134758" y="3076349"/>
                <a:ext cx="1848544" cy="1825859"/>
                <a:chOff x="4134758" y="3076349"/>
                <a:chExt cx="1848544" cy="1825859"/>
              </a:xfrm>
            </p:grpSpPr>
            <p:grpSp>
              <p:nvGrpSpPr>
                <p:cNvPr id="128" name="Group 127">
                  <a:extLst>
                    <a:ext uri="{FF2B5EF4-FFF2-40B4-BE49-F238E27FC236}">
                      <a16:creationId xmlns:a16="http://schemas.microsoft.com/office/drawing/2014/main" id="{EE3B71E6-F049-4834-8CA7-42A8639DC5AA}"/>
                    </a:ext>
                  </a:extLst>
                </p:cNvPr>
                <p:cNvGrpSpPr/>
                <p:nvPr/>
              </p:nvGrpSpPr>
              <p:grpSpPr>
                <a:xfrm>
                  <a:off x="4134758" y="3076349"/>
                  <a:ext cx="1848544" cy="1825859"/>
                  <a:chOff x="4059267" y="1889192"/>
                  <a:chExt cx="4072924" cy="4022942"/>
                </a:xfrm>
              </p:grpSpPr>
              <p:pic>
                <p:nvPicPr>
                  <p:cNvPr id="130" name="Picture 129">
                    <a:extLst>
                      <a:ext uri="{FF2B5EF4-FFF2-40B4-BE49-F238E27FC236}">
                        <a16:creationId xmlns:a16="http://schemas.microsoft.com/office/drawing/2014/main" id="{744B715A-D268-4E8E-A814-42215508983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31" name="Oval 130">
                    <a:extLst>
                      <a:ext uri="{FF2B5EF4-FFF2-40B4-BE49-F238E27FC236}">
                        <a16:creationId xmlns:a16="http://schemas.microsoft.com/office/drawing/2014/main" id="{DA3F0C16-5F55-4F1E-A2A9-0CDCF49DA2E9}"/>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2AF47EF-FE6C-41DB-A55D-B4937F219737}"/>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6052307-0923-457F-947E-B372743A25F2}"/>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a:extLst>
                      <a:ext uri="{FF2B5EF4-FFF2-40B4-BE49-F238E27FC236}">
                        <a16:creationId xmlns:a16="http://schemas.microsoft.com/office/drawing/2014/main" id="{F6C1F1BF-F4B8-4D3C-A80B-A4F47A7283C1}"/>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Isosceles Triangle 134">
                    <a:extLst>
                      <a:ext uri="{FF2B5EF4-FFF2-40B4-BE49-F238E27FC236}">
                        <a16:creationId xmlns:a16="http://schemas.microsoft.com/office/drawing/2014/main" id="{A1236C64-D5C1-438D-A16A-E544595DA111}"/>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a:extLst>
                      <a:ext uri="{FF2B5EF4-FFF2-40B4-BE49-F238E27FC236}">
                        <a16:creationId xmlns:a16="http://schemas.microsoft.com/office/drawing/2014/main" id="{D0E0EEE8-A44D-40B6-9982-60E76F3A8D51}"/>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Oval 128">
                  <a:extLst>
                    <a:ext uri="{FF2B5EF4-FFF2-40B4-BE49-F238E27FC236}">
                      <a16:creationId xmlns:a16="http://schemas.microsoft.com/office/drawing/2014/main" id="{AE469D4C-B2AD-42D2-9818-5D0A4087E30B}"/>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Isosceles Triangle 126">
                <a:extLst>
                  <a:ext uri="{FF2B5EF4-FFF2-40B4-BE49-F238E27FC236}">
                    <a16:creationId xmlns:a16="http://schemas.microsoft.com/office/drawing/2014/main" id="{99AC56DB-5362-4527-9030-6605C0D1988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3" name="Picture 10" descr="E:\DCIM\100PHOTO\SAM_0334.JPG">
              <a:extLst>
                <a:ext uri="{FF2B5EF4-FFF2-40B4-BE49-F238E27FC236}">
                  <a16:creationId xmlns:a16="http://schemas.microsoft.com/office/drawing/2014/main" id="{59B21659-FD2E-49DB-8D71-03C82AFA839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830" t="27731" b="27152"/>
            <a:stretch/>
          </p:blipFill>
          <p:spPr bwMode="auto">
            <a:xfrm rot="16200000">
              <a:off x="1605521" y="2001928"/>
              <a:ext cx="1526660" cy="6211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5C94265-B66B-4548-97C1-8B0ED990825C}"/>
              </a:ext>
            </a:extLst>
          </p:cNvPr>
          <p:cNvGrpSpPr/>
          <p:nvPr/>
        </p:nvGrpSpPr>
        <p:grpSpPr>
          <a:xfrm>
            <a:off x="467555" y="4114448"/>
            <a:ext cx="1441131" cy="1845845"/>
            <a:chOff x="415569" y="4195223"/>
            <a:chExt cx="1441131" cy="1845845"/>
          </a:xfrm>
        </p:grpSpPr>
        <p:grpSp>
          <p:nvGrpSpPr>
            <p:cNvPr id="137" name="Group 136">
              <a:extLst>
                <a:ext uri="{FF2B5EF4-FFF2-40B4-BE49-F238E27FC236}">
                  <a16:creationId xmlns:a16="http://schemas.microsoft.com/office/drawing/2014/main" id="{CE5B412E-0A2A-49FD-A783-5F671148969B}"/>
                </a:ext>
              </a:extLst>
            </p:cNvPr>
            <p:cNvGrpSpPr/>
            <p:nvPr/>
          </p:nvGrpSpPr>
          <p:grpSpPr>
            <a:xfrm>
              <a:off x="415569" y="4424509"/>
              <a:ext cx="1441131" cy="1616559"/>
              <a:chOff x="4234859" y="4093780"/>
              <a:chExt cx="1540458" cy="1727978"/>
            </a:xfrm>
          </p:grpSpPr>
          <p:grpSp>
            <p:nvGrpSpPr>
              <p:cNvPr id="138" name="Group 137">
                <a:extLst>
                  <a:ext uri="{FF2B5EF4-FFF2-40B4-BE49-F238E27FC236}">
                    <a16:creationId xmlns:a16="http://schemas.microsoft.com/office/drawing/2014/main" id="{61CDC633-FC78-4A26-805C-37E9589B885D}"/>
                  </a:ext>
                </a:extLst>
              </p:cNvPr>
              <p:cNvGrpSpPr/>
              <p:nvPr/>
            </p:nvGrpSpPr>
            <p:grpSpPr>
              <a:xfrm>
                <a:off x="4234859" y="4093780"/>
                <a:ext cx="1540458" cy="1727978"/>
                <a:chOff x="4234859" y="4093780"/>
                <a:chExt cx="1540458" cy="1727978"/>
              </a:xfrm>
            </p:grpSpPr>
            <p:pic>
              <p:nvPicPr>
                <p:cNvPr id="140" name="Picture 139">
                  <a:extLst>
                    <a:ext uri="{FF2B5EF4-FFF2-40B4-BE49-F238E27FC236}">
                      <a16:creationId xmlns:a16="http://schemas.microsoft.com/office/drawing/2014/main" id="{4F74BF08-2EFF-4789-8DC3-324E28C82002}"/>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41" name="Isosceles Triangle 140">
                  <a:extLst>
                    <a:ext uri="{FF2B5EF4-FFF2-40B4-BE49-F238E27FC236}">
                      <a16:creationId xmlns:a16="http://schemas.microsoft.com/office/drawing/2014/main" id="{1F0906F1-31C2-445E-B8E6-0A473428C1D5}"/>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Isosceles Triangle 141">
                  <a:extLst>
                    <a:ext uri="{FF2B5EF4-FFF2-40B4-BE49-F238E27FC236}">
                      <a16:creationId xmlns:a16="http://schemas.microsoft.com/office/drawing/2014/main" id="{5537AE28-60C3-4F52-A996-3BF90A109950}"/>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88AAC1BB-DE7C-420F-AC01-006C6C766DD4}"/>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Isosceles Triangle 143">
                  <a:extLst>
                    <a:ext uri="{FF2B5EF4-FFF2-40B4-BE49-F238E27FC236}">
                      <a16:creationId xmlns:a16="http://schemas.microsoft.com/office/drawing/2014/main" id="{52C91A2D-C62A-41A3-B08D-2D74D00D1D0D}"/>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8F718300-6447-46DA-89DE-BD8521A0C84B}"/>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C54FC9A-5259-4693-9203-1FA6631145A0}"/>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Rectangle 138">
                <a:extLst>
                  <a:ext uri="{FF2B5EF4-FFF2-40B4-BE49-F238E27FC236}">
                    <a16:creationId xmlns:a16="http://schemas.microsoft.com/office/drawing/2014/main" id="{E238A83C-1C9E-416E-89B4-22749DDE1FCF}"/>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 name="Picture 9">
              <a:extLst>
                <a:ext uri="{FF2B5EF4-FFF2-40B4-BE49-F238E27FC236}">
                  <a16:creationId xmlns:a16="http://schemas.microsoft.com/office/drawing/2014/main" id="{1A14A774-C672-4D19-963A-E260F6BB836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6612" t="21514" r="9796" b="14197"/>
            <a:stretch/>
          </p:blipFill>
          <p:spPr bwMode="auto">
            <a:xfrm>
              <a:off x="611552" y="4195223"/>
              <a:ext cx="1125020" cy="93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a:extLst>
              <a:ext uri="{FF2B5EF4-FFF2-40B4-BE49-F238E27FC236}">
                <a16:creationId xmlns:a16="http://schemas.microsoft.com/office/drawing/2014/main" id="{CFBE01F7-E55D-4BAC-B3AF-DDCAC1D6392A}"/>
              </a:ext>
            </a:extLst>
          </p:cNvPr>
          <p:cNvGrpSpPr/>
          <p:nvPr/>
        </p:nvGrpSpPr>
        <p:grpSpPr>
          <a:xfrm>
            <a:off x="9135543" y="1526235"/>
            <a:ext cx="1848544" cy="1926499"/>
            <a:chOff x="8912117" y="1700875"/>
            <a:chExt cx="1848544" cy="1926499"/>
          </a:xfrm>
        </p:grpSpPr>
        <p:pic>
          <p:nvPicPr>
            <p:cNvPr id="121" name="Picture 8">
              <a:extLst>
                <a:ext uri="{FF2B5EF4-FFF2-40B4-BE49-F238E27FC236}">
                  <a16:creationId xmlns:a16="http://schemas.microsoft.com/office/drawing/2014/main" id="{297A006C-B36E-45EB-8E44-5EB673E0E48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360" t="13884" r="53689" b="16168"/>
            <a:stretch/>
          </p:blipFill>
          <p:spPr bwMode="auto">
            <a:xfrm>
              <a:off x="9311911" y="1700875"/>
              <a:ext cx="1032296" cy="9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7" name="Group 146">
              <a:extLst>
                <a:ext uri="{FF2B5EF4-FFF2-40B4-BE49-F238E27FC236}">
                  <a16:creationId xmlns:a16="http://schemas.microsoft.com/office/drawing/2014/main" id="{9DDF5022-1F7F-46F6-857F-10300331B95D}"/>
                </a:ext>
              </a:extLst>
            </p:cNvPr>
            <p:cNvGrpSpPr/>
            <p:nvPr/>
          </p:nvGrpSpPr>
          <p:grpSpPr>
            <a:xfrm>
              <a:off x="8912117" y="1801515"/>
              <a:ext cx="1848544" cy="1825859"/>
              <a:chOff x="4134758" y="3076349"/>
              <a:chExt cx="1848544" cy="1825859"/>
            </a:xfrm>
          </p:grpSpPr>
          <p:grpSp>
            <p:nvGrpSpPr>
              <p:cNvPr id="149" name="Group 148">
                <a:extLst>
                  <a:ext uri="{FF2B5EF4-FFF2-40B4-BE49-F238E27FC236}">
                    <a16:creationId xmlns:a16="http://schemas.microsoft.com/office/drawing/2014/main" id="{5D8D7757-9D6E-4679-9B19-EA252BA7B042}"/>
                  </a:ext>
                </a:extLst>
              </p:cNvPr>
              <p:cNvGrpSpPr/>
              <p:nvPr/>
            </p:nvGrpSpPr>
            <p:grpSpPr>
              <a:xfrm>
                <a:off x="4134758" y="3076349"/>
                <a:ext cx="1848544" cy="1825859"/>
                <a:chOff x="4059267" y="1889192"/>
                <a:chExt cx="4072924" cy="4022942"/>
              </a:xfrm>
            </p:grpSpPr>
            <p:pic>
              <p:nvPicPr>
                <p:cNvPr id="151" name="Picture 150">
                  <a:extLst>
                    <a:ext uri="{FF2B5EF4-FFF2-40B4-BE49-F238E27FC236}">
                      <a16:creationId xmlns:a16="http://schemas.microsoft.com/office/drawing/2014/main" id="{39808D70-B8E5-4000-84A7-EDFA717BD4D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52" name="Oval 151">
                  <a:extLst>
                    <a:ext uri="{FF2B5EF4-FFF2-40B4-BE49-F238E27FC236}">
                      <a16:creationId xmlns:a16="http://schemas.microsoft.com/office/drawing/2014/main" id="{8CA95B43-A35F-4273-82CB-AA3E8471DD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FB33C217-26C5-4905-A25D-8528AB805C5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989CEE33-B797-4377-92C1-E9DBB355FAD2}"/>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Isosceles Triangle 154">
                  <a:extLst>
                    <a:ext uri="{FF2B5EF4-FFF2-40B4-BE49-F238E27FC236}">
                      <a16:creationId xmlns:a16="http://schemas.microsoft.com/office/drawing/2014/main" id="{DBD1EBF0-2638-408B-AAC3-9D3B6B0FBFC2}"/>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Isosceles Triangle 155">
                  <a:extLst>
                    <a:ext uri="{FF2B5EF4-FFF2-40B4-BE49-F238E27FC236}">
                      <a16:creationId xmlns:a16="http://schemas.microsoft.com/office/drawing/2014/main" id="{7371899F-88DE-438C-9770-00D7BE9E2F07}"/>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a:extLst>
                    <a:ext uri="{FF2B5EF4-FFF2-40B4-BE49-F238E27FC236}">
                      <a16:creationId xmlns:a16="http://schemas.microsoft.com/office/drawing/2014/main" id="{7D24D648-6BEB-4F0C-93BE-B526E32D66D7}"/>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0" name="Oval 149">
                <a:extLst>
                  <a:ext uri="{FF2B5EF4-FFF2-40B4-BE49-F238E27FC236}">
                    <a16:creationId xmlns:a16="http://schemas.microsoft.com/office/drawing/2014/main" id="{B159F77E-E904-40F3-A133-06293EB2B3A2}"/>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Rectangle 169">
              <a:extLst>
                <a:ext uri="{FF2B5EF4-FFF2-40B4-BE49-F238E27FC236}">
                  <a16:creationId xmlns:a16="http://schemas.microsoft.com/office/drawing/2014/main" id="{734BFDB7-739A-4E8B-8471-B833BBC7273C}"/>
                </a:ext>
              </a:extLst>
            </p:cNvPr>
            <p:cNvSpPr/>
            <p:nvPr/>
          </p:nvSpPr>
          <p:spPr>
            <a:xfrm>
              <a:off x="9631109" y="3022433"/>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D6EB5A88-3100-4C49-9A02-EEDFF2C45E7A}"/>
                </a:ext>
              </a:extLst>
            </p:cNvPr>
            <p:cNvSpPr/>
            <p:nvPr/>
          </p:nvSpPr>
          <p:spPr>
            <a:xfrm>
              <a:off x="10301669" y="2952692"/>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61319819-BEAE-4972-A4FA-F3367A53C1CD}"/>
              </a:ext>
            </a:extLst>
          </p:cNvPr>
          <p:cNvGrpSpPr/>
          <p:nvPr/>
        </p:nvGrpSpPr>
        <p:grpSpPr>
          <a:xfrm>
            <a:off x="10063312" y="3319163"/>
            <a:ext cx="1848544" cy="1825859"/>
            <a:chOff x="10063312" y="3319163"/>
            <a:chExt cx="1848544" cy="1825859"/>
          </a:xfrm>
        </p:grpSpPr>
        <p:grpSp>
          <p:nvGrpSpPr>
            <p:cNvPr id="172" name="Group 171">
              <a:extLst>
                <a:ext uri="{FF2B5EF4-FFF2-40B4-BE49-F238E27FC236}">
                  <a16:creationId xmlns:a16="http://schemas.microsoft.com/office/drawing/2014/main" id="{2EB9AD26-16F2-4102-AB4E-AAB4CA3B6151}"/>
                </a:ext>
              </a:extLst>
            </p:cNvPr>
            <p:cNvGrpSpPr/>
            <p:nvPr/>
          </p:nvGrpSpPr>
          <p:grpSpPr>
            <a:xfrm>
              <a:off x="10063312" y="3319163"/>
              <a:ext cx="1848544" cy="1825859"/>
              <a:chOff x="4134758" y="3076349"/>
              <a:chExt cx="1848544" cy="1825859"/>
            </a:xfrm>
          </p:grpSpPr>
          <p:grpSp>
            <p:nvGrpSpPr>
              <p:cNvPr id="173" name="Group 172">
                <a:extLst>
                  <a:ext uri="{FF2B5EF4-FFF2-40B4-BE49-F238E27FC236}">
                    <a16:creationId xmlns:a16="http://schemas.microsoft.com/office/drawing/2014/main" id="{21F0965F-733D-4608-85A1-AB4F2DEB5820}"/>
                  </a:ext>
                </a:extLst>
              </p:cNvPr>
              <p:cNvGrpSpPr/>
              <p:nvPr/>
            </p:nvGrpSpPr>
            <p:grpSpPr>
              <a:xfrm>
                <a:off x="4134758" y="3076349"/>
                <a:ext cx="1848544" cy="1825859"/>
                <a:chOff x="4059267" y="1889192"/>
                <a:chExt cx="4072924" cy="4022942"/>
              </a:xfrm>
            </p:grpSpPr>
            <p:pic>
              <p:nvPicPr>
                <p:cNvPr id="175" name="Picture 174">
                  <a:extLst>
                    <a:ext uri="{FF2B5EF4-FFF2-40B4-BE49-F238E27FC236}">
                      <a16:creationId xmlns:a16="http://schemas.microsoft.com/office/drawing/2014/main" id="{0B5913AE-8069-4BAA-BBD1-5EB2B591222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76" name="Oval 175">
                  <a:extLst>
                    <a:ext uri="{FF2B5EF4-FFF2-40B4-BE49-F238E27FC236}">
                      <a16:creationId xmlns:a16="http://schemas.microsoft.com/office/drawing/2014/main" id="{451E15DE-797D-46E9-80D2-A2C2A8D19D22}"/>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16B57D04-FBB9-4945-B3AD-D679E612DFBF}"/>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6A19E00C-7E0C-4DC0-BA37-E60D51A03A6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Oval 173">
                <a:extLst>
                  <a:ext uri="{FF2B5EF4-FFF2-40B4-BE49-F238E27FC236}">
                    <a16:creationId xmlns:a16="http://schemas.microsoft.com/office/drawing/2014/main" id="{A44E4CC4-1743-4C8A-A50D-865E114051BE}"/>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9" name="Picture 6">
              <a:extLst>
                <a:ext uri="{FF2B5EF4-FFF2-40B4-BE49-F238E27FC236}">
                  <a16:creationId xmlns:a16="http://schemas.microsoft.com/office/drawing/2014/main" id="{D11B166F-895E-484F-9A5F-393BA710C77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7063" t="15869" r="12144" b="22975"/>
            <a:stretch/>
          </p:blipFill>
          <p:spPr bwMode="auto">
            <a:xfrm rot="10800000" flipH="1" flipV="1">
              <a:off x="10682590" y="3459435"/>
              <a:ext cx="595386" cy="6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 name="Oval 181">
              <a:extLst>
                <a:ext uri="{FF2B5EF4-FFF2-40B4-BE49-F238E27FC236}">
                  <a16:creationId xmlns:a16="http://schemas.microsoft.com/office/drawing/2014/main" id="{E4690C6D-7D6B-464E-BBC6-5E87B6C944FE}"/>
                </a:ext>
              </a:extLst>
            </p:cNvPr>
            <p:cNvSpPr/>
            <p:nvPr/>
          </p:nvSpPr>
          <p:spPr>
            <a:xfrm>
              <a:off x="11103766" y="4416897"/>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6E18D86A-0D3A-42AA-AA0B-E49D01264ECD}"/>
                </a:ext>
              </a:extLst>
            </p:cNvPr>
            <p:cNvSpPr/>
            <p:nvPr/>
          </p:nvSpPr>
          <p:spPr>
            <a:xfrm>
              <a:off x="11204732" y="4301616"/>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0F2FAE61-9888-4E43-A4F0-631B44B29445}"/>
                </a:ext>
              </a:extLst>
            </p:cNvPr>
            <p:cNvSpPr/>
            <p:nvPr/>
          </p:nvSpPr>
          <p:spPr>
            <a:xfrm>
              <a:off x="10671772" y="4603998"/>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205FD8F-F970-4777-9959-D94816561015}"/>
              </a:ext>
            </a:extLst>
          </p:cNvPr>
          <p:cNvGrpSpPr/>
          <p:nvPr/>
        </p:nvGrpSpPr>
        <p:grpSpPr>
          <a:xfrm>
            <a:off x="8684512" y="3926083"/>
            <a:ext cx="1848544" cy="2349171"/>
            <a:chOff x="8667834" y="3659349"/>
            <a:chExt cx="1848544" cy="2349171"/>
          </a:xfrm>
        </p:grpSpPr>
        <p:grpSp>
          <p:nvGrpSpPr>
            <p:cNvPr id="148" name="Group 147">
              <a:extLst>
                <a:ext uri="{FF2B5EF4-FFF2-40B4-BE49-F238E27FC236}">
                  <a16:creationId xmlns:a16="http://schemas.microsoft.com/office/drawing/2014/main" id="{EC8971C0-D4EF-4EE9-B922-FE3ADA7E7424}"/>
                </a:ext>
              </a:extLst>
            </p:cNvPr>
            <p:cNvGrpSpPr/>
            <p:nvPr/>
          </p:nvGrpSpPr>
          <p:grpSpPr>
            <a:xfrm>
              <a:off x="8667834" y="4182661"/>
              <a:ext cx="1848544" cy="1825859"/>
              <a:chOff x="4134758" y="3076349"/>
              <a:chExt cx="1848544" cy="1825859"/>
            </a:xfrm>
          </p:grpSpPr>
          <p:grpSp>
            <p:nvGrpSpPr>
              <p:cNvPr id="158" name="Group 157">
                <a:extLst>
                  <a:ext uri="{FF2B5EF4-FFF2-40B4-BE49-F238E27FC236}">
                    <a16:creationId xmlns:a16="http://schemas.microsoft.com/office/drawing/2014/main" id="{12470893-9FB8-4F9D-A71C-B5FB4B2BAD02}"/>
                  </a:ext>
                </a:extLst>
              </p:cNvPr>
              <p:cNvGrpSpPr/>
              <p:nvPr/>
            </p:nvGrpSpPr>
            <p:grpSpPr>
              <a:xfrm>
                <a:off x="4134758" y="3076349"/>
                <a:ext cx="1848544" cy="1825859"/>
                <a:chOff x="4059267" y="1889192"/>
                <a:chExt cx="4072924" cy="4022942"/>
              </a:xfrm>
            </p:grpSpPr>
            <p:pic>
              <p:nvPicPr>
                <p:cNvPr id="160" name="Picture 159">
                  <a:extLst>
                    <a:ext uri="{FF2B5EF4-FFF2-40B4-BE49-F238E27FC236}">
                      <a16:creationId xmlns:a16="http://schemas.microsoft.com/office/drawing/2014/main" id="{017C8312-BADA-47B2-9A5A-A6173CDD34A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61" name="Oval 160">
                  <a:extLst>
                    <a:ext uri="{FF2B5EF4-FFF2-40B4-BE49-F238E27FC236}">
                      <a16:creationId xmlns:a16="http://schemas.microsoft.com/office/drawing/2014/main" id="{D425996B-4CAC-4C8C-84CA-D4F9CC83730A}"/>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1F866AC-93AD-4F53-B9F4-306ED2C11F57}"/>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03A2E0B3-E252-4A7F-B844-EFD8BDD15A86}"/>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9" name="Oval 158">
                <a:extLst>
                  <a:ext uri="{FF2B5EF4-FFF2-40B4-BE49-F238E27FC236}">
                    <a16:creationId xmlns:a16="http://schemas.microsoft.com/office/drawing/2014/main" id="{662A1E41-14AA-4BF3-A2A1-C40AA48EE899}"/>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5712956-B2B8-4CD8-9D1E-900386896AF6}"/>
                </a:ext>
              </a:extLst>
            </p:cNvPr>
            <p:cNvGrpSpPr/>
            <p:nvPr/>
          </p:nvGrpSpPr>
          <p:grpSpPr>
            <a:xfrm>
              <a:off x="9120900" y="3659349"/>
              <a:ext cx="836807" cy="2182730"/>
              <a:chOff x="9120900" y="3659349"/>
              <a:chExt cx="836807" cy="2182730"/>
            </a:xfrm>
          </p:grpSpPr>
          <p:pic>
            <p:nvPicPr>
              <p:cNvPr id="120" name="Picture 7">
                <a:extLst>
                  <a:ext uri="{FF2B5EF4-FFF2-40B4-BE49-F238E27FC236}">
                    <a16:creationId xmlns:a16="http://schemas.microsoft.com/office/drawing/2014/main" id="{3FA2A1E5-C29A-4810-9EEF-98293A51D12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50" t="21241" r="27876" b="34768"/>
              <a:stretch/>
            </p:blipFill>
            <p:spPr bwMode="auto">
              <a:xfrm rot="5400000">
                <a:off x="9003570" y="4093153"/>
                <a:ext cx="1387941" cy="520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 name="Rectangle 163">
                <a:extLst>
                  <a:ext uri="{FF2B5EF4-FFF2-40B4-BE49-F238E27FC236}">
                    <a16:creationId xmlns:a16="http://schemas.microsoft.com/office/drawing/2014/main" id="{606F5EE8-DCF4-45E3-AB1D-BBE4BE047256}"/>
                  </a:ext>
                </a:extLst>
              </p:cNvPr>
              <p:cNvSpPr/>
              <p:nvPr/>
            </p:nvSpPr>
            <p:spPr>
              <a:xfrm>
                <a:off x="9760833" y="5160096"/>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5784CC61-942F-4D2F-8F09-BAEA1F17558A}"/>
                  </a:ext>
                </a:extLst>
              </p:cNvPr>
              <p:cNvSpPr/>
              <p:nvPr/>
            </p:nvSpPr>
            <p:spPr>
              <a:xfrm>
                <a:off x="9466533" y="5412970"/>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2BE598-5D9B-40EF-A078-E13C93FF495D}"/>
                  </a:ext>
                </a:extLst>
              </p:cNvPr>
              <p:cNvSpPr/>
              <p:nvPr/>
            </p:nvSpPr>
            <p:spPr>
              <a:xfrm>
                <a:off x="9120900" y="5379429"/>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BD66236B-642E-452D-BC7A-9E253AD73FCA}"/>
                  </a:ext>
                </a:extLst>
              </p:cNvPr>
              <p:cNvSpPr/>
              <p:nvPr/>
            </p:nvSpPr>
            <p:spPr>
              <a:xfrm>
                <a:off x="9575054" y="5704472"/>
                <a:ext cx="137607" cy="137607"/>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68" name="Straight Arrow Connector 167">
            <a:extLst>
              <a:ext uri="{FF2B5EF4-FFF2-40B4-BE49-F238E27FC236}">
                <a16:creationId xmlns:a16="http://schemas.microsoft.com/office/drawing/2014/main" id="{370D05B0-34EC-4385-8305-34BBB07FA637}"/>
              </a:ext>
            </a:extLst>
          </p:cNvPr>
          <p:cNvCxnSpPr>
            <a:cxnSpLocks/>
          </p:cNvCxnSpPr>
          <p:nvPr/>
        </p:nvCxnSpPr>
        <p:spPr>
          <a:xfrm>
            <a:off x="1540693" y="2944443"/>
            <a:ext cx="1597716" cy="491755"/>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69" name="Straight Arrow Connector 168">
            <a:extLst>
              <a:ext uri="{FF2B5EF4-FFF2-40B4-BE49-F238E27FC236}">
                <a16:creationId xmlns:a16="http://schemas.microsoft.com/office/drawing/2014/main" id="{48C1507F-32F7-40F7-8F1A-59401F1B8703}"/>
              </a:ext>
            </a:extLst>
          </p:cNvPr>
          <p:cNvCxnSpPr>
            <a:cxnSpLocks/>
          </p:cNvCxnSpPr>
          <p:nvPr/>
        </p:nvCxnSpPr>
        <p:spPr>
          <a:xfrm flipH="1">
            <a:off x="8675051" y="2067923"/>
            <a:ext cx="618052" cy="471068"/>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79" name="Straight Arrow Connector 178">
            <a:extLst>
              <a:ext uri="{FF2B5EF4-FFF2-40B4-BE49-F238E27FC236}">
                <a16:creationId xmlns:a16="http://schemas.microsoft.com/office/drawing/2014/main" id="{D390C5A8-A09E-4D44-9D31-4BB54E5DD556}"/>
              </a:ext>
            </a:extLst>
          </p:cNvPr>
          <p:cNvCxnSpPr>
            <a:cxnSpLocks/>
          </p:cNvCxnSpPr>
          <p:nvPr/>
        </p:nvCxnSpPr>
        <p:spPr>
          <a:xfrm flipH="1" flipV="1">
            <a:off x="8288462" y="5147017"/>
            <a:ext cx="579661" cy="282982"/>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80" name="Straight Arrow Connector 179">
            <a:extLst>
              <a:ext uri="{FF2B5EF4-FFF2-40B4-BE49-F238E27FC236}">
                <a16:creationId xmlns:a16="http://schemas.microsoft.com/office/drawing/2014/main" id="{B53E9B2F-485B-426B-9812-CE70AD559A46}"/>
              </a:ext>
            </a:extLst>
          </p:cNvPr>
          <p:cNvCxnSpPr>
            <a:cxnSpLocks/>
          </p:cNvCxnSpPr>
          <p:nvPr/>
        </p:nvCxnSpPr>
        <p:spPr>
          <a:xfrm flipH="1">
            <a:off x="8980772" y="3699063"/>
            <a:ext cx="1552284" cy="21857"/>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9092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1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933B-1C1B-446F-B18F-250647CF1AEC}"/>
              </a:ext>
            </a:extLst>
          </p:cNvPr>
          <p:cNvSpPr>
            <a:spLocks noGrp="1"/>
          </p:cNvSpPr>
          <p:nvPr>
            <p:ph type="title"/>
          </p:nvPr>
        </p:nvSpPr>
        <p:spPr/>
        <p:txBody>
          <a:bodyPr>
            <a:normAutofit fontScale="90000"/>
          </a:bodyPr>
          <a:lstStyle/>
          <a:p>
            <a:r>
              <a:rPr lang="en-US" dirty="0"/>
              <a:t>Creating a null model to test the strengths of deterministic vs. stochastic processes </a:t>
            </a:r>
          </a:p>
        </p:txBody>
      </p:sp>
      <p:sp>
        <p:nvSpPr>
          <p:cNvPr id="4" name="Slide Number Placeholder 3">
            <a:extLst>
              <a:ext uri="{FF2B5EF4-FFF2-40B4-BE49-F238E27FC236}">
                <a16:creationId xmlns:a16="http://schemas.microsoft.com/office/drawing/2014/main" id="{435F4362-75B7-496E-9A0B-C49BA2EB7557}"/>
              </a:ext>
            </a:extLst>
          </p:cNvPr>
          <p:cNvSpPr>
            <a:spLocks noGrp="1"/>
          </p:cNvSpPr>
          <p:nvPr>
            <p:ph type="sldNum" sz="quarter" idx="12"/>
          </p:nvPr>
        </p:nvSpPr>
        <p:spPr/>
        <p:txBody>
          <a:bodyPr/>
          <a:lstStyle/>
          <a:p>
            <a:fld id="{77E59808-E941-46E1-872F-5DB51E5B6943}" type="slidenum">
              <a:rPr lang="en-US" smtClean="0"/>
              <a:pPr/>
              <a:t>16</a:t>
            </a:fld>
            <a:endParaRPr lang="en-US"/>
          </a:p>
        </p:txBody>
      </p:sp>
      <p:sp>
        <p:nvSpPr>
          <p:cNvPr id="6" name="Oval 5">
            <a:extLst>
              <a:ext uri="{FF2B5EF4-FFF2-40B4-BE49-F238E27FC236}">
                <a16:creationId xmlns:a16="http://schemas.microsoft.com/office/drawing/2014/main" id="{CA126F02-819E-485E-9608-39B3B0557679}"/>
              </a:ext>
            </a:extLst>
          </p:cNvPr>
          <p:cNvSpPr/>
          <p:nvPr/>
        </p:nvSpPr>
        <p:spPr>
          <a:xfrm>
            <a:off x="3852045" y="1561477"/>
            <a:ext cx="1826424" cy="1568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F2660CE-484B-4B35-867E-8375ABA9AC7D}"/>
              </a:ext>
            </a:extLst>
          </p:cNvPr>
          <p:cNvSpPr/>
          <p:nvPr/>
        </p:nvSpPr>
        <p:spPr>
          <a:xfrm>
            <a:off x="8357855" y="2333023"/>
            <a:ext cx="870954" cy="76455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BF0C26A-479B-41E1-BCB1-35EB11C4219D}"/>
              </a:ext>
            </a:extLst>
          </p:cNvPr>
          <p:cNvSpPr/>
          <p:nvPr/>
        </p:nvSpPr>
        <p:spPr>
          <a:xfrm>
            <a:off x="10573405" y="2080771"/>
            <a:ext cx="1481256" cy="12722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0EA81A-239B-425C-8900-DB0F62C7CFDA}"/>
              </a:ext>
            </a:extLst>
          </p:cNvPr>
          <p:cNvSpPr/>
          <p:nvPr/>
        </p:nvSpPr>
        <p:spPr>
          <a:xfrm>
            <a:off x="6989328" y="4215272"/>
            <a:ext cx="936640" cy="92549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C4C4160-B900-4324-AA9A-31D91FF47659}"/>
              </a:ext>
            </a:extLst>
          </p:cNvPr>
          <p:cNvSpPr/>
          <p:nvPr/>
        </p:nvSpPr>
        <p:spPr>
          <a:xfrm>
            <a:off x="9512471" y="3716431"/>
            <a:ext cx="1818536" cy="17602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52A08CB-2D9C-4DE2-8AA0-95F9D88B10CB}"/>
              </a:ext>
            </a:extLst>
          </p:cNvPr>
          <p:cNvCxnSpPr>
            <a:cxnSpLocks/>
          </p:cNvCxnSpPr>
          <p:nvPr/>
        </p:nvCxnSpPr>
        <p:spPr>
          <a:xfrm flipV="1">
            <a:off x="2928730" y="2629000"/>
            <a:ext cx="931135" cy="693983"/>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0F3A30F-8278-4B4C-89E4-91E89B3B3FD0}"/>
              </a:ext>
            </a:extLst>
          </p:cNvPr>
          <p:cNvCxnSpPr>
            <a:cxnSpLocks/>
          </p:cNvCxnSpPr>
          <p:nvPr/>
        </p:nvCxnSpPr>
        <p:spPr>
          <a:xfrm>
            <a:off x="2637183" y="4128051"/>
            <a:ext cx="4262640" cy="609197"/>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6DA47389-9CCC-41C3-8320-BE7D71D49D57}"/>
              </a:ext>
            </a:extLst>
          </p:cNvPr>
          <p:cNvCxnSpPr>
            <a:cxnSpLocks/>
          </p:cNvCxnSpPr>
          <p:nvPr/>
        </p:nvCxnSpPr>
        <p:spPr>
          <a:xfrm flipV="1">
            <a:off x="3004474" y="2945223"/>
            <a:ext cx="5410562" cy="524348"/>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0D8C1BAA-A1C0-44AC-91BA-D06A3DC71371}"/>
              </a:ext>
            </a:extLst>
          </p:cNvPr>
          <p:cNvCxnSpPr>
            <a:cxnSpLocks/>
          </p:cNvCxnSpPr>
          <p:nvPr/>
        </p:nvCxnSpPr>
        <p:spPr>
          <a:xfrm>
            <a:off x="2928730" y="3922292"/>
            <a:ext cx="7072520" cy="68112"/>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33C090D-B0AC-4E8C-8E41-25B8977B6AA0}"/>
              </a:ext>
            </a:extLst>
          </p:cNvPr>
          <p:cNvCxnSpPr>
            <a:cxnSpLocks/>
          </p:cNvCxnSpPr>
          <p:nvPr/>
        </p:nvCxnSpPr>
        <p:spPr>
          <a:xfrm flipV="1">
            <a:off x="3004474" y="3049009"/>
            <a:ext cx="7568931" cy="680440"/>
          </a:xfrm>
          <a:prstGeom prst="straightConnector1">
            <a:avLst/>
          </a:prstGeom>
          <a:ln w="63500" cap="flat" cmpd="sng" algn="ctr">
            <a:solidFill>
              <a:srgbClr val="C4BD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Group 15">
            <a:extLst>
              <a:ext uri="{FF2B5EF4-FFF2-40B4-BE49-F238E27FC236}">
                <a16:creationId xmlns:a16="http://schemas.microsoft.com/office/drawing/2014/main" id="{9F1756A3-1933-4E18-927A-407E8070067D}"/>
              </a:ext>
            </a:extLst>
          </p:cNvPr>
          <p:cNvGrpSpPr/>
          <p:nvPr/>
        </p:nvGrpSpPr>
        <p:grpSpPr>
          <a:xfrm>
            <a:off x="10980283" y="6391285"/>
            <a:ext cx="890145" cy="413852"/>
            <a:chOff x="10967816" y="6391059"/>
            <a:chExt cx="890145" cy="413852"/>
          </a:xfrm>
        </p:grpSpPr>
        <p:pic>
          <p:nvPicPr>
            <p:cNvPr id="17" name="Picture 16" descr="Screen Clipping">
              <a:extLst>
                <a:ext uri="{FF2B5EF4-FFF2-40B4-BE49-F238E27FC236}">
                  <a16:creationId xmlns:a16="http://schemas.microsoft.com/office/drawing/2014/main" id="{57D0F019-419C-4D58-B3E2-48F31B59F5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8" name="Picture 17">
              <a:extLst>
                <a:ext uri="{FF2B5EF4-FFF2-40B4-BE49-F238E27FC236}">
                  <a16:creationId xmlns:a16="http://schemas.microsoft.com/office/drawing/2014/main" id="{2264B236-5A7A-4092-B0D9-812DEA6C4BBE}"/>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19" name="TextBox 18">
            <a:extLst>
              <a:ext uri="{FF2B5EF4-FFF2-40B4-BE49-F238E27FC236}">
                <a16:creationId xmlns:a16="http://schemas.microsoft.com/office/drawing/2014/main" id="{EA9277AD-9C3F-4163-B1F6-6852DEF77F2F}"/>
              </a:ext>
            </a:extLst>
          </p:cNvPr>
          <p:cNvSpPr txBox="1"/>
          <p:nvPr/>
        </p:nvSpPr>
        <p:spPr>
          <a:xfrm>
            <a:off x="-1044191" y="4522187"/>
            <a:ext cx="5479774" cy="400110"/>
          </a:xfrm>
          <a:prstGeom prst="rect">
            <a:avLst/>
          </a:prstGeom>
          <a:noFill/>
        </p:spPr>
        <p:txBody>
          <a:bodyPr wrap="square" rtlCol="0">
            <a:spAutoFit/>
          </a:bodyPr>
          <a:lstStyle/>
          <a:p>
            <a:pPr algn="ctr"/>
            <a:r>
              <a:rPr lang="en-US" sz="2000" dirty="0">
                <a:latin typeface="Century Gothic" panose="020B0502020202020204" pitchFamily="34" charset="0"/>
              </a:rPr>
              <a:t>Regional Species Pool = Y</a:t>
            </a:r>
          </a:p>
        </p:txBody>
      </p:sp>
      <p:pic>
        <p:nvPicPr>
          <p:cNvPr id="3" name="Picture 2">
            <a:extLst>
              <a:ext uri="{FF2B5EF4-FFF2-40B4-BE49-F238E27FC236}">
                <a16:creationId xmlns:a16="http://schemas.microsoft.com/office/drawing/2014/main" id="{CF6DB249-05C5-425B-B18E-EC021BF31DA6}"/>
              </a:ext>
            </a:extLst>
          </p:cNvPr>
          <p:cNvPicPr>
            <a:picLocks noChangeAspect="1"/>
          </p:cNvPicPr>
          <p:nvPr/>
        </p:nvPicPr>
        <p:blipFill>
          <a:blip r:embed="rId4"/>
          <a:stretch>
            <a:fillRect/>
          </a:stretch>
        </p:blipFill>
        <p:spPr>
          <a:xfrm>
            <a:off x="108044" y="2541340"/>
            <a:ext cx="2593066" cy="1942660"/>
          </a:xfrm>
          <a:prstGeom prst="rect">
            <a:avLst/>
          </a:prstGeom>
        </p:spPr>
      </p:pic>
      <p:sp>
        <p:nvSpPr>
          <p:cNvPr id="20" name="Rectangle 19">
            <a:extLst>
              <a:ext uri="{FF2B5EF4-FFF2-40B4-BE49-F238E27FC236}">
                <a16:creationId xmlns:a16="http://schemas.microsoft.com/office/drawing/2014/main" id="{FF8EFABE-A615-436C-9DA2-741B0BAC9755}"/>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p:spTree>
    <p:extLst>
      <p:ext uri="{BB962C8B-B14F-4D97-AF65-F5344CB8AC3E}">
        <p14:creationId xmlns:p14="http://schemas.microsoft.com/office/powerpoint/2010/main" val="61560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7EB4-3F9B-44D9-AE06-A7D5682C990E}"/>
              </a:ext>
            </a:extLst>
          </p:cNvPr>
          <p:cNvSpPr>
            <a:spLocks noGrp="1"/>
          </p:cNvSpPr>
          <p:nvPr>
            <p:ph type="title"/>
          </p:nvPr>
        </p:nvSpPr>
        <p:spPr/>
        <p:txBody>
          <a:bodyPr>
            <a:normAutofit fontScale="90000"/>
          </a:bodyPr>
          <a:lstStyle/>
          <a:p>
            <a:r>
              <a:rPr lang="en-US" dirty="0"/>
              <a:t>Creating a null model to test the strengths of deterministic vs. stochastic processes </a:t>
            </a:r>
          </a:p>
        </p:txBody>
      </p:sp>
      <p:sp>
        <p:nvSpPr>
          <p:cNvPr id="4" name="Slide Number Placeholder 3">
            <a:extLst>
              <a:ext uri="{FF2B5EF4-FFF2-40B4-BE49-F238E27FC236}">
                <a16:creationId xmlns:a16="http://schemas.microsoft.com/office/drawing/2014/main" id="{7357B0CE-2159-424D-9210-5CE0D6F234D9}"/>
              </a:ext>
            </a:extLst>
          </p:cNvPr>
          <p:cNvSpPr>
            <a:spLocks noGrp="1"/>
          </p:cNvSpPr>
          <p:nvPr>
            <p:ph type="sldNum" sz="quarter" idx="12"/>
          </p:nvPr>
        </p:nvSpPr>
        <p:spPr>
          <a:xfrm>
            <a:off x="9326036" y="6459631"/>
            <a:ext cx="2844800" cy="365125"/>
          </a:xfrm>
        </p:spPr>
        <p:txBody>
          <a:bodyPr/>
          <a:lstStyle/>
          <a:p>
            <a:fld id="{77E59808-E941-46E1-872F-5DB51E5B6943}" type="slidenum">
              <a:rPr lang="en-US" smtClean="0"/>
              <a:pPr/>
              <a:t>17</a:t>
            </a:fld>
            <a:endParaRPr lang="en-US"/>
          </a:p>
        </p:txBody>
      </p:sp>
      <p:sp>
        <p:nvSpPr>
          <p:cNvPr id="5" name="Rectangle 4">
            <a:extLst>
              <a:ext uri="{FF2B5EF4-FFF2-40B4-BE49-F238E27FC236}">
                <a16:creationId xmlns:a16="http://schemas.microsoft.com/office/drawing/2014/main" id="{4286F4B2-6084-490D-835F-243B2A40D50D}"/>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F6733E3-C19E-4095-A050-6B7356B26B19}"/>
                  </a:ext>
                </a:extLst>
              </p:cNvPr>
              <p:cNvSpPr txBox="1"/>
              <p:nvPr/>
            </p:nvSpPr>
            <p:spPr>
              <a:xfrm>
                <a:off x="1227073" y="5168572"/>
                <a:ext cx="2994992" cy="998350"/>
              </a:xfrm>
              <a:prstGeom prst="rect">
                <a:avLst/>
              </a:prstGeom>
              <a:noFill/>
            </p:spPr>
            <p:txBody>
              <a:bodyPr wrap="square" rtlCol="0">
                <a:spAutoFit/>
              </a:bodyPr>
              <a:lstStyle/>
              <a:p>
                <a:pPr algn="ctr"/>
                <a14:m>
                  <m:oMath xmlns:m="http://schemas.openxmlformats.org/officeDocument/2006/math">
                    <m:r>
                      <m:rPr>
                        <m:sty m:val="p"/>
                      </m:rPr>
                      <a:rPr lang="el-GR" sz="4400" b="0" i="1" dirty="0" smtClean="0">
                        <a:latin typeface="Cambria Math" panose="02040503050406030204" pitchFamily="18" charset="0"/>
                        <a:ea typeface="Cambria Math" panose="02040503050406030204" pitchFamily="18" charset="0"/>
                      </a:rPr>
                      <m:t>β</m:t>
                    </m:r>
                  </m:oMath>
                </a14:m>
                <a:r>
                  <a:rPr lang="en-US" sz="4400" dirty="0"/>
                  <a:t>= </a:t>
                </a:r>
                <a14:m>
                  <m:oMath xmlns:m="http://schemas.openxmlformats.org/officeDocument/2006/math">
                    <m:f>
                      <m:fPr>
                        <m:ctrlPr>
                          <a:rPr lang="en-US" sz="4400" i="1" smtClean="0">
                            <a:latin typeface="Cambria Math" panose="02040503050406030204" pitchFamily="18" charset="0"/>
                          </a:rPr>
                        </m:ctrlPr>
                      </m:fPr>
                      <m:num>
                        <m:r>
                          <a:rPr lang="en-US" sz="4400" i="1" smtClean="0">
                            <a:latin typeface="Cambria Math" panose="02040503050406030204" pitchFamily="18" charset="0"/>
                            <a:ea typeface="Cambria Math" panose="02040503050406030204" pitchFamily="18" charset="0"/>
                          </a:rPr>
                          <m:t>𝛾</m:t>
                        </m:r>
                      </m:num>
                      <m:den>
                        <m:r>
                          <a:rPr lang="en-US" sz="4400" i="1" smtClean="0">
                            <a:latin typeface="Cambria Math" panose="02040503050406030204" pitchFamily="18" charset="0"/>
                            <a:ea typeface="Cambria Math" panose="02040503050406030204" pitchFamily="18" charset="0"/>
                          </a:rPr>
                          <m:t>𝛼</m:t>
                        </m:r>
                      </m:den>
                    </m:f>
                  </m:oMath>
                </a14:m>
                <a:r>
                  <a:rPr lang="en-US" sz="4400" dirty="0"/>
                  <a:t> </a:t>
                </a:r>
              </a:p>
            </p:txBody>
          </p:sp>
        </mc:Choice>
        <mc:Fallback xmlns="">
          <p:sp>
            <p:nvSpPr>
              <p:cNvPr id="34" name="TextBox 33">
                <a:extLst>
                  <a:ext uri="{FF2B5EF4-FFF2-40B4-BE49-F238E27FC236}">
                    <a16:creationId xmlns:a16="http://schemas.microsoft.com/office/drawing/2014/main" id="{7F6733E3-C19E-4095-A050-6B7356B26B19}"/>
                  </a:ext>
                </a:extLst>
              </p:cNvPr>
              <p:cNvSpPr txBox="1">
                <a:spLocks noRot="1" noChangeAspect="1" noMove="1" noResize="1" noEditPoints="1" noAdjustHandles="1" noChangeArrowheads="1" noChangeShapeType="1" noTextEdit="1"/>
              </p:cNvSpPr>
              <p:nvPr/>
            </p:nvSpPr>
            <p:spPr>
              <a:xfrm>
                <a:off x="1227073" y="5168572"/>
                <a:ext cx="2994992" cy="998350"/>
              </a:xfrm>
              <a:prstGeom prst="rect">
                <a:avLst/>
              </a:prstGeom>
              <a:blipFill>
                <a:blip r:embed="rId3"/>
                <a:stretch>
                  <a:fillRect t="-3659"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F44925B-1591-4608-9B16-9B0F746421EB}"/>
                  </a:ext>
                </a:extLst>
              </p:cNvPr>
              <p:cNvSpPr txBox="1"/>
              <p:nvPr/>
            </p:nvSpPr>
            <p:spPr>
              <a:xfrm>
                <a:off x="5821146" y="2173126"/>
                <a:ext cx="6592455" cy="2395336"/>
              </a:xfrm>
              <a:prstGeom prst="rect">
                <a:avLst/>
              </a:prstGeom>
              <a:noFill/>
            </p:spPr>
            <p:txBody>
              <a:bodyPr wrap="square" rtlCol="0">
                <a:spAutoFit/>
              </a:bodyPr>
              <a:lstStyle/>
              <a:p>
                <a:pPr algn="ctr"/>
                <a:r>
                  <a:rPr lang="en-US" sz="4000" b="0" dirty="0">
                    <a:solidFill>
                      <a:schemeClr val="accent1">
                        <a:lumMod val="20000"/>
                        <a:lumOff val="80000"/>
                      </a:schemeClr>
                    </a:solidFill>
                    <a:ea typeface="Cambria Math" panose="02040503050406030204" pitchFamily="18" charset="0"/>
                  </a:rPr>
                  <a:t>A : </a:t>
                </a:r>
                <a:r>
                  <a:rPr lang="en-US" sz="4000" b="0" dirty="0">
                    <a:ea typeface="Cambria Math" panose="02040503050406030204" pitchFamily="18" charset="0"/>
                  </a:rPr>
                  <a:t># of</a:t>
                </a:r>
                <a14:m>
                  <m:oMath xmlns:m="http://schemas.openxmlformats.org/officeDocument/2006/math">
                    <m:r>
                      <a:rPr lang="en-US" sz="4000" b="0" i="0" dirty="0" smtClean="0">
                        <a:latin typeface="Cambria Math" panose="02040503050406030204" pitchFamily="18" charset="0"/>
                        <a:ea typeface="Cambria Math" panose="02040503050406030204" pitchFamily="18" charset="0"/>
                      </a:rPr>
                      <m:t> </m:t>
                    </m:r>
                    <m:r>
                      <m:rPr>
                        <m:sty m:val="p"/>
                      </m:rPr>
                      <a:rPr lang="el-GR" sz="4000" i="1" dirty="0">
                        <a:latin typeface="Cambria Math" panose="02040503050406030204" pitchFamily="18" charset="0"/>
                        <a:ea typeface="Cambria Math" panose="02040503050406030204" pitchFamily="18" charset="0"/>
                      </a:rPr>
                      <m:t>β</m:t>
                    </m:r>
                  </m:oMath>
                </a14:m>
                <a:r>
                  <a:rPr lang="en-US" sz="4000" baseline="-25000" dirty="0"/>
                  <a:t>expected</a:t>
                </a:r>
                <a:r>
                  <a:rPr lang="en-US" sz="4000" dirty="0"/>
                  <a:t> &gt;</a:t>
                </a:r>
                <a14:m>
                  <m:oMath xmlns:m="http://schemas.openxmlformats.org/officeDocument/2006/math">
                    <m:r>
                      <a:rPr lang="en-US" sz="4000" b="0" i="0" dirty="0" smtClean="0">
                        <a:latin typeface="Cambria Math" panose="02040503050406030204" pitchFamily="18" charset="0"/>
                        <a:ea typeface="Cambria Math" panose="02040503050406030204" pitchFamily="18" charset="0"/>
                      </a:rPr>
                      <m:t> </m:t>
                    </m:r>
                    <m:r>
                      <m:rPr>
                        <m:sty m:val="p"/>
                      </m:rPr>
                      <a:rPr lang="el-GR" sz="4000" i="1" dirty="0">
                        <a:latin typeface="Cambria Math" panose="02040503050406030204" pitchFamily="18" charset="0"/>
                        <a:ea typeface="Cambria Math" panose="02040503050406030204" pitchFamily="18" charset="0"/>
                      </a:rPr>
                      <m:t>β</m:t>
                    </m:r>
                  </m:oMath>
                </a14:m>
                <a:r>
                  <a:rPr lang="en-US" sz="4000" baseline="-25000" dirty="0"/>
                  <a:t>observed</a:t>
                </a:r>
                <a:endParaRPr lang="en-US" sz="4000" dirty="0"/>
              </a:p>
              <a:p>
                <a:pPr algn="ctr"/>
                <a:r>
                  <a:rPr lang="en-US" sz="4000" b="0" dirty="0">
                    <a:solidFill>
                      <a:schemeClr val="accent3"/>
                    </a:solidFill>
                    <a:ea typeface="Cambria Math" panose="02040503050406030204" pitchFamily="18" charset="0"/>
                  </a:rPr>
                  <a:t>B : </a:t>
                </a:r>
                <a:r>
                  <a:rPr lang="en-US" sz="4000" b="0" dirty="0">
                    <a:ea typeface="Cambria Math" panose="02040503050406030204" pitchFamily="18" charset="0"/>
                  </a:rPr>
                  <a:t># of</a:t>
                </a:r>
                <a14:m>
                  <m:oMath xmlns:m="http://schemas.openxmlformats.org/officeDocument/2006/math">
                    <m:r>
                      <a:rPr lang="en-US" sz="4000" b="0" i="0" dirty="0" smtClean="0">
                        <a:latin typeface="Cambria Math" panose="02040503050406030204" pitchFamily="18" charset="0"/>
                        <a:ea typeface="Cambria Math" panose="02040503050406030204" pitchFamily="18" charset="0"/>
                      </a:rPr>
                      <m:t> </m:t>
                    </m:r>
                    <m:r>
                      <m:rPr>
                        <m:sty m:val="p"/>
                      </m:rPr>
                      <a:rPr lang="el-GR" sz="4000" i="1" dirty="0">
                        <a:latin typeface="Cambria Math" panose="02040503050406030204" pitchFamily="18" charset="0"/>
                        <a:ea typeface="Cambria Math" panose="02040503050406030204" pitchFamily="18" charset="0"/>
                      </a:rPr>
                      <m:t>β</m:t>
                    </m:r>
                  </m:oMath>
                </a14:m>
                <a:r>
                  <a:rPr lang="en-US" sz="4000" baseline="-25000" dirty="0"/>
                  <a:t>expected</a:t>
                </a:r>
                <a:r>
                  <a:rPr lang="en-US" sz="4000" dirty="0"/>
                  <a:t> =</a:t>
                </a:r>
                <a14:m>
                  <m:oMath xmlns:m="http://schemas.openxmlformats.org/officeDocument/2006/math">
                    <m:r>
                      <a:rPr lang="en-US" sz="4000" b="0" i="0" dirty="0" smtClean="0">
                        <a:latin typeface="Cambria Math" panose="02040503050406030204" pitchFamily="18" charset="0"/>
                        <a:ea typeface="Cambria Math" panose="02040503050406030204" pitchFamily="18" charset="0"/>
                      </a:rPr>
                      <m:t> </m:t>
                    </m:r>
                    <m:r>
                      <m:rPr>
                        <m:sty m:val="p"/>
                      </m:rPr>
                      <a:rPr lang="el-GR" sz="4000" i="1" dirty="0">
                        <a:latin typeface="Cambria Math" panose="02040503050406030204" pitchFamily="18" charset="0"/>
                        <a:ea typeface="Cambria Math" panose="02040503050406030204" pitchFamily="18" charset="0"/>
                      </a:rPr>
                      <m:t>β</m:t>
                    </m:r>
                  </m:oMath>
                </a14:m>
                <a:r>
                  <a:rPr lang="en-US" sz="4000" baseline="-25000" dirty="0"/>
                  <a:t>observed</a:t>
                </a:r>
              </a:p>
              <a:p>
                <a:pPr algn="ctr"/>
                <a:endParaRPr lang="en-US" sz="4000" baseline="-25000" dirty="0"/>
              </a:p>
              <a:p>
                <a:pPr algn="ctr"/>
                <a:r>
                  <a:rPr lang="en-US" sz="4000" dirty="0">
                    <a:solidFill>
                      <a:schemeClr val="accent5">
                        <a:lumMod val="75000"/>
                      </a:schemeClr>
                    </a:solidFill>
                  </a:rPr>
                  <a:t>RC</a:t>
                </a:r>
                <a:r>
                  <a:rPr lang="en-US" sz="4000" dirty="0"/>
                  <a:t> = (</a:t>
                </a:r>
                <a:r>
                  <a:rPr lang="en-US" sz="4000" dirty="0">
                    <a:solidFill>
                      <a:schemeClr val="accent1">
                        <a:lumMod val="20000"/>
                        <a:lumOff val="80000"/>
                      </a:schemeClr>
                    </a:solidFill>
                    <a:ea typeface="Cambria Math" panose="02040503050406030204" pitchFamily="18" charset="0"/>
                  </a:rPr>
                  <a:t>A</a:t>
                </a:r>
                <a:r>
                  <a:rPr lang="en-US" sz="4000" dirty="0"/>
                  <a:t> + 0.5</a:t>
                </a:r>
                <a:r>
                  <a:rPr lang="en-US" sz="4000" dirty="0">
                    <a:solidFill>
                      <a:schemeClr val="accent3"/>
                    </a:solidFill>
                    <a:ea typeface="Cambria Math" panose="02040503050406030204" pitchFamily="18" charset="0"/>
                  </a:rPr>
                  <a:t>B</a:t>
                </a:r>
                <a:r>
                  <a:rPr lang="en-US" sz="4000" dirty="0"/>
                  <a:t>)/1000</a:t>
                </a:r>
              </a:p>
            </p:txBody>
          </p:sp>
        </mc:Choice>
        <mc:Fallback xmlns="">
          <p:sp>
            <p:nvSpPr>
              <p:cNvPr id="48" name="TextBox 47">
                <a:extLst>
                  <a:ext uri="{FF2B5EF4-FFF2-40B4-BE49-F238E27FC236}">
                    <a16:creationId xmlns:a16="http://schemas.microsoft.com/office/drawing/2014/main" id="{EF44925B-1591-4608-9B16-9B0F746421EB}"/>
                  </a:ext>
                </a:extLst>
              </p:cNvPr>
              <p:cNvSpPr txBox="1">
                <a:spLocks noRot="1" noChangeAspect="1" noMove="1" noResize="1" noEditPoints="1" noAdjustHandles="1" noChangeArrowheads="1" noChangeShapeType="1" noTextEdit="1"/>
              </p:cNvSpPr>
              <p:nvPr/>
            </p:nvSpPr>
            <p:spPr>
              <a:xfrm>
                <a:off x="5821146" y="2173126"/>
                <a:ext cx="6592455" cy="2395336"/>
              </a:xfrm>
              <a:prstGeom prst="rect">
                <a:avLst/>
              </a:prstGeom>
              <a:blipFill>
                <a:blip r:embed="rId4"/>
                <a:stretch>
                  <a:fillRect t="-4580" b="-8142"/>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9244FCB6-C7EA-4A2D-BD5A-7601DA6266C8}"/>
              </a:ext>
            </a:extLst>
          </p:cNvPr>
          <p:cNvGrpSpPr/>
          <p:nvPr/>
        </p:nvGrpSpPr>
        <p:grpSpPr>
          <a:xfrm>
            <a:off x="10980283" y="6391285"/>
            <a:ext cx="890145" cy="413852"/>
            <a:chOff x="10967816" y="6391059"/>
            <a:chExt cx="890145" cy="413852"/>
          </a:xfrm>
        </p:grpSpPr>
        <p:pic>
          <p:nvPicPr>
            <p:cNvPr id="41" name="Picture 40" descr="Screen Clipping">
              <a:extLst>
                <a:ext uri="{FF2B5EF4-FFF2-40B4-BE49-F238E27FC236}">
                  <a16:creationId xmlns:a16="http://schemas.microsoft.com/office/drawing/2014/main" id="{A533D0E9-1704-4DCA-8A9A-E4D41A22DB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42" name="Picture 41">
              <a:extLst>
                <a:ext uri="{FF2B5EF4-FFF2-40B4-BE49-F238E27FC236}">
                  <a16:creationId xmlns:a16="http://schemas.microsoft.com/office/drawing/2014/main" id="{4B61AA22-0B01-4673-BA3F-3329CC985BE7}"/>
                </a:ext>
              </a:extLst>
            </p:cNvPr>
            <p:cNvPicPr>
              <a:picLocks noChangeAspect="1"/>
            </p:cNvPicPr>
            <p:nvPr/>
          </p:nvPicPr>
          <p:blipFill>
            <a:blip r:embed="rId6"/>
            <a:stretch>
              <a:fillRect/>
            </a:stretch>
          </p:blipFill>
          <p:spPr>
            <a:xfrm>
              <a:off x="10967816" y="6391059"/>
              <a:ext cx="505074" cy="413852"/>
            </a:xfrm>
            <a:prstGeom prst="rect">
              <a:avLst/>
            </a:prstGeom>
            <a:ln w="19050">
              <a:solidFill>
                <a:schemeClr val="accent3">
                  <a:lumMod val="60000"/>
                  <a:lumOff val="40000"/>
                </a:schemeClr>
              </a:solidFill>
            </a:ln>
          </p:spPr>
        </p:pic>
      </p:grpSp>
      <p:grpSp>
        <p:nvGrpSpPr>
          <p:cNvPr id="11" name="Group 10">
            <a:extLst>
              <a:ext uri="{FF2B5EF4-FFF2-40B4-BE49-F238E27FC236}">
                <a16:creationId xmlns:a16="http://schemas.microsoft.com/office/drawing/2014/main" id="{985310C5-C0BA-4DFB-8B9E-94329C847E68}"/>
              </a:ext>
            </a:extLst>
          </p:cNvPr>
          <p:cNvGrpSpPr/>
          <p:nvPr/>
        </p:nvGrpSpPr>
        <p:grpSpPr>
          <a:xfrm>
            <a:off x="30934" y="1969231"/>
            <a:ext cx="6067484" cy="3160593"/>
            <a:chOff x="210279" y="1630482"/>
            <a:chExt cx="7053307" cy="3674115"/>
          </a:xfrm>
        </p:grpSpPr>
        <p:sp>
          <p:nvSpPr>
            <p:cNvPr id="6" name="Oval 5">
              <a:extLst>
                <a:ext uri="{FF2B5EF4-FFF2-40B4-BE49-F238E27FC236}">
                  <a16:creationId xmlns:a16="http://schemas.microsoft.com/office/drawing/2014/main" id="{C7D730D7-3A86-4F2D-BC5B-CA3F9765C1F0}"/>
                </a:ext>
              </a:extLst>
            </p:cNvPr>
            <p:cNvSpPr/>
            <p:nvPr/>
          </p:nvSpPr>
          <p:spPr>
            <a:xfrm>
              <a:off x="4475447" y="3544369"/>
              <a:ext cx="1818536" cy="17602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4B5F521-80D6-4B6C-83F9-85FD641D067B}"/>
                </a:ext>
              </a:extLst>
            </p:cNvPr>
            <p:cNvSpPr/>
            <p:nvPr/>
          </p:nvSpPr>
          <p:spPr>
            <a:xfrm>
              <a:off x="2146274" y="4002545"/>
              <a:ext cx="1080425" cy="92802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AE1441-12D9-4823-BC61-37E10A10500B}"/>
                </a:ext>
              </a:extLst>
            </p:cNvPr>
            <p:cNvSpPr/>
            <p:nvPr/>
          </p:nvSpPr>
          <p:spPr>
            <a:xfrm>
              <a:off x="5782330" y="1630482"/>
              <a:ext cx="1481256" cy="14081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C38A5E-DDBD-49EC-879B-7858F283550D}"/>
                </a:ext>
              </a:extLst>
            </p:cNvPr>
            <p:cNvSpPr/>
            <p:nvPr/>
          </p:nvSpPr>
          <p:spPr>
            <a:xfrm>
              <a:off x="3278678" y="2072037"/>
              <a:ext cx="870954" cy="76455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DB580B-6049-4D48-B3CF-E9AA3D321C18}"/>
                </a:ext>
              </a:extLst>
            </p:cNvPr>
            <p:cNvSpPr/>
            <p:nvPr/>
          </p:nvSpPr>
          <p:spPr>
            <a:xfrm>
              <a:off x="210279" y="1630482"/>
              <a:ext cx="1826424" cy="1568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CA791849-1503-4929-8DF7-35488F2C69AF}"/>
                </a:ext>
              </a:extLst>
            </p:cNvPr>
            <p:cNvCxnSpPr>
              <a:cxnSpLocks/>
              <a:stCxn id="10" idx="6"/>
              <a:endCxn id="9" idx="2"/>
            </p:cNvCxnSpPr>
            <p:nvPr/>
          </p:nvCxnSpPr>
          <p:spPr>
            <a:xfrm>
              <a:off x="2036703" y="2414814"/>
              <a:ext cx="1241975" cy="39499"/>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643D7DB-F2F2-44FF-9A55-A6657EA75526}"/>
                </a:ext>
              </a:extLst>
            </p:cNvPr>
            <p:cNvCxnSpPr>
              <a:cxnSpLocks/>
            </p:cNvCxnSpPr>
            <p:nvPr/>
          </p:nvCxnSpPr>
          <p:spPr>
            <a:xfrm>
              <a:off x="1767210" y="3038654"/>
              <a:ext cx="731621" cy="953978"/>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68AB80-C501-4B4C-8AC4-1863E906297A}"/>
                </a:ext>
              </a:extLst>
            </p:cNvPr>
            <p:cNvCxnSpPr>
              <a:cxnSpLocks/>
            </p:cNvCxnSpPr>
            <p:nvPr/>
          </p:nvCxnSpPr>
          <p:spPr>
            <a:xfrm>
              <a:off x="2062662" y="2797090"/>
              <a:ext cx="2472299" cy="1093611"/>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39B6ACF-5D45-4812-AFA3-CC667279F061}"/>
                </a:ext>
              </a:extLst>
            </p:cNvPr>
            <p:cNvCxnSpPr/>
            <p:nvPr/>
          </p:nvCxnSpPr>
          <p:spPr>
            <a:xfrm>
              <a:off x="1847187" y="1844591"/>
              <a:ext cx="4000451" cy="151178"/>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F6C0593-6A2D-4BA4-8D60-ED9A46195E06}"/>
                </a:ext>
              </a:extLst>
            </p:cNvPr>
            <p:cNvCxnSpPr>
              <a:cxnSpLocks/>
              <a:stCxn id="9" idx="5"/>
            </p:cNvCxnSpPr>
            <p:nvPr/>
          </p:nvCxnSpPr>
          <p:spPr>
            <a:xfrm>
              <a:off x="4022084" y="2724623"/>
              <a:ext cx="877086" cy="914735"/>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09A3871-87E1-4D37-8420-FDA6491C5EFF}"/>
                </a:ext>
              </a:extLst>
            </p:cNvPr>
            <p:cNvCxnSpPr>
              <a:cxnSpLocks/>
            </p:cNvCxnSpPr>
            <p:nvPr/>
          </p:nvCxnSpPr>
          <p:spPr>
            <a:xfrm>
              <a:off x="4149632" y="2566363"/>
              <a:ext cx="1605309" cy="33129"/>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6ACA74-9174-48A2-9429-5A499844FE3F}"/>
                </a:ext>
              </a:extLst>
            </p:cNvPr>
            <p:cNvCxnSpPr>
              <a:cxnSpLocks/>
            </p:cNvCxnSpPr>
            <p:nvPr/>
          </p:nvCxnSpPr>
          <p:spPr>
            <a:xfrm flipV="1">
              <a:off x="2865415" y="2909473"/>
              <a:ext cx="798490" cy="1025176"/>
            </a:xfrm>
            <a:prstGeom prst="straightConnector1">
              <a:avLst/>
            </a:prstGeom>
            <a:ln w="3810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A275B4BD-595B-4561-BA64-0A3ABC928BF9}"/>
                </a:ext>
              </a:extLst>
            </p:cNvPr>
            <p:cNvSpPr/>
            <p:nvPr/>
          </p:nvSpPr>
          <p:spPr>
            <a:xfrm>
              <a:off x="5943748" y="186750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F4B11DE-2095-4373-A88E-82E7B8ACD1DB}"/>
                </a:ext>
              </a:extLst>
            </p:cNvPr>
            <p:cNvSpPr/>
            <p:nvPr/>
          </p:nvSpPr>
          <p:spPr>
            <a:xfrm>
              <a:off x="722010" y="184459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CC3D53B-425F-47E0-9394-A2E5EF702576}"/>
                </a:ext>
              </a:extLst>
            </p:cNvPr>
            <p:cNvSpPr/>
            <p:nvPr/>
          </p:nvSpPr>
          <p:spPr>
            <a:xfrm>
              <a:off x="700239" y="2620199"/>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CBE7FDBE-CCD4-4EA3-B860-4F0E38E0EC57}"/>
                </a:ext>
              </a:extLst>
            </p:cNvPr>
            <p:cNvSpPr/>
            <p:nvPr/>
          </p:nvSpPr>
          <p:spPr>
            <a:xfrm>
              <a:off x="1175878" y="179547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29EDCFB2-A28E-4988-BE6A-23ECC09C45BA}"/>
                </a:ext>
              </a:extLst>
            </p:cNvPr>
            <p:cNvSpPr/>
            <p:nvPr/>
          </p:nvSpPr>
          <p:spPr>
            <a:xfrm>
              <a:off x="5211191" y="424054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7772812-CEB2-44EB-93B3-32CFB382CFE0}"/>
                </a:ext>
              </a:extLst>
            </p:cNvPr>
            <p:cNvSpPr/>
            <p:nvPr/>
          </p:nvSpPr>
          <p:spPr>
            <a:xfrm>
              <a:off x="2586100" y="456843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15463A2-CA4C-4F6D-AFA9-B992397FB7EA}"/>
                </a:ext>
              </a:extLst>
            </p:cNvPr>
            <p:cNvSpPr/>
            <p:nvPr/>
          </p:nvSpPr>
          <p:spPr>
            <a:xfrm>
              <a:off x="1263241" y="277159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265937-41C5-410A-B425-40D24F2E4C40}"/>
                </a:ext>
              </a:extLst>
            </p:cNvPr>
            <p:cNvSpPr/>
            <p:nvPr/>
          </p:nvSpPr>
          <p:spPr>
            <a:xfrm>
              <a:off x="1175878" y="236065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0B2800BE-425C-4573-8CFC-AF58E5F573C9}"/>
                </a:ext>
              </a:extLst>
            </p:cNvPr>
            <p:cNvSpPr/>
            <p:nvPr/>
          </p:nvSpPr>
          <p:spPr>
            <a:xfrm>
              <a:off x="4698926" y="448480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C38DD66-786A-486C-982C-6051A0B4E3B0}"/>
                </a:ext>
              </a:extLst>
            </p:cNvPr>
            <p:cNvSpPr/>
            <p:nvPr/>
          </p:nvSpPr>
          <p:spPr>
            <a:xfrm>
              <a:off x="5131493" y="4900528"/>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D9F932A-06B7-4616-A1D3-43B6121E5123}"/>
                </a:ext>
              </a:extLst>
            </p:cNvPr>
            <p:cNvSpPr/>
            <p:nvPr/>
          </p:nvSpPr>
          <p:spPr>
            <a:xfrm>
              <a:off x="4745975" y="393221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A9B7B04-7982-430A-B1A3-7055D25F863B}"/>
                </a:ext>
              </a:extLst>
            </p:cNvPr>
            <p:cNvSpPr/>
            <p:nvPr/>
          </p:nvSpPr>
          <p:spPr>
            <a:xfrm>
              <a:off x="5650107" y="4075314"/>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4BF0E1B-A400-4C79-8C38-9353917E233E}"/>
                </a:ext>
              </a:extLst>
            </p:cNvPr>
            <p:cNvSpPr/>
            <p:nvPr/>
          </p:nvSpPr>
          <p:spPr>
            <a:xfrm>
              <a:off x="5767189" y="458213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EAA3EA7-C0C7-4B3D-960B-C02CC3436A66}"/>
                </a:ext>
              </a:extLst>
            </p:cNvPr>
            <p:cNvSpPr/>
            <p:nvPr/>
          </p:nvSpPr>
          <p:spPr>
            <a:xfrm>
              <a:off x="5182242" y="368419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1C6E201-3C79-400E-8528-CA4C22817D75}"/>
                </a:ext>
              </a:extLst>
            </p:cNvPr>
            <p:cNvSpPr/>
            <p:nvPr/>
          </p:nvSpPr>
          <p:spPr>
            <a:xfrm>
              <a:off x="404005" y="225878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E9BA3B-8029-42E2-8477-9C3D9165FA81}"/>
                </a:ext>
              </a:extLst>
            </p:cNvPr>
            <p:cNvSpPr/>
            <p:nvPr/>
          </p:nvSpPr>
          <p:spPr>
            <a:xfrm>
              <a:off x="2851388" y="419580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601F7CD-3421-469A-B01D-693783888E7A}"/>
                </a:ext>
              </a:extLst>
            </p:cNvPr>
            <p:cNvSpPr/>
            <p:nvPr/>
          </p:nvSpPr>
          <p:spPr>
            <a:xfrm>
              <a:off x="2448214" y="410231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B3B1A2A-FACD-4AFC-BF79-79FA57A2227C}"/>
                </a:ext>
              </a:extLst>
            </p:cNvPr>
            <p:cNvSpPr/>
            <p:nvPr/>
          </p:nvSpPr>
          <p:spPr>
            <a:xfrm>
              <a:off x="3552130" y="2513682"/>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8288FC6-D45F-481F-8544-213B02407458}"/>
                </a:ext>
              </a:extLst>
            </p:cNvPr>
            <p:cNvSpPr/>
            <p:nvPr/>
          </p:nvSpPr>
          <p:spPr>
            <a:xfrm>
              <a:off x="3341566" y="220756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E16ADB9-A538-47EE-9EEF-460CF0FFCBCF}"/>
                </a:ext>
              </a:extLst>
            </p:cNvPr>
            <p:cNvSpPr/>
            <p:nvPr/>
          </p:nvSpPr>
          <p:spPr>
            <a:xfrm>
              <a:off x="1673369" y="22001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5D4ACB9-8354-4E17-A892-1D968AD186E4}"/>
                </a:ext>
              </a:extLst>
            </p:cNvPr>
            <p:cNvSpPr/>
            <p:nvPr/>
          </p:nvSpPr>
          <p:spPr>
            <a:xfrm>
              <a:off x="2266020" y="446083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43BDF0-758E-4A2F-8746-D0E968BF674C}"/>
                </a:ext>
              </a:extLst>
            </p:cNvPr>
            <p:cNvSpPr/>
            <p:nvPr/>
          </p:nvSpPr>
          <p:spPr>
            <a:xfrm>
              <a:off x="3714155" y="222095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68A16B7-EA4D-4EB7-A81B-F504E3137C5E}"/>
                </a:ext>
              </a:extLst>
            </p:cNvPr>
            <p:cNvSpPr/>
            <p:nvPr/>
          </p:nvSpPr>
          <p:spPr>
            <a:xfrm>
              <a:off x="6098418" y="2343416"/>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B78AAF0-CFEB-4A7D-990D-C8E58509D0FE}"/>
                </a:ext>
              </a:extLst>
            </p:cNvPr>
            <p:cNvSpPr/>
            <p:nvPr/>
          </p:nvSpPr>
          <p:spPr>
            <a:xfrm>
              <a:off x="6605227" y="26865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96B0A9F-ED4F-4750-8700-F2DEFBD9A0B2}"/>
                </a:ext>
              </a:extLst>
            </p:cNvPr>
            <p:cNvSpPr/>
            <p:nvPr/>
          </p:nvSpPr>
          <p:spPr>
            <a:xfrm>
              <a:off x="6417702" y="2148648"/>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899B5E-868F-43C1-804D-E96BBAE3D76E}"/>
                </a:ext>
              </a:extLst>
            </p:cNvPr>
            <p:cNvSpPr/>
            <p:nvPr/>
          </p:nvSpPr>
          <p:spPr>
            <a:xfrm>
              <a:off x="6870179" y="204505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3331D22-BEB1-405C-B054-099E1358BB9A}"/>
                </a:ext>
              </a:extLst>
            </p:cNvPr>
            <p:cNvSpPr/>
            <p:nvPr/>
          </p:nvSpPr>
          <p:spPr>
            <a:xfrm>
              <a:off x="6337492" y="1762671"/>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044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89BB-3BB5-470E-9528-2DE74A44B81F}"/>
              </a:ext>
            </a:extLst>
          </p:cNvPr>
          <p:cNvSpPr>
            <a:spLocks noGrp="1"/>
          </p:cNvSpPr>
          <p:nvPr>
            <p:ph type="title"/>
          </p:nvPr>
        </p:nvSpPr>
        <p:spPr/>
        <p:txBody>
          <a:bodyPr>
            <a:normAutofit fontScale="90000"/>
          </a:bodyPr>
          <a:lstStyle/>
          <a:p>
            <a:r>
              <a:rPr lang="en-US" dirty="0"/>
              <a:t>Creating a null model to test the strengths of deterministic vs. stochastic processes </a:t>
            </a:r>
          </a:p>
        </p:txBody>
      </p:sp>
      <p:sp>
        <p:nvSpPr>
          <p:cNvPr id="4" name="Slide Number Placeholder 3">
            <a:extLst>
              <a:ext uri="{FF2B5EF4-FFF2-40B4-BE49-F238E27FC236}">
                <a16:creationId xmlns:a16="http://schemas.microsoft.com/office/drawing/2014/main" id="{79319388-39BF-4235-9B36-39D57290A203}"/>
              </a:ext>
            </a:extLst>
          </p:cNvPr>
          <p:cNvSpPr>
            <a:spLocks noGrp="1"/>
          </p:cNvSpPr>
          <p:nvPr>
            <p:ph type="sldNum" sz="quarter" idx="12"/>
          </p:nvPr>
        </p:nvSpPr>
        <p:spPr/>
        <p:txBody>
          <a:bodyPr/>
          <a:lstStyle/>
          <a:p>
            <a:fld id="{77E59808-E941-46E1-872F-5DB51E5B6943}" type="slidenum">
              <a:rPr lang="en-US" smtClean="0"/>
              <a:pPr/>
              <a:t>18</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C63CD6-F94E-4041-B5DC-5A2BBE5B967A}"/>
                  </a:ext>
                </a:extLst>
              </p:cNvPr>
              <p:cNvSpPr txBox="1"/>
              <p:nvPr/>
            </p:nvSpPr>
            <p:spPr>
              <a:xfrm>
                <a:off x="1926558" y="1505754"/>
                <a:ext cx="8111964" cy="2123658"/>
              </a:xfrm>
              <a:prstGeom prst="rect">
                <a:avLst/>
              </a:prstGeom>
              <a:noFill/>
            </p:spPr>
            <p:txBody>
              <a:bodyPr wrap="square" rtlCol="0">
                <a:spAutoFit/>
              </a:bodyPr>
              <a:lstStyle/>
              <a:p>
                <a:pPr algn="ctr"/>
                <a:r>
                  <a:rPr lang="en-US" sz="3600" dirty="0">
                    <a:solidFill>
                      <a:schemeClr val="accent1">
                        <a:lumMod val="20000"/>
                        <a:lumOff val="80000"/>
                      </a:schemeClr>
                    </a:solidFill>
                    <a:ea typeface="Cambria Math" panose="02040503050406030204" pitchFamily="18" charset="0"/>
                  </a:rPr>
                  <a:t>A : </a:t>
                </a:r>
                <a:r>
                  <a:rPr lang="en-US" sz="3600" dirty="0">
                    <a:ea typeface="Cambria Math" panose="02040503050406030204" pitchFamily="18" charset="0"/>
                  </a:rPr>
                  <a:t># of</a:t>
                </a:r>
                <a:r>
                  <a:rPr lang="en-US" sz="3600" dirty="0">
                    <a:solidFill>
                      <a:schemeClr val="accent1">
                        <a:lumMod val="20000"/>
                        <a:lumOff val="80000"/>
                      </a:schemeClr>
                    </a:solidFill>
                    <a:ea typeface="Cambria Math" panose="02040503050406030204" pitchFamily="18" charset="0"/>
                  </a:rPr>
                  <a:t> </a:t>
                </a:r>
                <a14:m>
                  <m:oMath xmlns:m="http://schemas.openxmlformats.org/officeDocument/2006/math">
                    <m:r>
                      <a:rPr lang="en-US" sz="3600" i="1" dirty="0">
                        <a:latin typeface="Cambria Math" panose="02040503050406030204" pitchFamily="18" charset="0"/>
                        <a:ea typeface="Cambria Math" panose="02040503050406030204" pitchFamily="18" charset="0"/>
                      </a:rPr>
                      <m:t>𝑆𝑆</m:t>
                    </m:r>
                  </m:oMath>
                </a14:m>
                <a:r>
                  <a:rPr lang="en-US" sz="3600" baseline="-25000" dirty="0"/>
                  <a:t>expected</a:t>
                </a:r>
                <a:r>
                  <a:rPr lang="en-US" sz="3600" dirty="0"/>
                  <a:t> &gt; </a:t>
                </a:r>
                <a14:m>
                  <m:oMath xmlns:m="http://schemas.openxmlformats.org/officeDocument/2006/math">
                    <m:r>
                      <m:rPr>
                        <m:sty m:val="p"/>
                      </m:rPr>
                      <a:rPr lang="en-US" sz="3600" dirty="0">
                        <a:latin typeface="Cambria Math" panose="02040503050406030204" pitchFamily="18" charset="0"/>
                        <a:ea typeface="Cambria Math" panose="02040503050406030204" pitchFamily="18" charset="0"/>
                      </a:rPr>
                      <m:t>SS</m:t>
                    </m:r>
                  </m:oMath>
                </a14:m>
                <a:r>
                  <a:rPr lang="en-US" sz="3600" baseline="-25000" dirty="0"/>
                  <a:t>observed</a:t>
                </a:r>
                <a:endParaRPr lang="en-US" sz="3600" dirty="0"/>
              </a:p>
              <a:p>
                <a:pPr algn="ctr"/>
                <a:r>
                  <a:rPr lang="en-US" sz="3600" dirty="0">
                    <a:solidFill>
                      <a:schemeClr val="accent3"/>
                    </a:solidFill>
                    <a:ea typeface="Cambria Math" panose="02040503050406030204" pitchFamily="18" charset="0"/>
                  </a:rPr>
                  <a:t>B : </a:t>
                </a:r>
                <a:r>
                  <a:rPr lang="en-US" sz="3600" dirty="0">
                    <a:ea typeface="Cambria Math" panose="02040503050406030204" pitchFamily="18" charset="0"/>
                  </a:rPr>
                  <a:t># of</a:t>
                </a:r>
                <a:r>
                  <a:rPr lang="en-US" sz="3600" dirty="0">
                    <a:solidFill>
                      <a:schemeClr val="accent3"/>
                    </a:solidFill>
                    <a:ea typeface="Cambria Math" panose="02040503050406030204" pitchFamily="18" charset="0"/>
                  </a:rPr>
                  <a:t> </a:t>
                </a:r>
                <a14:m>
                  <m:oMath xmlns:m="http://schemas.openxmlformats.org/officeDocument/2006/math">
                    <m:r>
                      <a:rPr lang="en-US" sz="3600" i="1" dirty="0">
                        <a:latin typeface="Cambria Math" panose="02040503050406030204" pitchFamily="18" charset="0"/>
                        <a:ea typeface="Cambria Math" panose="02040503050406030204" pitchFamily="18" charset="0"/>
                      </a:rPr>
                      <m:t>𝑆𝑆</m:t>
                    </m:r>
                  </m:oMath>
                </a14:m>
                <a:r>
                  <a:rPr lang="en-US" sz="3600" baseline="-25000" dirty="0"/>
                  <a:t>expected</a:t>
                </a:r>
                <a:r>
                  <a:rPr lang="en-US" sz="3600" dirty="0"/>
                  <a:t> = </a:t>
                </a:r>
                <a14:m>
                  <m:oMath xmlns:m="http://schemas.openxmlformats.org/officeDocument/2006/math">
                    <m:r>
                      <a:rPr lang="en-US" sz="3600" i="1" dirty="0">
                        <a:latin typeface="Cambria Math" panose="02040503050406030204" pitchFamily="18" charset="0"/>
                        <a:ea typeface="Cambria Math" panose="02040503050406030204" pitchFamily="18" charset="0"/>
                      </a:rPr>
                      <m:t>𝑆𝑆</m:t>
                    </m:r>
                  </m:oMath>
                </a14:m>
                <a:r>
                  <a:rPr lang="en-US" sz="3600" baseline="-25000" dirty="0"/>
                  <a:t>observed</a:t>
                </a:r>
              </a:p>
              <a:p>
                <a:pPr algn="ctr"/>
                <a:endParaRPr lang="en-US" sz="3600" baseline="-25000" dirty="0">
                  <a:latin typeface="Century Gothic" panose="020B0502020202020204" pitchFamily="34" charset="0"/>
                </a:endParaRPr>
              </a:p>
              <a:p>
                <a:pPr algn="ctr"/>
                <a:r>
                  <a:rPr lang="en-US" sz="3600" dirty="0">
                    <a:solidFill>
                      <a:schemeClr val="accent5">
                        <a:lumMod val="75000"/>
                      </a:schemeClr>
                    </a:solidFill>
                    <a:latin typeface="Century Gothic" panose="020B0502020202020204" pitchFamily="34" charset="0"/>
                  </a:rPr>
                  <a:t>RC</a:t>
                </a:r>
                <a:r>
                  <a:rPr lang="en-US" sz="3600" dirty="0">
                    <a:latin typeface="Century Gothic" panose="020B0502020202020204" pitchFamily="34" charset="0"/>
                  </a:rPr>
                  <a:t> = (</a:t>
                </a:r>
                <a:r>
                  <a:rPr lang="en-US" sz="3600" dirty="0">
                    <a:solidFill>
                      <a:schemeClr val="accent1">
                        <a:lumMod val="20000"/>
                        <a:lumOff val="80000"/>
                      </a:schemeClr>
                    </a:solidFill>
                    <a:latin typeface="Century Gothic" panose="020B0502020202020204" pitchFamily="34" charset="0"/>
                    <a:ea typeface="Cambria Math" panose="02040503050406030204" pitchFamily="18" charset="0"/>
                  </a:rPr>
                  <a:t>A</a:t>
                </a:r>
                <a:r>
                  <a:rPr lang="en-US" sz="3600" dirty="0">
                    <a:latin typeface="Century Gothic" panose="020B0502020202020204" pitchFamily="34" charset="0"/>
                  </a:rPr>
                  <a:t> + 0.5</a:t>
                </a:r>
                <a:r>
                  <a:rPr lang="en-US" sz="3600" dirty="0">
                    <a:solidFill>
                      <a:schemeClr val="accent3"/>
                    </a:solidFill>
                    <a:latin typeface="Century Gothic" panose="020B0502020202020204" pitchFamily="34" charset="0"/>
                    <a:ea typeface="Cambria Math" panose="02040503050406030204" pitchFamily="18" charset="0"/>
                  </a:rPr>
                  <a:t>B</a:t>
                </a:r>
                <a:r>
                  <a:rPr lang="en-US" sz="3600" dirty="0">
                    <a:latin typeface="Century Gothic" panose="020B0502020202020204" pitchFamily="34" charset="0"/>
                  </a:rPr>
                  <a:t>)/1000</a:t>
                </a:r>
              </a:p>
            </p:txBody>
          </p:sp>
        </mc:Choice>
        <mc:Fallback xmlns="">
          <p:sp>
            <p:nvSpPr>
              <p:cNvPr id="5" name="TextBox 4">
                <a:extLst>
                  <a:ext uri="{FF2B5EF4-FFF2-40B4-BE49-F238E27FC236}">
                    <a16:creationId xmlns:a16="http://schemas.microsoft.com/office/drawing/2014/main" id="{DFC63CD6-F94E-4041-B5DC-5A2BBE5B967A}"/>
                  </a:ext>
                </a:extLst>
              </p:cNvPr>
              <p:cNvSpPr txBox="1">
                <a:spLocks noRot="1" noChangeAspect="1" noMove="1" noResize="1" noEditPoints="1" noAdjustHandles="1" noChangeArrowheads="1" noChangeShapeType="1" noTextEdit="1"/>
              </p:cNvSpPr>
              <p:nvPr/>
            </p:nvSpPr>
            <p:spPr>
              <a:xfrm>
                <a:off x="1926558" y="1505754"/>
                <a:ext cx="8111964" cy="2123658"/>
              </a:xfrm>
              <a:prstGeom prst="rect">
                <a:avLst/>
              </a:prstGeom>
              <a:blipFill>
                <a:blip r:embed="rId2"/>
                <a:stretch>
                  <a:fillRect t="-4310" b="-10057"/>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0D85E634-2772-4B7F-B0CC-3CF632595ADB}"/>
              </a:ext>
            </a:extLst>
          </p:cNvPr>
          <p:cNvGrpSpPr/>
          <p:nvPr/>
        </p:nvGrpSpPr>
        <p:grpSpPr>
          <a:xfrm>
            <a:off x="3160070" y="4529137"/>
            <a:ext cx="6018442" cy="542925"/>
            <a:chOff x="6981826" y="3243262"/>
            <a:chExt cx="4905374" cy="542925"/>
          </a:xfrm>
        </p:grpSpPr>
        <p:cxnSp>
          <p:nvCxnSpPr>
            <p:cNvPr id="14" name="Straight Connector 13">
              <a:extLst>
                <a:ext uri="{FF2B5EF4-FFF2-40B4-BE49-F238E27FC236}">
                  <a16:creationId xmlns:a16="http://schemas.microsoft.com/office/drawing/2014/main" id="{92F730B0-0DB6-45B2-B40F-96F60D610F8E}"/>
                </a:ext>
              </a:extLst>
            </p:cNvPr>
            <p:cNvCxnSpPr/>
            <p:nvPr/>
          </p:nvCxnSpPr>
          <p:spPr>
            <a:xfrm rot="16200000">
              <a:off x="6710363" y="3514725"/>
              <a:ext cx="542925" cy="0"/>
            </a:xfrm>
            <a:prstGeom prst="line">
              <a:avLst/>
            </a:prstGeom>
            <a:ln>
              <a:solidFill>
                <a:srgbClr val="C4BD97"/>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4CDDA07-3787-4E2B-95A9-48151BF25EDE}"/>
                </a:ext>
              </a:extLst>
            </p:cNvPr>
            <p:cNvGrpSpPr/>
            <p:nvPr/>
          </p:nvGrpSpPr>
          <p:grpSpPr>
            <a:xfrm>
              <a:off x="6981826" y="3243262"/>
              <a:ext cx="4905374" cy="542925"/>
              <a:chOff x="6981826" y="3243262"/>
              <a:chExt cx="3924300" cy="542925"/>
            </a:xfrm>
          </p:grpSpPr>
          <p:cxnSp>
            <p:nvCxnSpPr>
              <p:cNvPr id="7" name="Straight Connector 6">
                <a:extLst>
                  <a:ext uri="{FF2B5EF4-FFF2-40B4-BE49-F238E27FC236}">
                    <a16:creationId xmlns:a16="http://schemas.microsoft.com/office/drawing/2014/main" id="{C201E5D4-27E3-4BEB-9F85-0DAA412FEFD6}"/>
                  </a:ext>
                </a:extLst>
              </p:cNvPr>
              <p:cNvCxnSpPr>
                <a:cxnSpLocks/>
              </p:cNvCxnSpPr>
              <p:nvPr/>
            </p:nvCxnSpPr>
            <p:spPr>
              <a:xfrm rot="16200000">
                <a:off x="8943976" y="1552574"/>
                <a:ext cx="0" cy="3924300"/>
              </a:xfrm>
              <a:prstGeom prst="line">
                <a:avLst/>
              </a:prstGeom>
              <a:ln>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61B24E-626F-44F4-8FCB-3A6379608B81}"/>
                  </a:ext>
                </a:extLst>
              </p:cNvPr>
              <p:cNvCxnSpPr>
                <a:cxnSpLocks/>
              </p:cNvCxnSpPr>
              <p:nvPr/>
            </p:nvCxnSpPr>
            <p:spPr>
              <a:xfrm rot="16200000">
                <a:off x="10634663" y="3514725"/>
                <a:ext cx="542925" cy="0"/>
              </a:xfrm>
              <a:prstGeom prst="line">
                <a:avLst/>
              </a:prstGeom>
              <a:ln>
                <a:solidFill>
                  <a:srgbClr val="C4BD97"/>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A2DA8D7C-5759-40B1-BD9E-67A5D9C3AABA}"/>
              </a:ext>
            </a:extLst>
          </p:cNvPr>
          <p:cNvCxnSpPr/>
          <p:nvPr/>
        </p:nvCxnSpPr>
        <p:spPr>
          <a:xfrm rot="16200000">
            <a:off x="5963825" y="4800597"/>
            <a:ext cx="542925" cy="0"/>
          </a:xfrm>
          <a:prstGeom prst="line">
            <a:avLst/>
          </a:prstGeom>
          <a:ln>
            <a:solidFill>
              <a:srgbClr val="C4BD97"/>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3D6DD8-BE49-40D4-9184-0500C7449FB5}"/>
              </a:ext>
            </a:extLst>
          </p:cNvPr>
          <p:cNvSpPr txBox="1"/>
          <p:nvPr/>
        </p:nvSpPr>
        <p:spPr>
          <a:xfrm>
            <a:off x="5283848" y="4005914"/>
            <a:ext cx="2343150" cy="523220"/>
          </a:xfrm>
          <a:prstGeom prst="rect">
            <a:avLst/>
          </a:prstGeom>
          <a:noFill/>
        </p:spPr>
        <p:txBody>
          <a:bodyPr wrap="square" rtlCol="0">
            <a:spAutoFit/>
          </a:bodyPr>
          <a:lstStyle/>
          <a:p>
            <a:r>
              <a:rPr lang="en-US" sz="2800" dirty="0">
                <a:solidFill>
                  <a:schemeClr val="accent5">
                    <a:lumMod val="75000"/>
                  </a:schemeClr>
                </a:solidFill>
                <a:latin typeface="Century Gothic" panose="020B0502020202020204" pitchFamily="34" charset="0"/>
              </a:rPr>
              <a:t>RC = 0.5 </a:t>
            </a:r>
            <a:endParaRPr lang="en-US" sz="2800" dirty="0"/>
          </a:p>
        </p:txBody>
      </p:sp>
      <p:sp>
        <p:nvSpPr>
          <p:cNvPr id="24" name="TextBox 23">
            <a:extLst>
              <a:ext uri="{FF2B5EF4-FFF2-40B4-BE49-F238E27FC236}">
                <a16:creationId xmlns:a16="http://schemas.microsoft.com/office/drawing/2014/main" id="{54C812F4-15F7-4836-927D-0580F02E9CAE}"/>
              </a:ext>
            </a:extLst>
          </p:cNvPr>
          <p:cNvSpPr txBox="1"/>
          <p:nvPr/>
        </p:nvSpPr>
        <p:spPr>
          <a:xfrm>
            <a:off x="8520990" y="3990589"/>
            <a:ext cx="2343150" cy="523220"/>
          </a:xfrm>
          <a:prstGeom prst="rect">
            <a:avLst/>
          </a:prstGeom>
          <a:noFill/>
        </p:spPr>
        <p:txBody>
          <a:bodyPr wrap="square" rtlCol="0">
            <a:spAutoFit/>
          </a:bodyPr>
          <a:lstStyle/>
          <a:p>
            <a:r>
              <a:rPr lang="en-US" sz="2800" dirty="0">
                <a:solidFill>
                  <a:schemeClr val="accent5">
                    <a:lumMod val="75000"/>
                  </a:schemeClr>
                </a:solidFill>
                <a:latin typeface="Century Gothic" panose="020B0502020202020204" pitchFamily="34" charset="0"/>
              </a:rPr>
              <a:t>RC = 1 </a:t>
            </a:r>
            <a:endParaRPr lang="en-US" sz="2800" dirty="0"/>
          </a:p>
        </p:txBody>
      </p:sp>
      <p:sp>
        <p:nvSpPr>
          <p:cNvPr id="25" name="TextBox 24">
            <a:extLst>
              <a:ext uri="{FF2B5EF4-FFF2-40B4-BE49-F238E27FC236}">
                <a16:creationId xmlns:a16="http://schemas.microsoft.com/office/drawing/2014/main" id="{3635F6B8-38D0-4B51-8862-9FB421A4AA1D}"/>
              </a:ext>
            </a:extLst>
          </p:cNvPr>
          <p:cNvSpPr txBox="1"/>
          <p:nvPr/>
        </p:nvSpPr>
        <p:spPr>
          <a:xfrm>
            <a:off x="2447378" y="4015627"/>
            <a:ext cx="2343150" cy="523220"/>
          </a:xfrm>
          <a:prstGeom prst="rect">
            <a:avLst/>
          </a:prstGeom>
          <a:noFill/>
        </p:spPr>
        <p:txBody>
          <a:bodyPr wrap="square" rtlCol="0">
            <a:spAutoFit/>
          </a:bodyPr>
          <a:lstStyle/>
          <a:p>
            <a:r>
              <a:rPr lang="en-US" sz="2800" dirty="0">
                <a:solidFill>
                  <a:schemeClr val="accent5">
                    <a:lumMod val="75000"/>
                  </a:schemeClr>
                </a:solidFill>
                <a:latin typeface="Century Gothic" panose="020B0502020202020204" pitchFamily="34" charset="0"/>
              </a:rPr>
              <a:t>RC = 0 </a:t>
            </a:r>
            <a:endParaRPr lang="en-US" sz="2800" dirty="0"/>
          </a:p>
        </p:txBody>
      </p:sp>
      <p:sp>
        <p:nvSpPr>
          <p:cNvPr id="26" name="TextBox 25">
            <a:extLst>
              <a:ext uri="{FF2B5EF4-FFF2-40B4-BE49-F238E27FC236}">
                <a16:creationId xmlns:a16="http://schemas.microsoft.com/office/drawing/2014/main" id="{3AA0447A-CF03-4774-AC25-66B55C7FC2DF}"/>
              </a:ext>
            </a:extLst>
          </p:cNvPr>
          <p:cNvSpPr txBox="1"/>
          <p:nvPr/>
        </p:nvSpPr>
        <p:spPr>
          <a:xfrm>
            <a:off x="5063712" y="5142237"/>
            <a:ext cx="2343150" cy="523220"/>
          </a:xfrm>
          <a:prstGeom prst="rect">
            <a:avLst/>
          </a:prstGeom>
          <a:noFill/>
        </p:spPr>
        <p:txBody>
          <a:bodyPr wrap="square" rtlCol="0">
            <a:spAutoFit/>
          </a:bodyPr>
          <a:lstStyle/>
          <a:p>
            <a:pPr algn="ctr"/>
            <a:r>
              <a:rPr lang="en-US" sz="2800" dirty="0">
                <a:solidFill>
                  <a:schemeClr val="accent5">
                    <a:lumMod val="75000"/>
                  </a:schemeClr>
                </a:solidFill>
                <a:latin typeface="Century Gothic" panose="020B0502020202020204" pitchFamily="34" charset="0"/>
              </a:rPr>
              <a:t>Random</a:t>
            </a:r>
            <a:endParaRPr lang="en-US" sz="2800" dirty="0"/>
          </a:p>
        </p:txBody>
      </p:sp>
      <p:sp>
        <p:nvSpPr>
          <p:cNvPr id="27" name="TextBox 26">
            <a:extLst>
              <a:ext uri="{FF2B5EF4-FFF2-40B4-BE49-F238E27FC236}">
                <a16:creationId xmlns:a16="http://schemas.microsoft.com/office/drawing/2014/main" id="{22335AC9-8B32-4989-8D9C-A61005E86520}"/>
              </a:ext>
            </a:extLst>
          </p:cNvPr>
          <p:cNvSpPr txBox="1"/>
          <p:nvPr/>
        </p:nvSpPr>
        <p:spPr>
          <a:xfrm>
            <a:off x="7831933" y="4972979"/>
            <a:ext cx="2693156" cy="1384995"/>
          </a:xfrm>
          <a:prstGeom prst="rect">
            <a:avLst/>
          </a:prstGeom>
          <a:noFill/>
        </p:spPr>
        <p:txBody>
          <a:bodyPr wrap="square" rtlCol="0">
            <a:spAutoFit/>
          </a:bodyPr>
          <a:lstStyle/>
          <a:p>
            <a:pPr algn="ctr"/>
            <a:r>
              <a:rPr lang="en-US" sz="2800" dirty="0">
                <a:solidFill>
                  <a:schemeClr val="accent5">
                    <a:lumMod val="75000"/>
                  </a:schemeClr>
                </a:solidFill>
                <a:latin typeface="Century Gothic" panose="020B0502020202020204" pitchFamily="34" charset="0"/>
              </a:rPr>
              <a:t>Deterministic</a:t>
            </a:r>
          </a:p>
          <a:p>
            <a:pPr algn="ctr"/>
            <a:r>
              <a:rPr lang="en-US" sz="2800" dirty="0">
                <a:solidFill>
                  <a:schemeClr val="accent5">
                    <a:lumMod val="75000"/>
                  </a:schemeClr>
                </a:solidFill>
                <a:latin typeface="Century Gothic" panose="020B0502020202020204" pitchFamily="34" charset="0"/>
              </a:rPr>
              <a:t>Different Communities</a:t>
            </a:r>
            <a:endParaRPr lang="en-US" sz="2800" dirty="0"/>
          </a:p>
        </p:txBody>
      </p:sp>
      <p:sp>
        <p:nvSpPr>
          <p:cNvPr id="28" name="TextBox 27">
            <a:extLst>
              <a:ext uri="{FF2B5EF4-FFF2-40B4-BE49-F238E27FC236}">
                <a16:creationId xmlns:a16="http://schemas.microsoft.com/office/drawing/2014/main" id="{54A7006A-CA58-4C20-AFA0-629E2F74CE9F}"/>
              </a:ext>
            </a:extLst>
          </p:cNvPr>
          <p:cNvSpPr txBox="1"/>
          <p:nvPr/>
        </p:nvSpPr>
        <p:spPr>
          <a:xfrm>
            <a:off x="1813491" y="4972959"/>
            <a:ext cx="2693156" cy="1384995"/>
          </a:xfrm>
          <a:prstGeom prst="rect">
            <a:avLst/>
          </a:prstGeom>
          <a:noFill/>
        </p:spPr>
        <p:txBody>
          <a:bodyPr wrap="square" rtlCol="0">
            <a:spAutoFit/>
          </a:bodyPr>
          <a:lstStyle/>
          <a:p>
            <a:pPr algn="ctr"/>
            <a:r>
              <a:rPr lang="en-US" sz="2800" dirty="0">
                <a:solidFill>
                  <a:schemeClr val="accent5">
                    <a:lumMod val="75000"/>
                  </a:schemeClr>
                </a:solidFill>
                <a:latin typeface="Century Gothic" panose="020B0502020202020204" pitchFamily="34" charset="0"/>
              </a:rPr>
              <a:t>Deterministic Similar Communities</a:t>
            </a:r>
            <a:endParaRPr lang="en-US" sz="2800" dirty="0"/>
          </a:p>
        </p:txBody>
      </p:sp>
      <p:cxnSp>
        <p:nvCxnSpPr>
          <p:cNvPr id="31" name="Straight Connector 30">
            <a:extLst>
              <a:ext uri="{FF2B5EF4-FFF2-40B4-BE49-F238E27FC236}">
                <a16:creationId xmlns:a16="http://schemas.microsoft.com/office/drawing/2014/main" id="{7DCE5289-B88E-44F7-B4E7-7BE7B0571B02}"/>
              </a:ext>
            </a:extLst>
          </p:cNvPr>
          <p:cNvCxnSpPr/>
          <p:nvPr/>
        </p:nvCxnSpPr>
        <p:spPr>
          <a:xfrm>
            <a:off x="0" y="3810000"/>
            <a:ext cx="12170836" cy="0"/>
          </a:xfrm>
          <a:prstGeom prst="line">
            <a:avLst/>
          </a:prstGeom>
          <a:ln w="111125" cmpd="tri">
            <a:solidFill>
              <a:schemeClr val="accent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671D739-A827-4EF1-A64F-87FCBCCC0CE6}"/>
              </a:ext>
            </a:extLst>
          </p:cNvPr>
          <p:cNvGrpSpPr/>
          <p:nvPr/>
        </p:nvGrpSpPr>
        <p:grpSpPr>
          <a:xfrm>
            <a:off x="10980283" y="6391285"/>
            <a:ext cx="890145" cy="413852"/>
            <a:chOff x="10967816" y="6391059"/>
            <a:chExt cx="890145" cy="413852"/>
          </a:xfrm>
        </p:grpSpPr>
        <p:pic>
          <p:nvPicPr>
            <p:cNvPr id="20" name="Picture 19" descr="Screen Clipping">
              <a:extLst>
                <a:ext uri="{FF2B5EF4-FFF2-40B4-BE49-F238E27FC236}">
                  <a16:creationId xmlns:a16="http://schemas.microsoft.com/office/drawing/2014/main" id="{646A4232-0479-43FA-94FE-5B4815C2AC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1" name="Picture 20">
              <a:extLst>
                <a:ext uri="{FF2B5EF4-FFF2-40B4-BE49-F238E27FC236}">
                  <a16:creationId xmlns:a16="http://schemas.microsoft.com/office/drawing/2014/main" id="{02C872AA-0314-4577-82AF-776EC2E4AC6D}"/>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30" name="Rectangle 29">
            <a:extLst>
              <a:ext uri="{FF2B5EF4-FFF2-40B4-BE49-F238E27FC236}">
                <a16:creationId xmlns:a16="http://schemas.microsoft.com/office/drawing/2014/main" id="{9FC88C98-0B14-4FD5-A6CE-9CFBA62BAF10}"/>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p:spTree>
    <p:extLst>
      <p:ext uri="{BB962C8B-B14F-4D97-AF65-F5344CB8AC3E}">
        <p14:creationId xmlns:p14="http://schemas.microsoft.com/office/powerpoint/2010/main" val="212371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9C4D-7F00-4599-A12A-720860E6F909}"/>
              </a:ext>
            </a:extLst>
          </p:cNvPr>
          <p:cNvSpPr>
            <a:spLocks noGrp="1"/>
          </p:cNvSpPr>
          <p:nvPr>
            <p:ph type="title"/>
          </p:nvPr>
        </p:nvSpPr>
        <p:spPr/>
        <p:txBody>
          <a:bodyPr>
            <a:normAutofit fontScale="90000"/>
          </a:bodyPr>
          <a:lstStyle/>
          <a:p>
            <a:r>
              <a:rPr lang="en-US" dirty="0"/>
              <a:t>Root endophytic communities are assembled by deterministic processes</a:t>
            </a:r>
          </a:p>
        </p:txBody>
      </p:sp>
      <p:sp>
        <p:nvSpPr>
          <p:cNvPr id="4" name="Slide Number Placeholder 3">
            <a:extLst>
              <a:ext uri="{FF2B5EF4-FFF2-40B4-BE49-F238E27FC236}">
                <a16:creationId xmlns:a16="http://schemas.microsoft.com/office/drawing/2014/main" id="{874A09FA-862C-43A0-A698-E11F9D4A1D11}"/>
              </a:ext>
            </a:extLst>
          </p:cNvPr>
          <p:cNvSpPr>
            <a:spLocks noGrp="1"/>
          </p:cNvSpPr>
          <p:nvPr>
            <p:ph type="sldNum" sz="quarter" idx="12"/>
          </p:nvPr>
        </p:nvSpPr>
        <p:spPr/>
        <p:txBody>
          <a:bodyPr/>
          <a:lstStyle/>
          <a:p>
            <a:fld id="{77E59808-E941-46E1-872F-5DB51E5B6943}" type="slidenum">
              <a:rPr lang="en-US" smtClean="0"/>
              <a:pPr/>
              <a:t>19</a:t>
            </a:fld>
            <a:endParaRPr lang="en-US"/>
          </a:p>
        </p:txBody>
      </p:sp>
      <p:pic>
        <p:nvPicPr>
          <p:cNvPr id="7" name="Picture 6">
            <a:extLst>
              <a:ext uri="{FF2B5EF4-FFF2-40B4-BE49-F238E27FC236}">
                <a16:creationId xmlns:a16="http://schemas.microsoft.com/office/drawing/2014/main" id="{51B6356E-7363-47C8-B8B5-6987F6EEFE04}"/>
              </a:ext>
            </a:extLst>
          </p:cNvPr>
          <p:cNvPicPr>
            <a:picLocks noChangeAspect="1"/>
          </p:cNvPicPr>
          <p:nvPr/>
        </p:nvPicPr>
        <p:blipFill rotWithShape="1">
          <a:blip r:embed="rId3"/>
          <a:srcRect l="3755"/>
          <a:stretch/>
        </p:blipFill>
        <p:spPr>
          <a:xfrm>
            <a:off x="1465943" y="1816758"/>
            <a:ext cx="9497332" cy="4427904"/>
          </a:xfrm>
          <a:prstGeom prst="rect">
            <a:avLst/>
          </a:prstGeom>
        </p:spPr>
      </p:pic>
      <p:grpSp>
        <p:nvGrpSpPr>
          <p:cNvPr id="5" name="Group 4">
            <a:extLst>
              <a:ext uri="{FF2B5EF4-FFF2-40B4-BE49-F238E27FC236}">
                <a16:creationId xmlns:a16="http://schemas.microsoft.com/office/drawing/2014/main" id="{929ECBCC-87D4-4D7A-BBA8-6FC67370B57A}"/>
              </a:ext>
            </a:extLst>
          </p:cNvPr>
          <p:cNvGrpSpPr/>
          <p:nvPr/>
        </p:nvGrpSpPr>
        <p:grpSpPr>
          <a:xfrm>
            <a:off x="10980283" y="6391285"/>
            <a:ext cx="890145" cy="413852"/>
            <a:chOff x="10967816" y="6391059"/>
            <a:chExt cx="890145" cy="413852"/>
          </a:xfrm>
        </p:grpSpPr>
        <p:pic>
          <p:nvPicPr>
            <p:cNvPr id="6" name="Picture 5" descr="Screen Clipping">
              <a:extLst>
                <a:ext uri="{FF2B5EF4-FFF2-40B4-BE49-F238E27FC236}">
                  <a16:creationId xmlns:a16="http://schemas.microsoft.com/office/drawing/2014/main" id="{98E65210-A421-4825-92C7-CB2DE2B3C9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8" name="Picture 7">
              <a:extLst>
                <a:ext uri="{FF2B5EF4-FFF2-40B4-BE49-F238E27FC236}">
                  <a16:creationId xmlns:a16="http://schemas.microsoft.com/office/drawing/2014/main" id="{A7E26649-0E23-4CBA-8EBA-99A119468CF3}"/>
                </a:ext>
              </a:extLst>
            </p:cNvPr>
            <p:cNvPicPr>
              <a:picLocks noChangeAspect="1"/>
            </p:cNvPicPr>
            <p:nvPr/>
          </p:nvPicPr>
          <p:blipFill>
            <a:blip r:embed="rId5"/>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3" name="TextBox 2">
            <a:extLst>
              <a:ext uri="{FF2B5EF4-FFF2-40B4-BE49-F238E27FC236}">
                <a16:creationId xmlns:a16="http://schemas.microsoft.com/office/drawing/2014/main" id="{BD77B3A5-441E-4F16-B455-352DBC333B61}"/>
              </a:ext>
            </a:extLst>
          </p:cNvPr>
          <p:cNvSpPr txBox="1"/>
          <p:nvPr/>
        </p:nvSpPr>
        <p:spPr>
          <a:xfrm rot="16200000">
            <a:off x="-304762" y="2378860"/>
            <a:ext cx="2833525" cy="707886"/>
          </a:xfrm>
          <a:prstGeom prst="rect">
            <a:avLst/>
          </a:prstGeom>
          <a:noFill/>
        </p:spPr>
        <p:txBody>
          <a:bodyPr wrap="square" rtlCol="0">
            <a:spAutoFit/>
          </a:bodyPr>
          <a:lstStyle/>
          <a:p>
            <a:r>
              <a:rPr lang="en-US" sz="4000" dirty="0"/>
              <a:t>RC Values</a:t>
            </a:r>
          </a:p>
        </p:txBody>
      </p:sp>
      <p:sp>
        <p:nvSpPr>
          <p:cNvPr id="9" name="TextBox 8">
            <a:extLst>
              <a:ext uri="{FF2B5EF4-FFF2-40B4-BE49-F238E27FC236}">
                <a16:creationId xmlns:a16="http://schemas.microsoft.com/office/drawing/2014/main" id="{4BF1B8E3-15FF-4E3B-8733-EFE87D5B4E86}"/>
              </a:ext>
            </a:extLst>
          </p:cNvPr>
          <p:cNvSpPr txBox="1"/>
          <p:nvPr/>
        </p:nvSpPr>
        <p:spPr>
          <a:xfrm>
            <a:off x="10885" y="6338624"/>
            <a:ext cx="10630696" cy="461665"/>
          </a:xfrm>
          <a:prstGeom prst="rect">
            <a:avLst/>
          </a:prstGeom>
          <a:noFill/>
        </p:spPr>
        <p:txBody>
          <a:bodyPr wrap="square" rtlCol="0">
            <a:spAutoFit/>
          </a:bodyPr>
          <a:lstStyle/>
          <a:p>
            <a:r>
              <a:rPr lang="en-US" sz="2400" dirty="0"/>
              <a:t>Representative: Soil – </a:t>
            </a:r>
            <a:r>
              <a:rPr lang="en-US" sz="2400" i="1" dirty="0" err="1"/>
              <a:t>Heliopsis</a:t>
            </a:r>
            <a:r>
              <a:rPr lang="en-US" sz="2400" i="1" dirty="0"/>
              <a:t> </a:t>
            </a:r>
            <a:r>
              <a:rPr lang="en-US" sz="2400" i="1" dirty="0" err="1"/>
              <a:t>helianthoides</a:t>
            </a:r>
            <a:endParaRPr lang="en-US" sz="2400" i="1" dirty="0"/>
          </a:p>
        </p:txBody>
      </p:sp>
      <p:sp>
        <p:nvSpPr>
          <p:cNvPr id="10" name="Rectangle 9">
            <a:extLst>
              <a:ext uri="{FF2B5EF4-FFF2-40B4-BE49-F238E27FC236}">
                <a16:creationId xmlns:a16="http://schemas.microsoft.com/office/drawing/2014/main" id="{F08B1453-EA30-4925-9468-A58EB9934AB2}"/>
              </a:ext>
            </a:extLst>
          </p:cNvPr>
          <p:cNvSpPr/>
          <p:nvPr/>
        </p:nvSpPr>
        <p:spPr>
          <a:xfrm>
            <a:off x="6381705" y="6398200"/>
            <a:ext cx="3534288" cy="347179"/>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Myers lab. </a:t>
            </a:r>
          </a:p>
        </p:txBody>
      </p:sp>
    </p:spTree>
    <p:extLst>
      <p:ext uri="{BB962C8B-B14F-4D97-AF65-F5344CB8AC3E}">
        <p14:creationId xmlns:p14="http://schemas.microsoft.com/office/powerpoint/2010/main" val="773832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9C82-7923-4C63-A619-4D91FEBC8FE5}"/>
              </a:ext>
            </a:extLst>
          </p:cNvPr>
          <p:cNvSpPr>
            <a:spLocks noGrp="1"/>
          </p:cNvSpPr>
          <p:nvPr>
            <p:ph type="title"/>
          </p:nvPr>
        </p:nvSpPr>
        <p:spPr/>
        <p:txBody>
          <a:bodyPr>
            <a:normAutofit fontScale="90000"/>
          </a:bodyPr>
          <a:lstStyle/>
          <a:p>
            <a:r>
              <a:rPr lang="en-US" dirty="0"/>
              <a:t>Complex microbial communities serve important functions in every environment  </a:t>
            </a:r>
          </a:p>
        </p:txBody>
      </p:sp>
      <p:sp>
        <p:nvSpPr>
          <p:cNvPr id="4" name="Slide Number Placeholder 3">
            <a:extLst>
              <a:ext uri="{FF2B5EF4-FFF2-40B4-BE49-F238E27FC236}">
                <a16:creationId xmlns:a16="http://schemas.microsoft.com/office/drawing/2014/main" id="{3CA11F78-DA58-4317-A2E2-6A5D592600D0}"/>
              </a:ext>
            </a:extLst>
          </p:cNvPr>
          <p:cNvSpPr>
            <a:spLocks noGrp="1"/>
          </p:cNvSpPr>
          <p:nvPr>
            <p:ph type="sldNum" sz="quarter" idx="12"/>
          </p:nvPr>
        </p:nvSpPr>
        <p:spPr/>
        <p:txBody>
          <a:bodyPr/>
          <a:lstStyle/>
          <a:p>
            <a:fld id="{77E59808-E941-46E1-872F-5DB51E5B6943}" type="slidenum">
              <a:rPr lang="en-US" smtClean="0"/>
              <a:pPr/>
              <a:t>2</a:t>
            </a:fld>
            <a:endParaRPr lang="en-US" dirty="0"/>
          </a:p>
        </p:txBody>
      </p:sp>
      <p:pic>
        <p:nvPicPr>
          <p:cNvPr id="5" name="Picture 2" descr="Image result for microbial communities">
            <a:extLst>
              <a:ext uri="{FF2B5EF4-FFF2-40B4-BE49-F238E27FC236}">
                <a16:creationId xmlns:a16="http://schemas.microsoft.com/office/drawing/2014/main" id="{A3636456-6469-4535-969B-AE4C34227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81" y="2189395"/>
            <a:ext cx="6642784" cy="3396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5DD2006-8185-4420-A80F-5439AF9C34DD}"/>
              </a:ext>
            </a:extLst>
          </p:cNvPr>
          <p:cNvCxnSpPr>
            <a:cxnSpLocks/>
          </p:cNvCxnSpPr>
          <p:nvPr/>
        </p:nvCxnSpPr>
        <p:spPr>
          <a:xfrm flipV="1">
            <a:off x="6798365" y="2333625"/>
            <a:ext cx="1778898" cy="1313762"/>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55EDBCCC-02FD-4458-AE51-C969A6E5DC8A}"/>
              </a:ext>
            </a:extLst>
          </p:cNvPr>
          <p:cNvCxnSpPr>
            <a:cxnSpLocks/>
          </p:cNvCxnSpPr>
          <p:nvPr/>
        </p:nvCxnSpPr>
        <p:spPr>
          <a:xfrm>
            <a:off x="6798365" y="3647387"/>
            <a:ext cx="1746504" cy="1579065"/>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1" name="Picture 10" descr="A picture containing indoor, thing&#10;&#10;Description generated with high confidence">
            <a:extLst>
              <a:ext uri="{FF2B5EF4-FFF2-40B4-BE49-F238E27FC236}">
                <a16:creationId xmlns:a16="http://schemas.microsoft.com/office/drawing/2014/main" id="{3E1536E4-6B22-4FDB-984A-3605DE903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673" y="4149236"/>
            <a:ext cx="1662953" cy="2154432"/>
          </a:xfrm>
          <a:prstGeom prst="rect">
            <a:avLst/>
          </a:prstGeom>
        </p:spPr>
      </p:pic>
      <p:sp>
        <p:nvSpPr>
          <p:cNvPr id="13" name="Rectangle 12">
            <a:extLst>
              <a:ext uri="{FF2B5EF4-FFF2-40B4-BE49-F238E27FC236}">
                <a16:creationId xmlns:a16="http://schemas.microsoft.com/office/drawing/2014/main" id="{FCB5E64E-165B-4832-881D-73A4B9DF9BD1}"/>
              </a:ext>
            </a:extLst>
          </p:cNvPr>
          <p:cNvSpPr/>
          <p:nvPr/>
        </p:nvSpPr>
        <p:spPr>
          <a:xfrm>
            <a:off x="0" y="6395818"/>
            <a:ext cx="9156033" cy="307777"/>
          </a:xfrm>
          <a:prstGeom prst="rect">
            <a:avLst/>
          </a:prstGeom>
          <a:noFill/>
        </p:spPr>
        <p:txBody>
          <a:bodyPr wrap="square" rtlCol="0">
            <a:spAutoFit/>
          </a:bodyPr>
          <a:lstStyle/>
          <a:p>
            <a:pPr algn="just"/>
            <a:r>
              <a:rPr lang="en-US" sz="1400" dirty="0" err="1">
                <a:solidFill>
                  <a:prstClr val="white"/>
                </a:solidFill>
                <a:latin typeface="Century Gothic" panose="020B0502020202020204" pitchFamily="34" charset="0"/>
                <a:cs typeface="Arial" pitchFamily="34" charset="0"/>
              </a:rPr>
              <a:t>Zareen</a:t>
            </a:r>
            <a:r>
              <a:rPr lang="en-US" sz="1400" dirty="0">
                <a:solidFill>
                  <a:prstClr val="white"/>
                </a:solidFill>
                <a:latin typeface="Century Gothic" panose="020B0502020202020204" pitchFamily="34" charset="0"/>
                <a:cs typeface="Arial" pitchFamily="34" charset="0"/>
              </a:rPr>
              <a:t> Khan et al. </a:t>
            </a:r>
            <a:r>
              <a:rPr lang="en-US" sz="1400" i="1" dirty="0">
                <a:solidFill>
                  <a:prstClr val="white"/>
                </a:solidFill>
                <a:latin typeface="Century Gothic" panose="020B0502020202020204" pitchFamily="34" charset="0"/>
                <a:cs typeface="Arial" pitchFamily="34" charset="0"/>
              </a:rPr>
              <a:t>Current Plant Biology</a:t>
            </a:r>
            <a:r>
              <a:rPr lang="en-US" sz="1400" dirty="0">
                <a:solidFill>
                  <a:prstClr val="white"/>
                </a:solidFill>
                <a:latin typeface="Century Gothic" panose="020B0502020202020204" pitchFamily="34" charset="0"/>
                <a:cs typeface="Arial" pitchFamily="34" charset="0"/>
              </a:rPr>
              <a:t> 2016; </a:t>
            </a:r>
            <a:r>
              <a:rPr lang="en-US" sz="1400" dirty="0" err="1">
                <a:solidFill>
                  <a:prstClr val="white"/>
                </a:solidFill>
                <a:latin typeface="Century Gothic" panose="020B0502020202020204" pitchFamily="34" charset="0"/>
                <a:cs typeface="Arial" pitchFamily="34" charset="0"/>
              </a:rPr>
              <a:t>Hacquard</a:t>
            </a:r>
            <a:r>
              <a:rPr lang="en-US" sz="1400" dirty="0">
                <a:solidFill>
                  <a:prstClr val="white"/>
                </a:solidFill>
                <a:latin typeface="Century Gothic" panose="020B0502020202020204" pitchFamily="34" charset="0"/>
                <a:cs typeface="Arial" pitchFamily="34" charset="0"/>
              </a:rPr>
              <a:t> et al. </a:t>
            </a:r>
            <a:r>
              <a:rPr lang="en-US" sz="1400" i="1" dirty="0">
                <a:solidFill>
                  <a:prstClr val="white"/>
                </a:solidFill>
                <a:latin typeface="Century Gothic" panose="020B0502020202020204" pitchFamily="34" charset="0"/>
                <a:cs typeface="Arial" pitchFamily="34" charset="0"/>
              </a:rPr>
              <a:t>Cell Host &amp; Microbe Review </a:t>
            </a:r>
            <a:r>
              <a:rPr lang="en-US" sz="1400" dirty="0">
                <a:solidFill>
                  <a:prstClr val="white"/>
                </a:solidFill>
                <a:latin typeface="Century Gothic" panose="020B0502020202020204" pitchFamily="34" charset="0"/>
                <a:cs typeface="Arial" pitchFamily="34" charset="0"/>
              </a:rPr>
              <a:t>2015</a:t>
            </a:r>
          </a:p>
        </p:txBody>
      </p:sp>
      <p:pic>
        <p:nvPicPr>
          <p:cNvPr id="20" name="Picture 19" descr="A picture containing ground, outdoor&#10;&#10;Description generated with very high confidence">
            <a:extLst>
              <a:ext uri="{FF2B5EF4-FFF2-40B4-BE49-F238E27FC236}">
                <a16:creationId xmlns:a16="http://schemas.microsoft.com/office/drawing/2014/main" id="{08F88981-7D69-477A-A4EC-5FA143ABD7CF}"/>
              </a:ext>
            </a:extLst>
          </p:cNvPr>
          <p:cNvPicPr>
            <a:picLocks noChangeAspect="1"/>
          </p:cNvPicPr>
          <p:nvPr/>
        </p:nvPicPr>
        <p:blipFill rotWithShape="1">
          <a:blip r:embed="rId5">
            <a:extLst>
              <a:ext uri="{28A0092B-C50C-407E-A947-70E740481C1C}">
                <a14:useLocalDpi xmlns:a14="http://schemas.microsoft.com/office/drawing/2010/main" val="0"/>
              </a:ext>
            </a:extLst>
          </a:blip>
          <a:srcRect t="17062" r="13358" b="-2938"/>
          <a:stretch/>
        </p:blipFill>
        <p:spPr>
          <a:xfrm>
            <a:off x="9034829" y="1546695"/>
            <a:ext cx="2892127" cy="2446578"/>
          </a:xfrm>
          <a:prstGeom prst="rect">
            <a:avLst/>
          </a:prstGeom>
        </p:spPr>
      </p:pic>
    </p:spTree>
    <p:extLst>
      <p:ext uri="{BB962C8B-B14F-4D97-AF65-F5344CB8AC3E}">
        <p14:creationId xmlns:p14="http://schemas.microsoft.com/office/powerpoint/2010/main" val="148322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9">
            <a:extLst>
              <a:ext uri="{FF2B5EF4-FFF2-40B4-BE49-F238E27FC236}">
                <a16:creationId xmlns:a16="http://schemas.microsoft.com/office/drawing/2014/main" id="{2EE87334-E334-4AFA-B125-F0D27FC83BFE}"/>
              </a:ext>
            </a:extLst>
          </p:cNvPr>
          <p:cNvSpPr/>
          <p:nvPr/>
        </p:nvSpPr>
        <p:spPr>
          <a:xfrm>
            <a:off x="56403" y="1590674"/>
            <a:ext cx="3848848" cy="4536681"/>
          </a:xfrm>
          <a:prstGeom prst="roundRect">
            <a:avLst/>
          </a:prstGeom>
          <a:solidFill>
            <a:schemeClr val="accent4"/>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Understanding the role of the </a:t>
            </a:r>
            <a:br>
              <a:rPr lang="en-US" dirty="0"/>
            </a:br>
            <a:r>
              <a:rPr lang="en-US" dirty="0"/>
              <a:t>root endophytic bacterial community </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20</a:t>
            </a:fld>
            <a:endParaRPr lang="en-US"/>
          </a:p>
        </p:txBody>
      </p:sp>
      <p:sp>
        <p:nvSpPr>
          <p:cNvPr id="24" name="TextBox 23">
            <a:extLst>
              <a:ext uri="{FF2B5EF4-FFF2-40B4-BE49-F238E27FC236}">
                <a16:creationId xmlns:a16="http://schemas.microsoft.com/office/drawing/2014/main" id="{BEDC3F58-9F35-44CE-BF01-D0E8A2E36DC6}"/>
              </a:ext>
            </a:extLst>
          </p:cNvPr>
          <p:cNvSpPr txBox="1"/>
          <p:nvPr/>
        </p:nvSpPr>
        <p:spPr>
          <a:xfrm>
            <a:off x="1069602" y="1661597"/>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2" name="Picture 31">
            <a:extLst>
              <a:ext uri="{FF2B5EF4-FFF2-40B4-BE49-F238E27FC236}">
                <a16:creationId xmlns:a16="http://schemas.microsoft.com/office/drawing/2014/main" id="{4231C801-879C-4DAF-A78C-BF7A06A060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55635" y="1977808"/>
            <a:ext cx="4072924" cy="4022942"/>
          </a:xfrm>
          <a:prstGeom prst="rect">
            <a:avLst/>
          </a:prstGeom>
        </p:spPr>
      </p:pic>
      <p:sp>
        <p:nvSpPr>
          <p:cNvPr id="37" name="Isosceles Triangle 36">
            <a:extLst>
              <a:ext uri="{FF2B5EF4-FFF2-40B4-BE49-F238E27FC236}">
                <a16:creationId xmlns:a16="http://schemas.microsoft.com/office/drawing/2014/main" id="{FE3FC55E-19DF-4FBC-BBAF-D85D53213ABB}"/>
              </a:ext>
            </a:extLst>
          </p:cNvPr>
          <p:cNvSpPr/>
          <p:nvPr/>
        </p:nvSpPr>
        <p:spPr>
          <a:xfrm>
            <a:off x="830718" y="569496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C26ECB-9FBE-4FFD-94EC-F9079146B715}"/>
              </a:ext>
            </a:extLst>
          </p:cNvPr>
          <p:cNvSpPr/>
          <p:nvPr/>
        </p:nvSpPr>
        <p:spPr>
          <a:xfrm>
            <a:off x="104568" y="452172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43C8FD7D-813F-45C1-98F5-C0EB4B71E6AD}"/>
              </a:ext>
            </a:extLst>
          </p:cNvPr>
          <p:cNvSpPr/>
          <p:nvPr/>
        </p:nvSpPr>
        <p:spPr>
          <a:xfrm>
            <a:off x="1582509" y="576442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5C1498-AECF-4809-9EEF-2F1976F40318}"/>
              </a:ext>
            </a:extLst>
          </p:cNvPr>
          <p:cNvSpPr/>
          <p:nvPr/>
        </p:nvSpPr>
        <p:spPr>
          <a:xfrm>
            <a:off x="195809" y="4078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8D44E6-4C11-4C75-9A78-5B05B3E80769}"/>
              </a:ext>
            </a:extLst>
          </p:cNvPr>
          <p:cNvSpPr/>
          <p:nvPr/>
        </p:nvSpPr>
        <p:spPr>
          <a:xfrm>
            <a:off x="399223" y="528378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04CA4DE-0F99-4771-A28B-959DC0794034}"/>
              </a:ext>
            </a:extLst>
          </p:cNvPr>
          <p:cNvSpPr/>
          <p:nvPr/>
        </p:nvSpPr>
        <p:spPr>
          <a:xfrm>
            <a:off x="720928" y="52344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1007DC-29A4-4CEE-89C2-DAA461CC7ED7}"/>
              </a:ext>
            </a:extLst>
          </p:cNvPr>
          <p:cNvSpPr/>
          <p:nvPr/>
        </p:nvSpPr>
        <p:spPr>
          <a:xfrm>
            <a:off x="631452" y="37192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30F470-9801-4205-BF4A-508190B7B5AA}"/>
              </a:ext>
            </a:extLst>
          </p:cNvPr>
          <p:cNvSpPr/>
          <p:nvPr/>
        </p:nvSpPr>
        <p:spPr>
          <a:xfrm>
            <a:off x="2466684" y="580265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E040C7A-A8A2-403F-A44E-4C4466A8B09C}"/>
              </a:ext>
            </a:extLst>
          </p:cNvPr>
          <p:cNvSpPr/>
          <p:nvPr/>
        </p:nvSpPr>
        <p:spPr>
          <a:xfrm>
            <a:off x="206694" y="487680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DD4EFF10-F7D5-4680-9049-5990A1836B54}"/>
              </a:ext>
            </a:extLst>
          </p:cNvPr>
          <p:cNvSpPr/>
          <p:nvPr/>
        </p:nvSpPr>
        <p:spPr>
          <a:xfrm>
            <a:off x="3101042" y="5461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AFD23C-5E6E-401B-AE48-9D2F0583588D}"/>
              </a:ext>
            </a:extLst>
          </p:cNvPr>
          <p:cNvSpPr/>
          <p:nvPr/>
        </p:nvSpPr>
        <p:spPr>
          <a:xfrm>
            <a:off x="3221879" y="4223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F9FCBEF-D94D-4495-B8BD-0192F21B6DD0}"/>
              </a:ext>
            </a:extLst>
          </p:cNvPr>
          <p:cNvSpPr/>
          <p:nvPr/>
        </p:nvSpPr>
        <p:spPr>
          <a:xfrm>
            <a:off x="3580270" y="42303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4200969-6E62-42F1-AC0D-28E9E925AF98}"/>
              </a:ext>
            </a:extLst>
          </p:cNvPr>
          <p:cNvSpPr/>
          <p:nvPr/>
        </p:nvSpPr>
        <p:spPr>
          <a:xfrm>
            <a:off x="2067689" y="58406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A806C498-CA19-4E5B-BE0E-8D0A3B749EB2}"/>
              </a:ext>
            </a:extLst>
          </p:cNvPr>
          <p:cNvSpPr/>
          <p:nvPr/>
        </p:nvSpPr>
        <p:spPr>
          <a:xfrm>
            <a:off x="457882" y="406006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FF3A90-845F-487B-8F1E-EDE7C1B6621A}"/>
              </a:ext>
            </a:extLst>
          </p:cNvPr>
          <p:cNvSpPr/>
          <p:nvPr/>
        </p:nvSpPr>
        <p:spPr>
          <a:xfrm>
            <a:off x="3178709" y="37150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7CF1604-5679-492B-AD8E-7418E5A5AB1A}"/>
              </a:ext>
            </a:extLst>
          </p:cNvPr>
          <p:cNvSpPr/>
          <p:nvPr/>
        </p:nvSpPr>
        <p:spPr>
          <a:xfrm>
            <a:off x="1254205" y="5708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FD622E42-8091-4862-A034-BBBCF3A8D1B7}"/>
              </a:ext>
            </a:extLst>
          </p:cNvPr>
          <p:cNvSpPr/>
          <p:nvPr/>
        </p:nvSpPr>
        <p:spPr>
          <a:xfrm>
            <a:off x="3305709" y="44497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1EAFF0-369D-4BB1-BF3E-390A251D9C20}"/>
              </a:ext>
            </a:extLst>
          </p:cNvPr>
          <p:cNvSpPr/>
          <p:nvPr/>
        </p:nvSpPr>
        <p:spPr>
          <a:xfrm>
            <a:off x="2434747" y="3577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AD25FA60-BDCF-4A78-8F40-15E1FFAE7B3F}"/>
              </a:ext>
            </a:extLst>
          </p:cNvPr>
          <p:cNvSpPr/>
          <p:nvPr/>
        </p:nvSpPr>
        <p:spPr>
          <a:xfrm>
            <a:off x="392030" y="557441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4B0E5C-1255-4C1C-BD06-C112744B12BF}"/>
              </a:ext>
            </a:extLst>
          </p:cNvPr>
          <p:cNvSpPr/>
          <p:nvPr/>
        </p:nvSpPr>
        <p:spPr>
          <a:xfrm>
            <a:off x="3512457" y="54027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7EEA1F45-D3D7-4AE2-826F-475026EE1180}"/>
              </a:ext>
            </a:extLst>
          </p:cNvPr>
          <p:cNvSpPr/>
          <p:nvPr/>
        </p:nvSpPr>
        <p:spPr>
          <a:xfrm>
            <a:off x="3424382" y="370472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D7CB36E-15C3-4566-A3CE-E0E03672DE1C}"/>
              </a:ext>
            </a:extLst>
          </p:cNvPr>
          <p:cNvSpPr/>
          <p:nvPr/>
        </p:nvSpPr>
        <p:spPr>
          <a:xfrm>
            <a:off x="2790987" y="588463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EA000C2E-19AF-483B-863D-D2E7BFC4D6A8}"/>
              </a:ext>
            </a:extLst>
          </p:cNvPr>
          <p:cNvSpPr/>
          <p:nvPr/>
        </p:nvSpPr>
        <p:spPr>
          <a:xfrm>
            <a:off x="1017136" y="35139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6F254AF-9EF3-462A-A2EE-710C6329E2AB}"/>
              </a:ext>
            </a:extLst>
          </p:cNvPr>
          <p:cNvSpPr/>
          <p:nvPr/>
        </p:nvSpPr>
        <p:spPr>
          <a:xfrm>
            <a:off x="3189595" y="5843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FFE2FE6-D23C-412C-87E2-6E86D0E4BEA0}"/>
              </a:ext>
            </a:extLst>
          </p:cNvPr>
          <p:cNvSpPr/>
          <p:nvPr/>
        </p:nvSpPr>
        <p:spPr>
          <a:xfrm>
            <a:off x="3512457" y="49650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39">
            <a:extLst>
              <a:ext uri="{FF2B5EF4-FFF2-40B4-BE49-F238E27FC236}">
                <a16:creationId xmlns:a16="http://schemas.microsoft.com/office/drawing/2014/main" id="{1748CD0A-A442-41BF-A197-410F0652D2CD}"/>
              </a:ext>
            </a:extLst>
          </p:cNvPr>
          <p:cNvSpPr/>
          <p:nvPr/>
        </p:nvSpPr>
        <p:spPr>
          <a:xfrm>
            <a:off x="4174058" y="1584503"/>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C6A069E-694A-4ACB-B97A-7FDEDE1B29E6}"/>
              </a:ext>
            </a:extLst>
          </p:cNvPr>
          <p:cNvSpPr txBox="1"/>
          <p:nvPr/>
        </p:nvSpPr>
        <p:spPr>
          <a:xfrm>
            <a:off x="4918450" y="1661596"/>
            <a:ext cx="2250440" cy="461665"/>
          </a:xfrm>
          <a:prstGeom prst="rect">
            <a:avLst/>
          </a:prstGeom>
          <a:noFill/>
        </p:spPr>
        <p:txBody>
          <a:bodyPr wrap="square" rtlCol="0">
            <a:spAutoFit/>
          </a:bodyPr>
          <a:lstStyle/>
          <a:p>
            <a:pPr algn="ctr"/>
            <a:r>
              <a:rPr lang="en-US" sz="2400" dirty="0">
                <a:latin typeface="Century Gothic" panose="020B0502020202020204" pitchFamily="34" charset="0"/>
              </a:rPr>
              <a:t>Composition </a:t>
            </a:r>
          </a:p>
        </p:txBody>
      </p:sp>
      <p:grpSp>
        <p:nvGrpSpPr>
          <p:cNvPr id="104" name="Group 103">
            <a:extLst>
              <a:ext uri="{FF2B5EF4-FFF2-40B4-BE49-F238E27FC236}">
                <a16:creationId xmlns:a16="http://schemas.microsoft.com/office/drawing/2014/main" id="{8A949811-E132-4B09-B7B6-C5A1299E33AA}"/>
              </a:ext>
            </a:extLst>
          </p:cNvPr>
          <p:cNvGrpSpPr/>
          <p:nvPr/>
        </p:nvGrpSpPr>
        <p:grpSpPr>
          <a:xfrm>
            <a:off x="4181699" y="2118825"/>
            <a:ext cx="1219494" cy="1204529"/>
            <a:chOff x="4134758" y="3076349"/>
            <a:chExt cx="1848544" cy="1825859"/>
          </a:xfrm>
        </p:grpSpPr>
        <p:grpSp>
          <p:nvGrpSpPr>
            <p:cNvPr id="117" name="Group 116">
              <a:extLst>
                <a:ext uri="{FF2B5EF4-FFF2-40B4-BE49-F238E27FC236}">
                  <a16:creationId xmlns:a16="http://schemas.microsoft.com/office/drawing/2014/main" id="{BE39B7B8-DA36-4E3A-80C3-C50F427121FF}"/>
                </a:ext>
              </a:extLst>
            </p:cNvPr>
            <p:cNvGrpSpPr/>
            <p:nvPr/>
          </p:nvGrpSpPr>
          <p:grpSpPr>
            <a:xfrm>
              <a:off x="4134758" y="3076349"/>
              <a:ext cx="1848544" cy="1825859"/>
              <a:chOff x="4134758" y="3076349"/>
              <a:chExt cx="1848544" cy="1825859"/>
            </a:xfrm>
          </p:grpSpPr>
          <p:grpSp>
            <p:nvGrpSpPr>
              <p:cNvPr id="120" name="Group 119">
                <a:extLst>
                  <a:ext uri="{FF2B5EF4-FFF2-40B4-BE49-F238E27FC236}">
                    <a16:creationId xmlns:a16="http://schemas.microsoft.com/office/drawing/2014/main" id="{7132A285-8BA1-40E9-8001-BB7BB42566FF}"/>
                  </a:ext>
                </a:extLst>
              </p:cNvPr>
              <p:cNvGrpSpPr/>
              <p:nvPr/>
            </p:nvGrpSpPr>
            <p:grpSpPr>
              <a:xfrm>
                <a:off x="4134758" y="3076349"/>
                <a:ext cx="1848544" cy="1825859"/>
                <a:chOff x="4059267" y="1889192"/>
                <a:chExt cx="4072924" cy="4022942"/>
              </a:xfrm>
            </p:grpSpPr>
            <p:pic>
              <p:nvPicPr>
                <p:cNvPr id="122" name="Picture 121">
                  <a:extLst>
                    <a:ext uri="{FF2B5EF4-FFF2-40B4-BE49-F238E27FC236}">
                      <a16:creationId xmlns:a16="http://schemas.microsoft.com/office/drawing/2014/main" id="{4F116653-15AA-4C94-AAF3-4AF8C3B6667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23" name="Oval 122">
                  <a:extLst>
                    <a:ext uri="{FF2B5EF4-FFF2-40B4-BE49-F238E27FC236}">
                      <a16:creationId xmlns:a16="http://schemas.microsoft.com/office/drawing/2014/main" id="{F5B539F8-23E7-436F-B107-B1E0149C492D}"/>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159020B-1C63-4F5E-98D6-3E4307BD318D}"/>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B63F15B-6752-401E-950C-2B0349BEF05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139">
                  <a:extLst>
                    <a:ext uri="{FF2B5EF4-FFF2-40B4-BE49-F238E27FC236}">
                      <a16:creationId xmlns:a16="http://schemas.microsoft.com/office/drawing/2014/main" id="{6883A4B7-09B6-4831-A1AE-93D642E44C6B}"/>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Isosceles Triangle 140">
                  <a:extLst>
                    <a:ext uri="{FF2B5EF4-FFF2-40B4-BE49-F238E27FC236}">
                      <a16:creationId xmlns:a16="http://schemas.microsoft.com/office/drawing/2014/main" id="{FDAFB894-14AE-46AF-A745-23229331B71B}"/>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Isosceles Triangle 144">
                  <a:extLst>
                    <a:ext uri="{FF2B5EF4-FFF2-40B4-BE49-F238E27FC236}">
                      <a16:creationId xmlns:a16="http://schemas.microsoft.com/office/drawing/2014/main" id="{60F6065E-88B1-45DE-BB00-D252E9998846}"/>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Oval 120">
                <a:extLst>
                  <a:ext uri="{FF2B5EF4-FFF2-40B4-BE49-F238E27FC236}">
                    <a16:creationId xmlns:a16="http://schemas.microsoft.com/office/drawing/2014/main" id="{E821A2DA-49DA-4415-9B27-AF10588A3512}"/>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Isosceles Triangle 117">
              <a:extLst>
                <a:ext uri="{FF2B5EF4-FFF2-40B4-BE49-F238E27FC236}">
                  <a16:creationId xmlns:a16="http://schemas.microsoft.com/office/drawing/2014/main" id="{913D7094-0005-48E1-8C47-0773CB1829D1}"/>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A3998AAE-1F30-4D7E-BE9C-53AB31B04A57}"/>
              </a:ext>
            </a:extLst>
          </p:cNvPr>
          <p:cNvGrpSpPr/>
          <p:nvPr/>
        </p:nvGrpSpPr>
        <p:grpSpPr>
          <a:xfrm>
            <a:off x="4292188" y="3380525"/>
            <a:ext cx="940786" cy="1055307"/>
            <a:chOff x="4234859" y="4093780"/>
            <a:chExt cx="1540458" cy="1727978"/>
          </a:xfrm>
        </p:grpSpPr>
        <p:grpSp>
          <p:nvGrpSpPr>
            <p:cNvPr id="147" name="Group 146">
              <a:extLst>
                <a:ext uri="{FF2B5EF4-FFF2-40B4-BE49-F238E27FC236}">
                  <a16:creationId xmlns:a16="http://schemas.microsoft.com/office/drawing/2014/main" id="{625E8856-9FCA-41B5-8D97-AD5286EEACAD}"/>
                </a:ext>
              </a:extLst>
            </p:cNvPr>
            <p:cNvGrpSpPr/>
            <p:nvPr/>
          </p:nvGrpSpPr>
          <p:grpSpPr>
            <a:xfrm>
              <a:off x="4234859" y="4093780"/>
              <a:ext cx="1540458" cy="1727978"/>
              <a:chOff x="4234859" y="4093780"/>
              <a:chExt cx="1540458" cy="1727978"/>
            </a:xfrm>
          </p:grpSpPr>
          <p:pic>
            <p:nvPicPr>
              <p:cNvPr id="149" name="Picture 148">
                <a:extLst>
                  <a:ext uri="{FF2B5EF4-FFF2-40B4-BE49-F238E27FC236}">
                    <a16:creationId xmlns:a16="http://schemas.microsoft.com/office/drawing/2014/main" id="{3B20B76F-6F01-4A3A-AC6D-E449FA64052F}"/>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50" name="Isosceles Triangle 149">
                <a:extLst>
                  <a:ext uri="{FF2B5EF4-FFF2-40B4-BE49-F238E27FC236}">
                    <a16:creationId xmlns:a16="http://schemas.microsoft.com/office/drawing/2014/main" id="{6209C27F-C23D-4376-93A6-449132F21E9C}"/>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Isosceles Triangle 150">
                <a:extLst>
                  <a:ext uri="{FF2B5EF4-FFF2-40B4-BE49-F238E27FC236}">
                    <a16:creationId xmlns:a16="http://schemas.microsoft.com/office/drawing/2014/main" id="{8F16A0C2-2921-42BE-849F-24E48BAA34F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EBD3BC5D-5571-4F37-9681-5F0561F3ED95}"/>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Isosceles Triangle 152">
                <a:extLst>
                  <a:ext uri="{FF2B5EF4-FFF2-40B4-BE49-F238E27FC236}">
                    <a16:creationId xmlns:a16="http://schemas.microsoft.com/office/drawing/2014/main" id="{C811C09A-C698-4887-9EB4-B09205EB762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a:extLst>
                  <a:ext uri="{FF2B5EF4-FFF2-40B4-BE49-F238E27FC236}">
                    <a16:creationId xmlns:a16="http://schemas.microsoft.com/office/drawing/2014/main" id="{52936180-FCDA-459D-B41E-43A6E4F37746}"/>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A408DA92-FF48-406C-916F-A861777B228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DCBB41B9-6759-48BB-84BB-17808282E88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AF8A054B-053A-466B-AD75-00BA9DF0140C}"/>
              </a:ext>
            </a:extLst>
          </p:cNvPr>
          <p:cNvGrpSpPr/>
          <p:nvPr/>
        </p:nvGrpSpPr>
        <p:grpSpPr>
          <a:xfrm>
            <a:off x="5277652" y="2137837"/>
            <a:ext cx="1219494" cy="1204529"/>
            <a:chOff x="4134758" y="3076349"/>
            <a:chExt cx="1848544" cy="1825859"/>
          </a:xfrm>
        </p:grpSpPr>
        <p:grpSp>
          <p:nvGrpSpPr>
            <p:cNvPr id="157" name="Group 156">
              <a:extLst>
                <a:ext uri="{FF2B5EF4-FFF2-40B4-BE49-F238E27FC236}">
                  <a16:creationId xmlns:a16="http://schemas.microsoft.com/office/drawing/2014/main" id="{8DA2C9B7-259A-4B03-B6D4-4295E570F1B9}"/>
                </a:ext>
              </a:extLst>
            </p:cNvPr>
            <p:cNvGrpSpPr/>
            <p:nvPr/>
          </p:nvGrpSpPr>
          <p:grpSpPr>
            <a:xfrm>
              <a:off x="4134758" y="3076349"/>
              <a:ext cx="1848544" cy="1825859"/>
              <a:chOff x="4134758" y="3076349"/>
              <a:chExt cx="1848544" cy="1825859"/>
            </a:xfrm>
          </p:grpSpPr>
          <p:grpSp>
            <p:nvGrpSpPr>
              <p:cNvPr id="159" name="Group 158">
                <a:extLst>
                  <a:ext uri="{FF2B5EF4-FFF2-40B4-BE49-F238E27FC236}">
                    <a16:creationId xmlns:a16="http://schemas.microsoft.com/office/drawing/2014/main" id="{BC12508F-C6B3-4404-A3C3-D3D6D67393A4}"/>
                  </a:ext>
                </a:extLst>
              </p:cNvPr>
              <p:cNvGrpSpPr/>
              <p:nvPr/>
            </p:nvGrpSpPr>
            <p:grpSpPr>
              <a:xfrm>
                <a:off x="4134758" y="3076349"/>
                <a:ext cx="1848544" cy="1825859"/>
                <a:chOff x="4059267" y="1889192"/>
                <a:chExt cx="4072924" cy="4022942"/>
              </a:xfrm>
            </p:grpSpPr>
            <p:pic>
              <p:nvPicPr>
                <p:cNvPr id="161" name="Picture 160">
                  <a:extLst>
                    <a:ext uri="{FF2B5EF4-FFF2-40B4-BE49-F238E27FC236}">
                      <a16:creationId xmlns:a16="http://schemas.microsoft.com/office/drawing/2014/main" id="{8FC47EA6-270D-4011-969C-D105F1579C4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62" name="Oval 161">
                  <a:extLst>
                    <a:ext uri="{FF2B5EF4-FFF2-40B4-BE49-F238E27FC236}">
                      <a16:creationId xmlns:a16="http://schemas.microsoft.com/office/drawing/2014/main" id="{7DEDF214-9DF4-421B-B98B-4F7864863885}"/>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CF7C3FB-98BA-4FE3-BBB7-90F6AFE867FD}"/>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17DEBD24-5E4E-4B21-A79D-2637F04447D7}"/>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Isosceles Triangle 164">
                  <a:extLst>
                    <a:ext uri="{FF2B5EF4-FFF2-40B4-BE49-F238E27FC236}">
                      <a16:creationId xmlns:a16="http://schemas.microsoft.com/office/drawing/2014/main" id="{13DBE33E-670B-4C17-AC83-8C53AD8D02C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Isosceles Triangle 165">
                  <a:extLst>
                    <a:ext uri="{FF2B5EF4-FFF2-40B4-BE49-F238E27FC236}">
                      <a16:creationId xmlns:a16="http://schemas.microsoft.com/office/drawing/2014/main" id="{6D498F73-3A75-4884-9ADA-8D200239B833}"/>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Isosceles Triangle 166">
                  <a:extLst>
                    <a:ext uri="{FF2B5EF4-FFF2-40B4-BE49-F238E27FC236}">
                      <a16:creationId xmlns:a16="http://schemas.microsoft.com/office/drawing/2014/main" id="{6F1C43B3-F28F-4E42-A18D-3861D53D45E0}"/>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0" name="Oval 159">
                <a:extLst>
                  <a:ext uri="{FF2B5EF4-FFF2-40B4-BE49-F238E27FC236}">
                    <a16:creationId xmlns:a16="http://schemas.microsoft.com/office/drawing/2014/main" id="{9A994B54-A292-421D-8092-9ED91BA9F99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8" name="Isosceles Triangle 157">
              <a:extLst>
                <a:ext uri="{FF2B5EF4-FFF2-40B4-BE49-F238E27FC236}">
                  <a16:creationId xmlns:a16="http://schemas.microsoft.com/office/drawing/2014/main" id="{D9431975-F679-46D6-81D5-4A75149B700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8" name="Group 167">
            <a:extLst>
              <a:ext uri="{FF2B5EF4-FFF2-40B4-BE49-F238E27FC236}">
                <a16:creationId xmlns:a16="http://schemas.microsoft.com/office/drawing/2014/main" id="{18D11EC8-7213-4B59-9975-370D69DB78F7}"/>
              </a:ext>
            </a:extLst>
          </p:cNvPr>
          <p:cNvGrpSpPr/>
          <p:nvPr/>
        </p:nvGrpSpPr>
        <p:grpSpPr>
          <a:xfrm>
            <a:off x="6459666" y="2040173"/>
            <a:ext cx="1219494" cy="1204529"/>
            <a:chOff x="4134758" y="3076349"/>
            <a:chExt cx="1848544" cy="1825859"/>
          </a:xfrm>
        </p:grpSpPr>
        <p:grpSp>
          <p:nvGrpSpPr>
            <p:cNvPr id="169" name="Group 168">
              <a:extLst>
                <a:ext uri="{FF2B5EF4-FFF2-40B4-BE49-F238E27FC236}">
                  <a16:creationId xmlns:a16="http://schemas.microsoft.com/office/drawing/2014/main" id="{6366958B-B7E9-4F9A-8626-1461F94A5FE0}"/>
                </a:ext>
              </a:extLst>
            </p:cNvPr>
            <p:cNvGrpSpPr/>
            <p:nvPr/>
          </p:nvGrpSpPr>
          <p:grpSpPr>
            <a:xfrm>
              <a:off x="4134758" y="3076349"/>
              <a:ext cx="1848544" cy="1825859"/>
              <a:chOff x="4134758" y="3076349"/>
              <a:chExt cx="1848544" cy="1825859"/>
            </a:xfrm>
          </p:grpSpPr>
          <p:grpSp>
            <p:nvGrpSpPr>
              <p:cNvPr id="171" name="Group 170">
                <a:extLst>
                  <a:ext uri="{FF2B5EF4-FFF2-40B4-BE49-F238E27FC236}">
                    <a16:creationId xmlns:a16="http://schemas.microsoft.com/office/drawing/2014/main" id="{AE00FECF-72B9-44EB-AD04-2B2CC8110D7E}"/>
                  </a:ext>
                </a:extLst>
              </p:cNvPr>
              <p:cNvGrpSpPr/>
              <p:nvPr/>
            </p:nvGrpSpPr>
            <p:grpSpPr>
              <a:xfrm>
                <a:off x="4134758" y="3076349"/>
                <a:ext cx="1848544" cy="1825859"/>
                <a:chOff x="4059267" y="1889192"/>
                <a:chExt cx="4072924" cy="4022942"/>
              </a:xfrm>
            </p:grpSpPr>
            <p:pic>
              <p:nvPicPr>
                <p:cNvPr id="173" name="Picture 172">
                  <a:extLst>
                    <a:ext uri="{FF2B5EF4-FFF2-40B4-BE49-F238E27FC236}">
                      <a16:creationId xmlns:a16="http://schemas.microsoft.com/office/drawing/2014/main" id="{442FBDEB-BC1C-424A-9100-E1D15D5914E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74" name="Oval 173">
                  <a:extLst>
                    <a:ext uri="{FF2B5EF4-FFF2-40B4-BE49-F238E27FC236}">
                      <a16:creationId xmlns:a16="http://schemas.microsoft.com/office/drawing/2014/main" id="{B9488137-2B36-4CA4-B195-DBFC8BDB53C6}"/>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EAE8D60-9627-48C8-963D-B44DA137DFB0}"/>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DDB4064-10A4-4823-BE0E-B3C65F7AB6CF}"/>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Isosceles Triangle 176">
                  <a:extLst>
                    <a:ext uri="{FF2B5EF4-FFF2-40B4-BE49-F238E27FC236}">
                      <a16:creationId xmlns:a16="http://schemas.microsoft.com/office/drawing/2014/main" id="{53631E75-46DA-47C2-AE83-8D23B70A50D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Isosceles Triangle 177">
                  <a:extLst>
                    <a:ext uri="{FF2B5EF4-FFF2-40B4-BE49-F238E27FC236}">
                      <a16:creationId xmlns:a16="http://schemas.microsoft.com/office/drawing/2014/main" id="{CD779479-5DFD-479E-9A55-820DEBDB656D}"/>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a:extLst>
                    <a:ext uri="{FF2B5EF4-FFF2-40B4-BE49-F238E27FC236}">
                      <a16:creationId xmlns:a16="http://schemas.microsoft.com/office/drawing/2014/main" id="{D5284BBD-17B5-4EE0-B995-D14DC2F4D48F}"/>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Oval 171">
                <a:extLst>
                  <a:ext uri="{FF2B5EF4-FFF2-40B4-BE49-F238E27FC236}">
                    <a16:creationId xmlns:a16="http://schemas.microsoft.com/office/drawing/2014/main" id="{7D4403EA-B114-401C-916B-3A96D0B4B8EE}"/>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Isosceles Triangle 169">
              <a:extLst>
                <a:ext uri="{FF2B5EF4-FFF2-40B4-BE49-F238E27FC236}">
                  <a16:creationId xmlns:a16="http://schemas.microsoft.com/office/drawing/2014/main" id="{5E1E6623-DC4A-4B81-A154-92AE25EF3591}"/>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0" name="Picture 179">
            <a:extLst>
              <a:ext uri="{FF2B5EF4-FFF2-40B4-BE49-F238E27FC236}">
                <a16:creationId xmlns:a16="http://schemas.microsoft.com/office/drawing/2014/main" id="{BB1F2213-D4AF-4C7E-8BCD-DD6CE1AC2472}"/>
              </a:ext>
            </a:extLst>
          </p:cNvPr>
          <p:cNvPicPr>
            <a:picLocks noChangeAspect="1"/>
          </p:cNvPicPr>
          <p:nvPr/>
        </p:nvPicPr>
        <p:blipFill>
          <a:blip r:embed="rId8"/>
          <a:stretch>
            <a:fillRect/>
          </a:stretch>
        </p:blipFill>
        <p:spPr>
          <a:xfrm>
            <a:off x="5171256" y="4453604"/>
            <a:ext cx="1847248" cy="1621677"/>
          </a:xfrm>
          <a:prstGeom prst="rect">
            <a:avLst/>
          </a:prstGeom>
        </p:spPr>
      </p:pic>
      <p:grpSp>
        <p:nvGrpSpPr>
          <p:cNvPr id="181" name="Group 180">
            <a:extLst>
              <a:ext uri="{FF2B5EF4-FFF2-40B4-BE49-F238E27FC236}">
                <a16:creationId xmlns:a16="http://schemas.microsoft.com/office/drawing/2014/main" id="{87DE89E5-286F-4B37-97FE-A593448B8038}"/>
              </a:ext>
            </a:extLst>
          </p:cNvPr>
          <p:cNvGrpSpPr/>
          <p:nvPr/>
        </p:nvGrpSpPr>
        <p:grpSpPr>
          <a:xfrm>
            <a:off x="5457971" y="3355275"/>
            <a:ext cx="940786" cy="1055307"/>
            <a:chOff x="4234859" y="4093780"/>
            <a:chExt cx="1540458" cy="1727978"/>
          </a:xfrm>
        </p:grpSpPr>
        <p:grpSp>
          <p:nvGrpSpPr>
            <p:cNvPr id="182" name="Group 181">
              <a:extLst>
                <a:ext uri="{FF2B5EF4-FFF2-40B4-BE49-F238E27FC236}">
                  <a16:creationId xmlns:a16="http://schemas.microsoft.com/office/drawing/2014/main" id="{E75AF344-E0FE-4701-A52F-734622E408BB}"/>
                </a:ext>
              </a:extLst>
            </p:cNvPr>
            <p:cNvGrpSpPr/>
            <p:nvPr/>
          </p:nvGrpSpPr>
          <p:grpSpPr>
            <a:xfrm>
              <a:off x="4234859" y="4093780"/>
              <a:ext cx="1540458" cy="1727978"/>
              <a:chOff x="4234859" y="4093780"/>
              <a:chExt cx="1540458" cy="1727978"/>
            </a:xfrm>
          </p:grpSpPr>
          <p:pic>
            <p:nvPicPr>
              <p:cNvPr id="184" name="Picture 183">
                <a:extLst>
                  <a:ext uri="{FF2B5EF4-FFF2-40B4-BE49-F238E27FC236}">
                    <a16:creationId xmlns:a16="http://schemas.microsoft.com/office/drawing/2014/main" id="{EFEF6487-0575-416B-A119-B24C41A81D91}"/>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85" name="Isosceles Triangle 184">
                <a:extLst>
                  <a:ext uri="{FF2B5EF4-FFF2-40B4-BE49-F238E27FC236}">
                    <a16:creationId xmlns:a16="http://schemas.microsoft.com/office/drawing/2014/main" id="{9C05A992-02DB-4846-A4DE-628169D98FF2}"/>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Isosceles Triangle 185">
                <a:extLst>
                  <a:ext uri="{FF2B5EF4-FFF2-40B4-BE49-F238E27FC236}">
                    <a16:creationId xmlns:a16="http://schemas.microsoft.com/office/drawing/2014/main" id="{153AB6F1-2DA4-4B90-918A-EF08B0385DC4}"/>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Isosceles Triangle 186">
                <a:extLst>
                  <a:ext uri="{FF2B5EF4-FFF2-40B4-BE49-F238E27FC236}">
                    <a16:creationId xmlns:a16="http://schemas.microsoft.com/office/drawing/2014/main" id="{79E414FD-53EA-4696-AE85-5BF035218B6B}"/>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Isosceles Triangle 187">
                <a:extLst>
                  <a:ext uri="{FF2B5EF4-FFF2-40B4-BE49-F238E27FC236}">
                    <a16:creationId xmlns:a16="http://schemas.microsoft.com/office/drawing/2014/main" id="{9723621E-E5F1-49B2-B7D6-84677BF89CD0}"/>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4E70E3AD-90B6-4EFB-969F-3A0EF9E28BA9}"/>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9BD49AFD-91BB-452D-9D77-82FD5F8E8A62}"/>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Rectangle 182">
              <a:extLst>
                <a:ext uri="{FF2B5EF4-FFF2-40B4-BE49-F238E27FC236}">
                  <a16:creationId xmlns:a16="http://schemas.microsoft.com/office/drawing/2014/main" id="{7DA47F63-D6CC-451A-8B4F-F3E09D54D691}"/>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47ECB708-2839-41C0-AC39-BE50A1ACB0FA}"/>
              </a:ext>
            </a:extLst>
          </p:cNvPr>
          <p:cNvGrpSpPr/>
          <p:nvPr/>
        </p:nvGrpSpPr>
        <p:grpSpPr>
          <a:xfrm>
            <a:off x="6685548" y="3262257"/>
            <a:ext cx="940786" cy="1055307"/>
            <a:chOff x="4234859" y="4093780"/>
            <a:chExt cx="1540458" cy="1727978"/>
          </a:xfrm>
        </p:grpSpPr>
        <p:grpSp>
          <p:nvGrpSpPr>
            <p:cNvPr id="192" name="Group 191">
              <a:extLst>
                <a:ext uri="{FF2B5EF4-FFF2-40B4-BE49-F238E27FC236}">
                  <a16:creationId xmlns:a16="http://schemas.microsoft.com/office/drawing/2014/main" id="{48DC292E-98A4-448F-B170-7646B17EFD95}"/>
                </a:ext>
              </a:extLst>
            </p:cNvPr>
            <p:cNvGrpSpPr/>
            <p:nvPr/>
          </p:nvGrpSpPr>
          <p:grpSpPr>
            <a:xfrm>
              <a:off x="4234859" y="4093780"/>
              <a:ext cx="1540458" cy="1727978"/>
              <a:chOff x="4234859" y="4093780"/>
              <a:chExt cx="1540458" cy="1727978"/>
            </a:xfrm>
          </p:grpSpPr>
          <p:pic>
            <p:nvPicPr>
              <p:cNvPr id="194" name="Picture 193">
                <a:extLst>
                  <a:ext uri="{FF2B5EF4-FFF2-40B4-BE49-F238E27FC236}">
                    <a16:creationId xmlns:a16="http://schemas.microsoft.com/office/drawing/2014/main" id="{879D59A6-A429-4E66-B55E-3E4A630AE5FC}"/>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95" name="Isosceles Triangle 194">
                <a:extLst>
                  <a:ext uri="{FF2B5EF4-FFF2-40B4-BE49-F238E27FC236}">
                    <a16:creationId xmlns:a16="http://schemas.microsoft.com/office/drawing/2014/main" id="{22749397-174A-47BD-8021-07C50ED9090E}"/>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Isosceles Triangle 195">
                <a:extLst>
                  <a:ext uri="{FF2B5EF4-FFF2-40B4-BE49-F238E27FC236}">
                    <a16:creationId xmlns:a16="http://schemas.microsoft.com/office/drawing/2014/main" id="{26A9057A-0F7D-479B-AC30-5E4A6A4162AF}"/>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Isosceles Triangle 196">
                <a:extLst>
                  <a:ext uri="{FF2B5EF4-FFF2-40B4-BE49-F238E27FC236}">
                    <a16:creationId xmlns:a16="http://schemas.microsoft.com/office/drawing/2014/main" id="{D17C4EE3-2DAB-4655-B27B-8F8241C59C16}"/>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Isosceles Triangle 197">
                <a:extLst>
                  <a:ext uri="{FF2B5EF4-FFF2-40B4-BE49-F238E27FC236}">
                    <a16:creationId xmlns:a16="http://schemas.microsoft.com/office/drawing/2014/main" id="{5E9707EB-811D-4F6C-A447-F50BF69BA497}"/>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198">
                <a:extLst>
                  <a:ext uri="{FF2B5EF4-FFF2-40B4-BE49-F238E27FC236}">
                    <a16:creationId xmlns:a16="http://schemas.microsoft.com/office/drawing/2014/main" id="{69B3C0E9-F1CE-4A6C-A294-48F39332EBED}"/>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4D55F6F1-1525-49BC-AB35-0B33AE1DEC59}"/>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3" name="Rectangle 192">
              <a:extLst>
                <a:ext uri="{FF2B5EF4-FFF2-40B4-BE49-F238E27FC236}">
                  <a16:creationId xmlns:a16="http://schemas.microsoft.com/office/drawing/2014/main" id="{4B977446-947D-483A-BDAF-6EA0951838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Rounded Rectangle 39">
            <a:extLst>
              <a:ext uri="{FF2B5EF4-FFF2-40B4-BE49-F238E27FC236}">
                <a16:creationId xmlns:a16="http://schemas.microsoft.com/office/drawing/2014/main" id="{CFEA29BE-5F4E-4078-B003-73DC7C632AF3}"/>
              </a:ext>
            </a:extLst>
          </p:cNvPr>
          <p:cNvSpPr/>
          <p:nvPr/>
        </p:nvSpPr>
        <p:spPr>
          <a:xfrm>
            <a:off x="8247903" y="1590674"/>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DD500931-DA6C-4A65-AC96-CDB53322F478}"/>
              </a:ext>
            </a:extLst>
          </p:cNvPr>
          <p:cNvSpPr txBox="1"/>
          <p:nvPr/>
        </p:nvSpPr>
        <p:spPr>
          <a:xfrm>
            <a:off x="9410370" y="1661596"/>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grpSp>
        <p:nvGrpSpPr>
          <p:cNvPr id="133" name="Group 132">
            <a:extLst>
              <a:ext uri="{FF2B5EF4-FFF2-40B4-BE49-F238E27FC236}">
                <a16:creationId xmlns:a16="http://schemas.microsoft.com/office/drawing/2014/main" id="{584B0FD3-FD74-4CD4-9E08-CB2140F93F15}"/>
              </a:ext>
            </a:extLst>
          </p:cNvPr>
          <p:cNvGrpSpPr/>
          <p:nvPr/>
        </p:nvGrpSpPr>
        <p:grpSpPr>
          <a:xfrm>
            <a:off x="8545775" y="4497193"/>
            <a:ext cx="1285324" cy="1269551"/>
            <a:chOff x="4134758" y="3076349"/>
            <a:chExt cx="1848544" cy="1825859"/>
          </a:xfrm>
        </p:grpSpPr>
        <p:grpSp>
          <p:nvGrpSpPr>
            <p:cNvPr id="134" name="Group 133">
              <a:extLst>
                <a:ext uri="{FF2B5EF4-FFF2-40B4-BE49-F238E27FC236}">
                  <a16:creationId xmlns:a16="http://schemas.microsoft.com/office/drawing/2014/main" id="{005D196C-69B4-4D2E-8BAB-273D6416C748}"/>
                </a:ext>
              </a:extLst>
            </p:cNvPr>
            <p:cNvGrpSpPr/>
            <p:nvPr/>
          </p:nvGrpSpPr>
          <p:grpSpPr>
            <a:xfrm>
              <a:off x="4134758" y="3076349"/>
              <a:ext cx="1848544" cy="1825859"/>
              <a:chOff x="4059267" y="1889192"/>
              <a:chExt cx="4072924" cy="4022942"/>
            </a:xfrm>
          </p:grpSpPr>
          <p:pic>
            <p:nvPicPr>
              <p:cNvPr id="136" name="Picture 135">
                <a:extLst>
                  <a:ext uri="{FF2B5EF4-FFF2-40B4-BE49-F238E27FC236}">
                    <a16:creationId xmlns:a16="http://schemas.microsoft.com/office/drawing/2014/main" id="{16ADF9CD-A768-4F53-8BF0-ADF17515904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37" name="Oval 136">
                <a:extLst>
                  <a:ext uri="{FF2B5EF4-FFF2-40B4-BE49-F238E27FC236}">
                    <a16:creationId xmlns:a16="http://schemas.microsoft.com/office/drawing/2014/main" id="{623EFE20-4546-4B41-BAB6-449A19CBCFC4}"/>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ADD964B-EE10-41C3-BA3A-930805438E21}"/>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3BECE25B-25F2-48F3-B1E3-094B00A4620F}"/>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92339B35-6324-489C-B0F8-0A79807B9F6F}"/>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Oval 134">
              <a:extLst>
                <a:ext uri="{FF2B5EF4-FFF2-40B4-BE49-F238E27FC236}">
                  <a16:creationId xmlns:a16="http://schemas.microsoft.com/office/drawing/2014/main" id="{CADEB3C0-9681-4D62-98CF-44DF7DD935F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id="{C23B7586-197A-4F77-BB6E-4AAC9BB1CCD5}"/>
              </a:ext>
            </a:extLst>
          </p:cNvPr>
          <p:cNvGrpSpPr/>
          <p:nvPr/>
        </p:nvGrpSpPr>
        <p:grpSpPr>
          <a:xfrm>
            <a:off x="10418312" y="4265966"/>
            <a:ext cx="1725188" cy="1659048"/>
            <a:chOff x="4134758" y="3076349"/>
            <a:chExt cx="1848544" cy="1825859"/>
          </a:xfrm>
        </p:grpSpPr>
        <p:grpSp>
          <p:nvGrpSpPr>
            <p:cNvPr id="204" name="Group 203">
              <a:extLst>
                <a:ext uri="{FF2B5EF4-FFF2-40B4-BE49-F238E27FC236}">
                  <a16:creationId xmlns:a16="http://schemas.microsoft.com/office/drawing/2014/main" id="{7BCCBC27-0785-4C67-B70A-5835AB66BB84}"/>
                </a:ext>
              </a:extLst>
            </p:cNvPr>
            <p:cNvGrpSpPr/>
            <p:nvPr/>
          </p:nvGrpSpPr>
          <p:grpSpPr>
            <a:xfrm>
              <a:off x="4134758" y="3076349"/>
              <a:ext cx="1848544" cy="1825859"/>
              <a:chOff x="4134758" y="3076349"/>
              <a:chExt cx="1848544" cy="1825859"/>
            </a:xfrm>
          </p:grpSpPr>
          <p:grpSp>
            <p:nvGrpSpPr>
              <p:cNvPr id="206" name="Group 205">
                <a:extLst>
                  <a:ext uri="{FF2B5EF4-FFF2-40B4-BE49-F238E27FC236}">
                    <a16:creationId xmlns:a16="http://schemas.microsoft.com/office/drawing/2014/main" id="{F561622E-6609-4CF4-B0F9-325BD7367FEA}"/>
                  </a:ext>
                </a:extLst>
              </p:cNvPr>
              <p:cNvGrpSpPr/>
              <p:nvPr/>
            </p:nvGrpSpPr>
            <p:grpSpPr>
              <a:xfrm>
                <a:off x="4134758" y="3076349"/>
                <a:ext cx="1848544" cy="1825859"/>
                <a:chOff x="4059267" y="1889192"/>
                <a:chExt cx="4072924" cy="4022942"/>
              </a:xfrm>
            </p:grpSpPr>
            <p:pic>
              <p:nvPicPr>
                <p:cNvPr id="208" name="Picture 207">
                  <a:extLst>
                    <a:ext uri="{FF2B5EF4-FFF2-40B4-BE49-F238E27FC236}">
                      <a16:creationId xmlns:a16="http://schemas.microsoft.com/office/drawing/2014/main" id="{B5A70704-0C5F-4969-9ECE-85E9879FC9E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209" name="Oval 208">
                  <a:extLst>
                    <a:ext uri="{FF2B5EF4-FFF2-40B4-BE49-F238E27FC236}">
                      <a16:creationId xmlns:a16="http://schemas.microsoft.com/office/drawing/2014/main" id="{9D5204CC-CE88-4383-941A-9CFADC1C5DC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ABDD24F5-E175-4038-97D8-B6EB4AE8F7D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683998B7-1568-47BE-B701-B4F4A4192D5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CB659C3D-DF47-4F78-9553-F4DA1AC01BD8}"/>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Isosceles Triangle 212">
                  <a:extLst>
                    <a:ext uri="{FF2B5EF4-FFF2-40B4-BE49-F238E27FC236}">
                      <a16:creationId xmlns:a16="http://schemas.microsoft.com/office/drawing/2014/main" id="{D24D7739-9EAF-40DF-8D8D-07DC33B52209}"/>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Isosceles Triangle 213">
                  <a:extLst>
                    <a:ext uri="{FF2B5EF4-FFF2-40B4-BE49-F238E27FC236}">
                      <a16:creationId xmlns:a16="http://schemas.microsoft.com/office/drawing/2014/main" id="{C89F338B-51CE-4A4A-B332-2F429B017C89}"/>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Oval 206">
                <a:extLst>
                  <a:ext uri="{FF2B5EF4-FFF2-40B4-BE49-F238E27FC236}">
                    <a16:creationId xmlns:a16="http://schemas.microsoft.com/office/drawing/2014/main" id="{9FCA047F-568B-44D9-AEEB-76C5B801BFC9}"/>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Isosceles Triangle 204">
              <a:extLst>
                <a:ext uri="{FF2B5EF4-FFF2-40B4-BE49-F238E27FC236}">
                  <a16:creationId xmlns:a16="http://schemas.microsoft.com/office/drawing/2014/main" id="{75BC65FD-F5E0-45FA-93A8-E83E49EDFCE5}"/>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15" name="Straight Connector 214">
            <a:extLst>
              <a:ext uri="{FF2B5EF4-FFF2-40B4-BE49-F238E27FC236}">
                <a16:creationId xmlns:a16="http://schemas.microsoft.com/office/drawing/2014/main" id="{81EA1E4F-72A0-4B6F-A0D4-E53F530BD2E4}"/>
              </a:ext>
            </a:extLst>
          </p:cNvPr>
          <p:cNvCxnSpPr>
            <a:cxnSpLocks/>
          </p:cNvCxnSpPr>
          <p:nvPr/>
        </p:nvCxnSpPr>
        <p:spPr>
          <a:xfrm>
            <a:off x="8996753" y="2146426"/>
            <a:ext cx="14823" cy="212464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A4C49BE-7C08-4A9D-A40B-E32659A01B05}"/>
              </a:ext>
            </a:extLst>
          </p:cNvPr>
          <p:cNvCxnSpPr>
            <a:cxnSpLocks/>
          </p:cNvCxnSpPr>
          <p:nvPr/>
        </p:nvCxnSpPr>
        <p:spPr>
          <a:xfrm flipH="1" flipV="1">
            <a:off x="8996753" y="4252679"/>
            <a:ext cx="2688488"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4C2BF250-BB91-46B8-8827-1FA7FDAFE146}"/>
              </a:ext>
            </a:extLst>
          </p:cNvPr>
          <p:cNvSpPr txBox="1"/>
          <p:nvPr/>
        </p:nvSpPr>
        <p:spPr>
          <a:xfrm>
            <a:off x="9685539" y="4233614"/>
            <a:ext cx="1143000" cy="369332"/>
          </a:xfrm>
          <a:prstGeom prst="rect">
            <a:avLst/>
          </a:prstGeom>
          <a:noFill/>
        </p:spPr>
        <p:txBody>
          <a:bodyPr wrap="square" rtlCol="0">
            <a:spAutoFit/>
          </a:bodyPr>
          <a:lstStyle/>
          <a:p>
            <a:r>
              <a:rPr lang="en-US" dirty="0">
                <a:latin typeface="Century Gothic" panose="020B0502020202020204" pitchFamily="34" charset="0"/>
              </a:rPr>
              <a:t>Biomass</a:t>
            </a:r>
          </a:p>
        </p:txBody>
      </p:sp>
      <p:sp>
        <p:nvSpPr>
          <p:cNvPr id="218" name="TextBox 217">
            <a:extLst>
              <a:ext uri="{FF2B5EF4-FFF2-40B4-BE49-F238E27FC236}">
                <a16:creationId xmlns:a16="http://schemas.microsoft.com/office/drawing/2014/main" id="{BA6BDF5A-34AF-44DA-8C0A-EE030FF64A7C}"/>
              </a:ext>
            </a:extLst>
          </p:cNvPr>
          <p:cNvSpPr txBox="1"/>
          <p:nvPr/>
        </p:nvSpPr>
        <p:spPr>
          <a:xfrm rot="16200000">
            <a:off x="7439455" y="3013601"/>
            <a:ext cx="2572252" cy="369332"/>
          </a:xfrm>
          <a:prstGeom prst="rect">
            <a:avLst/>
          </a:prstGeom>
          <a:noFill/>
        </p:spPr>
        <p:txBody>
          <a:bodyPr wrap="square" rtlCol="0">
            <a:spAutoFit/>
          </a:bodyPr>
          <a:lstStyle/>
          <a:p>
            <a:r>
              <a:rPr lang="en-US" dirty="0">
                <a:latin typeface="Century Gothic" panose="020B0502020202020204" pitchFamily="34" charset="0"/>
              </a:rPr>
              <a:t>Relative Abundance</a:t>
            </a:r>
          </a:p>
        </p:txBody>
      </p:sp>
      <p:cxnSp>
        <p:nvCxnSpPr>
          <p:cNvPr id="219" name="Straight Connector 218">
            <a:extLst>
              <a:ext uri="{FF2B5EF4-FFF2-40B4-BE49-F238E27FC236}">
                <a16:creationId xmlns:a16="http://schemas.microsoft.com/office/drawing/2014/main" id="{D8DA6918-3211-4FFE-9C96-527FF40DCC0E}"/>
              </a:ext>
            </a:extLst>
          </p:cNvPr>
          <p:cNvCxnSpPr>
            <a:cxnSpLocks/>
          </p:cNvCxnSpPr>
          <p:nvPr/>
        </p:nvCxnSpPr>
        <p:spPr>
          <a:xfrm flipV="1">
            <a:off x="9185727" y="2583018"/>
            <a:ext cx="2311590" cy="1538456"/>
          </a:xfrm>
          <a:prstGeom prst="line">
            <a:avLst/>
          </a:prstGeom>
          <a:ln w="28575">
            <a:solidFill>
              <a:srgbClr val="C4BD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54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9"/>
                                        </p:tgtEl>
                                        <p:attrNameLst>
                                          <p:attrName>style.opacity</p:attrName>
                                        </p:attrNameLst>
                                      </p:cBhvr>
                                      <p:to>
                                        <p:strVal val="0.5"/>
                                      </p:to>
                                    </p:set>
                                    <p:animEffect filter="image" prLst="opacity: 0.5">
                                      <p:cBhvr rctx="IE">
                                        <p:cTn id="7" dur="indefinite"/>
                                        <p:tgtEl>
                                          <p:spTgt spid="29"/>
                                        </p:tgtEl>
                                      </p:cBhvr>
                                    </p:animEffect>
                                  </p:childTnLst>
                                </p:cTn>
                              </p:par>
                              <p:par>
                                <p:cTn id="8" presetID="9" presetClass="emph" presetSubtype="0" grpId="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p:cTn id="12" dur="indefinite"/>
                                        <p:tgtEl>
                                          <p:spTgt spid="32"/>
                                        </p:tgtEl>
                                        <p:attrNameLst>
                                          <p:attrName>style.opacity</p:attrName>
                                        </p:attrNameLst>
                                      </p:cBhvr>
                                      <p:to>
                                        <p:strVal val="0.5"/>
                                      </p:to>
                                    </p:set>
                                    <p:animEffect filter="image" prLst="opacity: 0.5">
                                      <p:cBhvr rctx="IE">
                                        <p:cTn id="13" dur="indefinite"/>
                                        <p:tgtEl>
                                          <p:spTgt spid="32"/>
                                        </p:tgtEl>
                                      </p:cBhvr>
                                    </p:animEffect>
                                  </p:childTnLst>
                                </p:cTn>
                              </p:par>
                              <p:par>
                                <p:cTn id="14" presetID="9" presetClass="emph" presetSubtype="0" grpId="0" nodeType="withEffect">
                                  <p:stCondLst>
                                    <p:cond delay="0"/>
                                  </p:stCondLst>
                                  <p:childTnLst>
                                    <p:set>
                                      <p:cBhvr>
                                        <p:cTn id="15" dur="indefinite"/>
                                        <p:tgtEl>
                                          <p:spTgt spid="37"/>
                                        </p:tgtEl>
                                        <p:attrNameLst>
                                          <p:attrName>style.opacity</p:attrName>
                                        </p:attrNameLst>
                                      </p:cBhvr>
                                      <p:to>
                                        <p:strVal val="0.5"/>
                                      </p:to>
                                    </p:set>
                                    <p:animEffect filter="image" prLst="opacity: 0.5">
                                      <p:cBhvr rctx="IE">
                                        <p:cTn id="16" dur="indefinite"/>
                                        <p:tgtEl>
                                          <p:spTgt spid="37"/>
                                        </p:tgtEl>
                                      </p:cBhvr>
                                    </p:animEffect>
                                  </p:childTnLst>
                                </p:cTn>
                              </p:par>
                              <p:par>
                                <p:cTn id="17" presetID="9" presetClass="emph" presetSubtype="0" grpId="0" nodeType="withEffect">
                                  <p:stCondLst>
                                    <p:cond delay="0"/>
                                  </p:stCondLst>
                                  <p:childTnLst>
                                    <p:set>
                                      <p:cBhvr>
                                        <p:cTn id="18" dur="indefinite"/>
                                        <p:tgtEl>
                                          <p:spTgt spid="5"/>
                                        </p:tgtEl>
                                        <p:attrNameLst>
                                          <p:attrName>style.opacity</p:attrName>
                                        </p:attrNameLst>
                                      </p:cBhvr>
                                      <p:to>
                                        <p:strVal val="0.5"/>
                                      </p:to>
                                    </p:set>
                                    <p:animEffect filter="image" prLst="opacity: 0.5">
                                      <p:cBhvr rctx="IE">
                                        <p:cTn id="19" dur="indefinite"/>
                                        <p:tgtEl>
                                          <p:spTgt spid="5"/>
                                        </p:tgtEl>
                                      </p:cBhvr>
                                    </p:animEffect>
                                  </p:childTnLst>
                                </p:cTn>
                              </p:par>
                              <p:par>
                                <p:cTn id="20" presetID="9" presetClass="emph" presetSubtype="0" grpId="0" nodeType="withEffect">
                                  <p:stCondLst>
                                    <p:cond delay="0"/>
                                  </p:stCondLst>
                                  <p:childTnLst>
                                    <p:set>
                                      <p:cBhvr>
                                        <p:cTn id="21" dur="indefinite"/>
                                        <p:tgtEl>
                                          <p:spTgt spid="49"/>
                                        </p:tgtEl>
                                        <p:attrNameLst>
                                          <p:attrName>style.opacity</p:attrName>
                                        </p:attrNameLst>
                                      </p:cBhvr>
                                      <p:to>
                                        <p:strVal val="0.5"/>
                                      </p:to>
                                    </p:set>
                                    <p:animEffect filter="image" prLst="opacity: 0.5">
                                      <p:cBhvr rctx="IE">
                                        <p:cTn id="22" dur="indefinite"/>
                                        <p:tgtEl>
                                          <p:spTgt spid="49"/>
                                        </p:tgtEl>
                                      </p:cBhvr>
                                    </p:animEffect>
                                  </p:childTnLst>
                                </p:cTn>
                              </p:par>
                              <p:par>
                                <p:cTn id="23" presetID="9" presetClass="emph" presetSubtype="0" grpId="0" nodeType="withEffect">
                                  <p:stCondLst>
                                    <p:cond delay="0"/>
                                  </p:stCondLst>
                                  <p:childTnLst>
                                    <p:set>
                                      <p:cBhvr>
                                        <p:cTn id="24" dur="indefinite"/>
                                        <p:tgtEl>
                                          <p:spTgt spid="50"/>
                                        </p:tgtEl>
                                        <p:attrNameLst>
                                          <p:attrName>style.opacity</p:attrName>
                                        </p:attrNameLst>
                                      </p:cBhvr>
                                      <p:to>
                                        <p:strVal val="0.5"/>
                                      </p:to>
                                    </p:set>
                                    <p:animEffect filter="image" prLst="opacity: 0.5">
                                      <p:cBhvr rctx="IE">
                                        <p:cTn id="25" dur="indefinite"/>
                                        <p:tgtEl>
                                          <p:spTgt spid="50"/>
                                        </p:tgtEl>
                                      </p:cBhvr>
                                    </p:animEffect>
                                  </p:childTnLst>
                                </p:cTn>
                              </p:par>
                              <p:par>
                                <p:cTn id="26" presetID="9" presetClass="emph" presetSubtype="0" grpId="0" nodeType="withEffect">
                                  <p:stCondLst>
                                    <p:cond delay="0"/>
                                  </p:stCondLst>
                                  <p:childTnLst>
                                    <p:set>
                                      <p:cBhvr>
                                        <p:cTn id="27" dur="indefinite"/>
                                        <p:tgtEl>
                                          <p:spTgt spid="51"/>
                                        </p:tgtEl>
                                        <p:attrNameLst>
                                          <p:attrName>style.opacity</p:attrName>
                                        </p:attrNameLst>
                                      </p:cBhvr>
                                      <p:to>
                                        <p:strVal val="0.5"/>
                                      </p:to>
                                    </p:set>
                                    <p:animEffect filter="image" prLst="opacity: 0.5">
                                      <p:cBhvr rctx="IE">
                                        <p:cTn id="28" dur="indefinite"/>
                                        <p:tgtEl>
                                          <p:spTgt spid="51"/>
                                        </p:tgtEl>
                                      </p:cBhvr>
                                    </p:animEffect>
                                  </p:childTnLst>
                                </p:cTn>
                              </p:par>
                              <p:par>
                                <p:cTn id="29" presetID="9" presetClass="emph" presetSubtype="0" grpId="0" nodeType="withEffect">
                                  <p:stCondLst>
                                    <p:cond delay="0"/>
                                  </p:stCondLst>
                                  <p:childTnLst>
                                    <p:set>
                                      <p:cBhvr>
                                        <p:cTn id="30" dur="indefinite"/>
                                        <p:tgtEl>
                                          <p:spTgt spid="52"/>
                                        </p:tgtEl>
                                        <p:attrNameLst>
                                          <p:attrName>style.opacity</p:attrName>
                                        </p:attrNameLst>
                                      </p:cBhvr>
                                      <p:to>
                                        <p:strVal val="0.5"/>
                                      </p:to>
                                    </p:set>
                                    <p:animEffect filter="image" prLst="opacity: 0.5">
                                      <p:cBhvr rctx="IE">
                                        <p:cTn id="31" dur="indefinite"/>
                                        <p:tgtEl>
                                          <p:spTgt spid="52"/>
                                        </p:tgtEl>
                                      </p:cBhvr>
                                    </p:animEffect>
                                  </p:childTnLst>
                                </p:cTn>
                              </p:par>
                              <p:par>
                                <p:cTn id="32" presetID="9" presetClass="emph" presetSubtype="0" grpId="0" nodeType="withEffect">
                                  <p:stCondLst>
                                    <p:cond delay="0"/>
                                  </p:stCondLst>
                                  <p:childTnLst>
                                    <p:set>
                                      <p:cBhvr>
                                        <p:cTn id="33" dur="indefinite"/>
                                        <p:tgtEl>
                                          <p:spTgt spid="53"/>
                                        </p:tgtEl>
                                        <p:attrNameLst>
                                          <p:attrName>style.opacity</p:attrName>
                                        </p:attrNameLst>
                                      </p:cBhvr>
                                      <p:to>
                                        <p:strVal val="0.5"/>
                                      </p:to>
                                    </p:set>
                                    <p:animEffect filter="image" prLst="opacity: 0.5">
                                      <p:cBhvr rctx="IE">
                                        <p:cTn id="34" dur="indefinite"/>
                                        <p:tgtEl>
                                          <p:spTgt spid="53"/>
                                        </p:tgtEl>
                                      </p:cBhvr>
                                    </p:animEffect>
                                  </p:childTnLst>
                                </p:cTn>
                              </p:par>
                              <p:par>
                                <p:cTn id="35" presetID="9" presetClass="emph" presetSubtype="0" grpId="0" nodeType="withEffect">
                                  <p:stCondLst>
                                    <p:cond delay="0"/>
                                  </p:stCondLst>
                                  <p:childTnLst>
                                    <p:set>
                                      <p:cBhvr>
                                        <p:cTn id="36" dur="indefinite"/>
                                        <p:tgtEl>
                                          <p:spTgt spid="56"/>
                                        </p:tgtEl>
                                        <p:attrNameLst>
                                          <p:attrName>style.opacity</p:attrName>
                                        </p:attrNameLst>
                                      </p:cBhvr>
                                      <p:to>
                                        <p:strVal val="0.5"/>
                                      </p:to>
                                    </p:set>
                                    <p:animEffect filter="image" prLst="opacity: 0.5">
                                      <p:cBhvr rctx="IE">
                                        <p:cTn id="37" dur="indefinite"/>
                                        <p:tgtEl>
                                          <p:spTgt spid="56"/>
                                        </p:tgtEl>
                                      </p:cBhvr>
                                    </p:animEffect>
                                  </p:childTnLst>
                                </p:cTn>
                              </p:par>
                              <p:par>
                                <p:cTn id="38" presetID="9" presetClass="emph" presetSubtype="0" grpId="0" nodeType="withEffect">
                                  <p:stCondLst>
                                    <p:cond delay="0"/>
                                  </p:stCondLst>
                                  <p:childTnLst>
                                    <p:set>
                                      <p:cBhvr>
                                        <p:cTn id="39" dur="indefinite"/>
                                        <p:tgtEl>
                                          <p:spTgt spid="57"/>
                                        </p:tgtEl>
                                        <p:attrNameLst>
                                          <p:attrName>style.opacity</p:attrName>
                                        </p:attrNameLst>
                                      </p:cBhvr>
                                      <p:to>
                                        <p:strVal val="0.5"/>
                                      </p:to>
                                    </p:set>
                                    <p:animEffect filter="image" prLst="opacity: 0.5">
                                      <p:cBhvr rctx="IE">
                                        <p:cTn id="40" dur="indefinite"/>
                                        <p:tgtEl>
                                          <p:spTgt spid="57"/>
                                        </p:tgtEl>
                                      </p:cBhvr>
                                    </p:animEffect>
                                  </p:childTnLst>
                                </p:cTn>
                              </p:par>
                              <p:par>
                                <p:cTn id="41" presetID="9" presetClass="emph" presetSubtype="0" grpId="0" nodeType="withEffect">
                                  <p:stCondLst>
                                    <p:cond delay="0"/>
                                  </p:stCondLst>
                                  <p:childTnLst>
                                    <p:set>
                                      <p:cBhvr>
                                        <p:cTn id="42" dur="indefinite"/>
                                        <p:tgtEl>
                                          <p:spTgt spid="58"/>
                                        </p:tgtEl>
                                        <p:attrNameLst>
                                          <p:attrName>style.opacity</p:attrName>
                                        </p:attrNameLst>
                                      </p:cBhvr>
                                      <p:to>
                                        <p:strVal val="0.5"/>
                                      </p:to>
                                    </p:set>
                                    <p:animEffect filter="image" prLst="opacity: 0.5">
                                      <p:cBhvr rctx="IE">
                                        <p:cTn id="43" dur="indefinite"/>
                                        <p:tgtEl>
                                          <p:spTgt spid="58"/>
                                        </p:tgtEl>
                                      </p:cBhvr>
                                    </p:animEffect>
                                  </p:childTnLst>
                                </p:cTn>
                              </p:par>
                              <p:par>
                                <p:cTn id="44" presetID="9" presetClass="emph" presetSubtype="0" grpId="0" nodeType="withEffect">
                                  <p:stCondLst>
                                    <p:cond delay="0"/>
                                  </p:stCondLst>
                                  <p:childTnLst>
                                    <p:set>
                                      <p:cBhvr>
                                        <p:cTn id="45" dur="indefinite"/>
                                        <p:tgtEl>
                                          <p:spTgt spid="60"/>
                                        </p:tgtEl>
                                        <p:attrNameLst>
                                          <p:attrName>style.opacity</p:attrName>
                                        </p:attrNameLst>
                                      </p:cBhvr>
                                      <p:to>
                                        <p:strVal val="0.5"/>
                                      </p:to>
                                    </p:set>
                                    <p:animEffect filter="image" prLst="opacity: 0.5">
                                      <p:cBhvr rctx="IE">
                                        <p:cTn id="46" dur="indefinite"/>
                                        <p:tgtEl>
                                          <p:spTgt spid="60"/>
                                        </p:tgtEl>
                                      </p:cBhvr>
                                    </p:animEffect>
                                  </p:childTnLst>
                                </p:cTn>
                              </p:par>
                              <p:par>
                                <p:cTn id="47" presetID="9" presetClass="emph" presetSubtype="0" grpId="0" nodeType="withEffect">
                                  <p:stCondLst>
                                    <p:cond delay="0"/>
                                  </p:stCondLst>
                                  <p:childTnLst>
                                    <p:set>
                                      <p:cBhvr>
                                        <p:cTn id="48" dur="indefinite"/>
                                        <p:tgtEl>
                                          <p:spTgt spid="62"/>
                                        </p:tgtEl>
                                        <p:attrNameLst>
                                          <p:attrName>style.opacity</p:attrName>
                                        </p:attrNameLst>
                                      </p:cBhvr>
                                      <p:to>
                                        <p:strVal val="0.5"/>
                                      </p:to>
                                    </p:set>
                                    <p:animEffect filter="image" prLst="opacity: 0.5">
                                      <p:cBhvr rctx="IE">
                                        <p:cTn id="49" dur="indefinite"/>
                                        <p:tgtEl>
                                          <p:spTgt spid="62"/>
                                        </p:tgtEl>
                                      </p:cBhvr>
                                    </p:animEffect>
                                  </p:childTnLst>
                                </p:cTn>
                              </p:par>
                              <p:par>
                                <p:cTn id="50" presetID="9" presetClass="emph" presetSubtype="0" grpId="0" nodeType="withEffect">
                                  <p:stCondLst>
                                    <p:cond delay="0"/>
                                  </p:stCondLst>
                                  <p:childTnLst>
                                    <p:set>
                                      <p:cBhvr>
                                        <p:cTn id="51" dur="indefinite"/>
                                        <p:tgtEl>
                                          <p:spTgt spid="63"/>
                                        </p:tgtEl>
                                        <p:attrNameLst>
                                          <p:attrName>style.opacity</p:attrName>
                                        </p:attrNameLst>
                                      </p:cBhvr>
                                      <p:to>
                                        <p:strVal val="0.5"/>
                                      </p:to>
                                    </p:set>
                                    <p:animEffect filter="image" prLst="opacity: 0.5">
                                      <p:cBhvr rctx="IE">
                                        <p:cTn id="52" dur="indefinite"/>
                                        <p:tgtEl>
                                          <p:spTgt spid="63"/>
                                        </p:tgtEl>
                                      </p:cBhvr>
                                    </p:animEffect>
                                  </p:childTnLst>
                                </p:cTn>
                              </p:par>
                              <p:par>
                                <p:cTn id="53" presetID="9" presetClass="emph" presetSubtype="0" grpId="0" nodeType="withEffect">
                                  <p:stCondLst>
                                    <p:cond delay="0"/>
                                  </p:stCondLst>
                                  <p:childTnLst>
                                    <p:set>
                                      <p:cBhvr>
                                        <p:cTn id="54" dur="indefinite"/>
                                        <p:tgtEl>
                                          <p:spTgt spid="64"/>
                                        </p:tgtEl>
                                        <p:attrNameLst>
                                          <p:attrName>style.opacity</p:attrName>
                                        </p:attrNameLst>
                                      </p:cBhvr>
                                      <p:to>
                                        <p:strVal val="0.5"/>
                                      </p:to>
                                    </p:set>
                                    <p:animEffect filter="image" prLst="opacity: 0.5">
                                      <p:cBhvr rctx="IE">
                                        <p:cTn id="55" dur="indefinite"/>
                                        <p:tgtEl>
                                          <p:spTgt spid="64"/>
                                        </p:tgtEl>
                                      </p:cBhvr>
                                    </p:animEffect>
                                  </p:childTnLst>
                                </p:cTn>
                              </p:par>
                              <p:par>
                                <p:cTn id="56" presetID="9" presetClass="emph" presetSubtype="0" grpId="0" nodeType="withEffect">
                                  <p:stCondLst>
                                    <p:cond delay="0"/>
                                  </p:stCondLst>
                                  <p:childTnLst>
                                    <p:set>
                                      <p:cBhvr>
                                        <p:cTn id="57" dur="indefinite"/>
                                        <p:tgtEl>
                                          <p:spTgt spid="65"/>
                                        </p:tgtEl>
                                        <p:attrNameLst>
                                          <p:attrName>style.opacity</p:attrName>
                                        </p:attrNameLst>
                                      </p:cBhvr>
                                      <p:to>
                                        <p:strVal val="0.5"/>
                                      </p:to>
                                    </p:set>
                                    <p:animEffect filter="image" prLst="opacity: 0.5">
                                      <p:cBhvr rctx="IE">
                                        <p:cTn id="58" dur="indefinite"/>
                                        <p:tgtEl>
                                          <p:spTgt spid="65"/>
                                        </p:tgtEl>
                                      </p:cBhvr>
                                    </p:animEffect>
                                  </p:childTnLst>
                                </p:cTn>
                              </p:par>
                              <p:par>
                                <p:cTn id="59" presetID="9" presetClass="emph" presetSubtype="0" grpId="0" nodeType="withEffect">
                                  <p:stCondLst>
                                    <p:cond delay="0"/>
                                  </p:stCondLst>
                                  <p:childTnLst>
                                    <p:set>
                                      <p:cBhvr>
                                        <p:cTn id="60" dur="indefinite"/>
                                        <p:tgtEl>
                                          <p:spTgt spid="66"/>
                                        </p:tgtEl>
                                        <p:attrNameLst>
                                          <p:attrName>style.opacity</p:attrName>
                                        </p:attrNameLst>
                                      </p:cBhvr>
                                      <p:to>
                                        <p:strVal val="0.5"/>
                                      </p:to>
                                    </p:set>
                                    <p:animEffect filter="image" prLst="opacity: 0.5">
                                      <p:cBhvr rctx="IE">
                                        <p:cTn id="61" dur="indefinite"/>
                                        <p:tgtEl>
                                          <p:spTgt spid="66"/>
                                        </p:tgtEl>
                                      </p:cBhvr>
                                    </p:animEffect>
                                  </p:childTnLst>
                                </p:cTn>
                              </p:par>
                              <p:par>
                                <p:cTn id="62" presetID="9" presetClass="emph" presetSubtype="0" grpId="0" nodeType="withEffect">
                                  <p:stCondLst>
                                    <p:cond delay="0"/>
                                  </p:stCondLst>
                                  <p:childTnLst>
                                    <p:set>
                                      <p:cBhvr>
                                        <p:cTn id="63" dur="indefinite"/>
                                        <p:tgtEl>
                                          <p:spTgt spid="67"/>
                                        </p:tgtEl>
                                        <p:attrNameLst>
                                          <p:attrName>style.opacity</p:attrName>
                                        </p:attrNameLst>
                                      </p:cBhvr>
                                      <p:to>
                                        <p:strVal val="0.5"/>
                                      </p:to>
                                    </p:set>
                                    <p:animEffect filter="image" prLst="opacity: 0.5">
                                      <p:cBhvr rctx="IE">
                                        <p:cTn id="64" dur="indefinite"/>
                                        <p:tgtEl>
                                          <p:spTgt spid="67"/>
                                        </p:tgtEl>
                                      </p:cBhvr>
                                    </p:animEffect>
                                  </p:childTnLst>
                                </p:cTn>
                              </p:par>
                              <p:par>
                                <p:cTn id="65" presetID="9" presetClass="emph" presetSubtype="0" grpId="0" nodeType="withEffect">
                                  <p:stCondLst>
                                    <p:cond delay="0"/>
                                  </p:stCondLst>
                                  <p:childTnLst>
                                    <p:set>
                                      <p:cBhvr>
                                        <p:cTn id="66" dur="indefinite"/>
                                        <p:tgtEl>
                                          <p:spTgt spid="68"/>
                                        </p:tgtEl>
                                        <p:attrNameLst>
                                          <p:attrName>style.opacity</p:attrName>
                                        </p:attrNameLst>
                                      </p:cBhvr>
                                      <p:to>
                                        <p:strVal val="0.5"/>
                                      </p:to>
                                    </p:set>
                                    <p:animEffect filter="image" prLst="opacity: 0.5">
                                      <p:cBhvr rctx="IE">
                                        <p:cTn id="67" dur="indefinite"/>
                                        <p:tgtEl>
                                          <p:spTgt spid="68"/>
                                        </p:tgtEl>
                                      </p:cBhvr>
                                    </p:animEffect>
                                  </p:childTnLst>
                                </p:cTn>
                              </p:par>
                              <p:par>
                                <p:cTn id="68" presetID="9" presetClass="emph" presetSubtype="0" grpId="0" nodeType="withEffect">
                                  <p:stCondLst>
                                    <p:cond delay="0"/>
                                  </p:stCondLst>
                                  <p:childTnLst>
                                    <p:set>
                                      <p:cBhvr>
                                        <p:cTn id="69" dur="indefinite"/>
                                        <p:tgtEl>
                                          <p:spTgt spid="70"/>
                                        </p:tgtEl>
                                        <p:attrNameLst>
                                          <p:attrName>style.opacity</p:attrName>
                                        </p:attrNameLst>
                                      </p:cBhvr>
                                      <p:to>
                                        <p:strVal val="0.5"/>
                                      </p:to>
                                    </p:set>
                                    <p:animEffect filter="image" prLst="opacity: 0.5">
                                      <p:cBhvr rctx="IE">
                                        <p:cTn id="70" dur="indefinite"/>
                                        <p:tgtEl>
                                          <p:spTgt spid="70"/>
                                        </p:tgtEl>
                                      </p:cBhvr>
                                    </p:animEffect>
                                  </p:childTnLst>
                                </p:cTn>
                              </p:par>
                              <p:par>
                                <p:cTn id="71" presetID="9" presetClass="emph" presetSubtype="0" grpId="0" nodeType="withEffect">
                                  <p:stCondLst>
                                    <p:cond delay="0"/>
                                  </p:stCondLst>
                                  <p:childTnLst>
                                    <p:set>
                                      <p:cBhvr>
                                        <p:cTn id="72" dur="indefinite"/>
                                        <p:tgtEl>
                                          <p:spTgt spid="71"/>
                                        </p:tgtEl>
                                        <p:attrNameLst>
                                          <p:attrName>style.opacity</p:attrName>
                                        </p:attrNameLst>
                                      </p:cBhvr>
                                      <p:to>
                                        <p:strVal val="0.5"/>
                                      </p:to>
                                    </p:set>
                                    <p:animEffect filter="image" prLst="opacity: 0.5">
                                      <p:cBhvr rctx="IE">
                                        <p:cTn id="73" dur="indefinite"/>
                                        <p:tgtEl>
                                          <p:spTgt spid="71"/>
                                        </p:tgtEl>
                                      </p:cBhvr>
                                    </p:animEffect>
                                  </p:childTnLst>
                                </p:cTn>
                              </p:par>
                              <p:par>
                                <p:cTn id="74" presetID="9" presetClass="emph" presetSubtype="0" grpId="0" nodeType="withEffect">
                                  <p:stCondLst>
                                    <p:cond delay="0"/>
                                  </p:stCondLst>
                                  <p:childTnLst>
                                    <p:set>
                                      <p:cBhvr>
                                        <p:cTn id="75" dur="indefinite"/>
                                        <p:tgtEl>
                                          <p:spTgt spid="73"/>
                                        </p:tgtEl>
                                        <p:attrNameLst>
                                          <p:attrName>style.opacity</p:attrName>
                                        </p:attrNameLst>
                                      </p:cBhvr>
                                      <p:to>
                                        <p:strVal val="0.5"/>
                                      </p:to>
                                    </p:set>
                                    <p:animEffect filter="image" prLst="opacity: 0.5">
                                      <p:cBhvr rctx="IE">
                                        <p:cTn id="76" dur="indefinite"/>
                                        <p:tgtEl>
                                          <p:spTgt spid="73"/>
                                        </p:tgtEl>
                                      </p:cBhvr>
                                    </p:animEffect>
                                  </p:childTnLst>
                                </p:cTn>
                              </p:par>
                              <p:par>
                                <p:cTn id="77" presetID="9" presetClass="emph" presetSubtype="0" grpId="0" nodeType="withEffect">
                                  <p:stCondLst>
                                    <p:cond delay="0"/>
                                  </p:stCondLst>
                                  <p:childTnLst>
                                    <p:set>
                                      <p:cBhvr>
                                        <p:cTn id="78" dur="indefinite"/>
                                        <p:tgtEl>
                                          <p:spTgt spid="75"/>
                                        </p:tgtEl>
                                        <p:attrNameLst>
                                          <p:attrName>style.opacity</p:attrName>
                                        </p:attrNameLst>
                                      </p:cBhvr>
                                      <p:to>
                                        <p:strVal val="0.5"/>
                                      </p:to>
                                    </p:set>
                                    <p:animEffect filter="image" prLst="opacity: 0.5">
                                      <p:cBhvr rctx="IE">
                                        <p:cTn id="79" dur="indefinite"/>
                                        <p:tgtEl>
                                          <p:spTgt spid="75"/>
                                        </p:tgtEl>
                                      </p:cBhvr>
                                    </p:animEffect>
                                  </p:childTnLst>
                                </p:cTn>
                              </p:par>
                              <p:par>
                                <p:cTn id="80" presetID="9" presetClass="emph" presetSubtype="0" grpId="0" nodeType="withEffect">
                                  <p:stCondLst>
                                    <p:cond delay="0"/>
                                  </p:stCondLst>
                                  <p:childTnLst>
                                    <p:set>
                                      <p:cBhvr>
                                        <p:cTn id="81" dur="indefinite"/>
                                        <p:tgtEl>
                                          <p:spTgt spid="76"/>
                                        </p:tgtEl>
                                        <p:attrNameLst>
                                          <p:attrName>style.opacity</p:attrName>
                                        </p:attrNameLst>
                                      </p:cBhvr>
                                      <p:to>
                                        <p:strVal val="0.5"/>
                                      </p:to>
                                    </p:set>
                                    <p:animEffect filter="image" prLst="opacity: 0.5">
                                      <p:cBhvr rctx="IE">
                                        <p:cTn id="82" dur="indefinite"/>
                                        <p:tgtEl>
                                          <p:spTgt spid="76"/>
                                        </p:tgtEl>
                                      </p:cBhvr>
                                    </p:animEffect>
                                  </p:childTnLst>
                                </p:cTn>
                              </p:par>
                              <p:par>
                                <p:cTn id="83" presetID="9" presetClass="emph" presetSubtype="0" grpId="0" nodeType="withEffect">
                                  <p:stCondLst>
                                    <p:cond delay="0"/>
                                  </p:stCondLst>
                                  <p:childTnLst>
                                    <p:set>
                                      <p:cBhvr>
                                        <p:cTn id="84" dur="indefinite"/>
                                        <p:tgtEl>
                                          <p:spTgt spid="77"/>
                                        </p:tgtEl>
                                        <p:attrNameLst>
                                          <p:attrName>style.opacity</p:attrName>
                                        </p:attrNameLst>
                                      </p:cBhvr>
                                      <p:to>
                                        <p:strVal val="0.5"/>
                                      </p:to>
                                    </p:set>
                                    <p:animEffect filter="image" prLst="opacity: 0.5">
                                      <p:cBhvr rctx="IE">
                                        <p:cTn id="85" dur="indefinite"/>
                                        <p:tgtEl>
                                          <p:spTgt spid="77"/>
                                        </p:tgtEl>
                                      </p:cBhvr>
                                    </p:animEffect>
                                  </p:childTnLst>
                                </p:cTn>
                              </p:par>
                              <p:par>
                                <p:cTn id="86" presetID="9" presetClass="emph" presetSubtype="0" grpId="0" nodeType="withEffect">
                                  <p:stCondLst>
                                    <p:cond delay="0"/>
                                  </p:stCondLst>
                                  <p:childTnLst>
                                    <p:set>
                                      <p:cBhvr>
                                        <p:cTn id="87" dur="indefinite"/>
                                        <p:tgtEl>
                                          <p:spTgt spid="78"/>
                                        </p:tgtEl>
                                        <p:attrNameLst>
                                          <p:attrName>style.opacity</p:attrName>
                                        </p:attrNameLst>
                                      </p:cBhvr>
                                      <p:to>
                                        <p:strVal val="0.5"/>
                                      </p:to>
                                    </p:set>
                                    <p:animEffect filter="image" prLst="opacity: 0.5">
                                      <p:cBhvr rctx="IE">
                                        <p:cTn id="88" dur="indefinite"/>
                                        <p:tgtEl>
                                          <p:spTgt spid="78"/>
                                        </p:tgtEl>
                                      </p:cBhvr>
                                    </p:animEffect>
                                  </p:childTnLst>
                                </p:cTn>
                              </p:par>
                              <p:par>
                                <p:cTn id="89" presetID="9" presetClass="emph" presetSubtype="0" grpId="0" nodeType="withEffect">
                                  <p:stCondLst>
                                    <p:cond delay="0"/>
                                  </p:stCondLst>
                                  <p:childTnLst>
                                    <p:set>
                                      <p:cBhvr>
                                        <p:cTn id="90" dur="indefinite"/>
                                        <p:tgtEl>
                                          <p:spTgt spid="131"/>
                                        </p:tgtEl>
                                        <p:attrNameLst>
                                          <p:attrName>style.opacity</p:attrName>
                                        </p:attrNameLst>
                                      </p:cBhvr>
                                      <p:to>
                                        <p:strVal val="0.5"/>
                                      </p:to>
                                    </p:set>
                                    <p:animEffect filter="image" prLst="opacity: 0.5">
                                      <p:cBhvr rctx="IE">
                                        <p:cTn id="91" dur="indefinite"/>
                                        <p:tgtEl>
                                          <p:spTgt spid="131"/>
                                        </p:tgtEl>
                                      </p:cBhvr>
                                    </p:animEffect>
                                  </p:childTnLst>
                                </p:cTn>
                              </p:par>
                              <p:par>
                                <p:cTn id="92" presetID="9" presetClass="emph" presetSubtype="0" grpId="0" nodeType="withEffect">
                                  <p:stCondLst>
                                    <p:cond delay="0"/>
                                  </p:stCondLst>
                                  <p:childTnLst>
                                    <p:set>
                                      <p:cBhvr>
                                        <p:cTn id="93" dur="indefinite"/>
                                        <p:tgtEl>
                                          <p:spTgt spid="132"/>
                                        </p:tgtEl>
                                        <p:attrNameLst>
                                          <p:attrName>style.opacity</p:attrName>
                                        </p:attrNameLst>
                                      </p:cBhvr>
                                      <p:to>
                                        <p:strVal val="0.5"/>
                                      </p:to>
                                    </p:set>
                                    <p:animEffect filter="image" prLst="opacity: 0.5">
                                      <p:cBhvr rctx="IE">
                                        <p:cTn id="94" dur="indefinite"/>
                                        <p:tgtEl>
                                          <p:spTgt spid="132"/>
                                        </p:tgtEl>
                                      </p:cBhvr>
                                    </p:animEffect>
                                  </p:childTnLst>
                                </p:cTn>
                              </p:par>
                              <p:par>
                                <p:cTn id="95" presetID="9" presetClass="emph" presetSubtype="0" nodeType="withEffect">
                                  <p:stCondLst>
                                    <p:cond delay="0"/>
                                  </p:stCondLst>
                                  <p:childTnLst>
                                    <p:set>
                                      <p:cBhvr>
                                        <p:cTn id="96" dur="indefinite"/>
                                        <p:tgtEl>
                                          <p:spTgt spid="203"/>
                                        </p:tgtEl>
                                        <p:attrNameLst>
                                          <p:attrName>style.opacity</p:attrName>
                                        </p:attrNameLst>
                                      </p:cBhvr>
                                      <p:to>
                                        <p:strVal val="0.5"/>
                                      </p:to>
                                    </p:set>
                                    <p:animEffect filter="image" prLst="opacity: 0.5">
                                      <p:cBhvr rctx="IE">
                                        <p:cTn id="97" dur="indefinite"/>
                                        <p:tgtEl>
                                          <p:spTgt spid="203"/>
                                        </p:tgtEl>
                                      </p:cBhvr>
                                    </p:animEffect>
                                  </p:childTnLst>
                                </p:cTn>
                              </p:par>
                              <p:par>
                                <p:cTn id="98" presetID="9" presetClass="emph" presetSubtype="0" nodeType="withEffect">
                                  <p:stCondLst>
                                    <p:cond delay="0"/>
                                  </p:stCondLst>
                                  <p:childTnLst>
                                    <p:set>
                                      <p:cBhvr>
                                        <p:cTn id="99" dur="indefinite"/>
                                        <p:tgtEl>
                                          <p:spTgt spid="133"/>
                                        </p:tgtEl>
                                        <p:attrNameLst>
                                          <p:attrName>style.opacity</p:attrName>
                                        </p:attrNameLst>
                                      </p:cBhvr>
                                      <p:to>
                                        <p:strVal val="0.5"/>
                                      </p:to>
                                    </p:set>
                                    <p:animEffect filter="image" prLst="opacity: 0.5">
                                      <p:cBhvr rctx="IE">
                                        <p:cTn id="100" dur="indefinite"/>
                                        <p:tgtEl>
                                          <p:spTgt spid="133"/>
                                        </p:tgtEl>
                                      </p:cBhvr>
                                    </p:animEffect>
                                  </p:childTnLst>
                                </p:cTn>
                              </p:par>
                              <p:par>
                                <p:cTn id="101" presetID="9" presetClass="emph" presetSubtype="0" nodeType="withEffect">
                                  <p:stCondLst>
                                    <p:cond delay="0"/>
                                  </p:stCondLst>
                                  <p:childTnLst>
                                    <p:set>
                                      <p:cBhvr>
                                        <p:cTn id="102" dur="indefinite"/>
                                        <p:tgtEl>
                                          <p:spTgt spid="216"/>
                                        </p:tgtEl>
                                        <p:attrNameLst>
                                          <p:attrName>style.opacity</p:attrName>
                                        </p:attrNameLst>
                                      </p:cBhvr>
                                      <p:to>
                                        <p:strVal val="0.5"/>
                                      </p:to>
                                    </p:set>
                                    <p:animEffect filter="image" prLst="opacity: 0.5">
                                      <p:cBhvr rctx="IE">
                                        <p:cTn id="103" dur="indefinite"/>
                                        <p:tgtEl>
                                          <p:spTgt spid="216"/>
                                        </p:tgtEl>
                                      </p:cBhvr>
                                    </p:animEffect>
                                  </p:childTnLst>
                                </p:cTn>
                              </p:par>
                              <p:par>
                                <p:cTn id="104" presetID="9" presetClass="emph" presetSubtype="0" nodeType="withEffect">
                                  <p:stCondLst>
                                    <p:cond delay="0"/>
                                  </p:stCondLst>
                                  <p:childTnLst>
                                    <p:set>
                                      <p:cBhvr>
                                        <p:cTn id="105" dur="indefinite"/>
                                        <p:tgtEl>
                                          <p:spTgt spid="215"/>
                                        </p:tgtEl>
                                        <p:attrNameLst>
                                          <p:attrName>style.opacity</p:attrName>
                                        </p:attrNameLst>
                                      </p:cBhvr>
                                      <p:to>
                                        <p:strVal val="0.5"/>
                                      </p:to>
                                    </p:set>
                                    <p:animEffect filter="image" prLst="opacity: 0.5">
                                      <p:cBhvr rctx="IE">
                                        <p:cTn id="106" dur="indefinite"/>
                                        <p:tgtEl>
                                          <p:spTgt spid="215"/>
                                        </p:tgtEl>
                                      </p:cBhvr>
                                    </p:animEffect>
                                  </p:childTnLst>
                                </p:cTn>
                              </p:par>
                              <p:par>
                                <p:cTn id="107" presetID="9" presetClass="emph" presetSubtype="0" grpId="0" nodeType="withEffect">
                                  <p:stCondLst>
                                    <p:cond delay="0"/>
                                  </p:stCondLst>
                                  <p:childTnLst>
                                    <p:set>
                                      <p:cBhvr>
                                        <p:cTn id="108" dur="indefinite"/>
                                        <p:tgtEl>
                                          <p:spTgt spid="217"/>
                                        </p:tgtEl>
                                        <p:attrNameLst>
                                          <p:attrName>style.opacity</p:attrName>
                                        </p:attrNameLst>
                                      </p:cBhvr>
                                      <p:to>
                                        <p:strVal val="0.5"/>
                                      </p:to>
                                    </p:set>
                                    <p:animEffect filter="image" prLst="opacity: 0.5">
                                      <p:cBhvr rctx="IE">
                                        <p:cTn id="109" dur="indefinite"/>
                                        <p:tgtEl>
                                          <p:spTgt spid="217"/>
                                        </p:tgtEl>
                                      </p:cBhvr>
                                    </p:animEffect>
                                  </p:childTnLst>
                                </p:cTn>
                              </p:par>
                              <p:par>
                                <p:cTn id="110" presetID="9" presetClass="emph" presetSubtype="0" grpId="0" nodeType="withEffect">
                                  <p:stCondLst>
                                    <p:cond delay="0"/>
                                  </p:stCondLst>
                                  <p:childTnLst>
                                    <p:set>
                                      <p:cBhvr>
                                        <p:cTn id="111" dur="indefinite"/>
                                        <p:tgtEl>
                                          <p:spTgt spid="218"/>
                                        </p:tgtEl>
                                        <p:attrNameLst>
                                          <p:attrName>style.opacity</p:attrName>
                                        </p:attrNameLst>
                                      </p:cBhvr>
                                      <p:to>
                                        <p:strVal val="0.5"/>
                                      </p:to>
                                    </p:set>
                                    <p:animEffect filter="image" prLst="opacity: 0.5">
                                      <p:cBhvr rctx="IE">
                                        <p:cTn id="112" dur="indefinite"/>
                                        <p:tgtEl>
                                          <p:spTgt spid="218"/>
                                        </p:tgtEl>
                                      </p:cBhvr>
                                    </p:animEffect>
                                  </p:childTnLst>
                                </p:cTn>
                              </p:par>
                              <p:par>
                                <p:cTn id="113" presetID="9" presetClass="emph" presetSubtype="0" nodeType="withEffect">
                                  <p:stCondLst>
                                    <p:cond delay="0"/>
                                  </p:stCondLst>
                                  <p:childTnLst>
                                    <p:set>
                                      <p:cBhvr>
                                        <p:cTn id="114" dur="indefinite"/>
                                        <p:tgtEl>
                                          <p:spTgt spid="219"/>
                                        </p:tgtEl>
                                        <p:attrNameLst>
                                          <p:attrName>style.opacity</p:attrName>
                                        </p:attrNameLst>
                                      </p:cBhvr>
                                      <p:to>
                                        <p:strVal val="0.5"/>
                                      </p:to>
                                    </p:set>
                                    <p:animEffect filter="image" prLst="opacity: 0.5">
                                      <p:cBhvr rctx="IE">
                                        <p:cTn id="115" dur="indefinite"/>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p:bldP spid="37" grpId="0" animBg="1"/>
      <p:bldP spid="5" grpId="0" animBg="1"/>
      <p:bldP spid="49" grpId="0" animBg="1"/>
      <p:bldP spid="50" grpId="0" animBg="1"/>
      <p:bldP spid="51" grpId="0" animBg="1"/>
      <p:bldP spid="52" grpId="0" animBg="1"/>
      <p:bldP spid="53" grpId="0" animBg="1"/>
      <p:bldP spid="56" grpId="0" animBg="1"/>
      <p:bldP spid="57" grpId="0" animBg="1"/>
      <p:bldP spid="58" grpId="0" animBg="1"/>
      <p:bldP spid="60" grpId="0" animBg="1"/>
      <p:bldP spid="62" grpId="0" animBg="1"/>
      <p:bldP spid="63" grpId="0" animBg="1"/>
      <p:bldP spid="64" grpId="0" animBg="1"/>
      <p:bldP spid="65" grpId="0" animBg="1"/>
      <p:bldP spid="66" grpId="0" animBg="1"/>
      <p:bldP spid="67" grpId="0" animBg="1"/>
      <p:bldP spid="68" grpId="0" animBg="1"/>
      <p:bldP spid="70" grpId="0" animBg="1"/>
      <p:bldP spid="71" grpId="0" animBg="1"/>
      <p:bldP spid="73" grpId="0" animBg="1"/>
      <p:bldP spid="75" grpId="0" animBg="1"/>
      <p:bldP spid="76" grpId="0" animBg="1"/>
      <p:bldP spid="77" grpId="0" animBg="1"/>
      <p:bldP spid="78" grpId="0" animBg="1"/>
      <p:bldP spid="131" grpId="0" animBg="1"/>
      <p:bldP spid="132" grpId="0"/>
      <p:bldP spid="217" grpId="0"/>
      <p:bldP spid="21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F557-C036-493B-8EF5-EAFF55276FED}"/>
              </a:ext>
            </a:extLst>
          </p:cNvPr>
          <p:cNvSpPr>
            <a:spLocks noGrp="1"/>
          </p:cNvSpPr>
          <p:nvPr>
            <p:ph type="title"/>
          </p:nvPr>
        </p:nvSpPr>
        <p:spPr>
          <a:xfrm>
            <a:off x="10885" y="173040"/>
            <a:ext cx="12175067" cy="1143000"/>
          </a:xfrm>
        </p:spPr>
        <p:txBody>
          <a:bodyPr>
            <a:normAutofit fontScale="90000"/>
          </a:bodyPr>
          <a:lstStyle/>
          <a:p>
            <a:r>
              <a:rPr lang="en-US" dirty="0"/>
              <a:t>Interrogation of root endophytic bacterial communities by 16S </a:t>
            </a:r>
            <a:r>
              <a:rPr lang="en-US" dirty="0" err="1"/>
              <a:t>rRNA</a:t>
            </a:r>
            <a:r>
              <a:rPr lang="en-US" dirty="0"/>
              <a:t> sequencing</a:t>
            </a:r>
          </a:p>
        </p:txBody>
      </p:sp>
      <p:sp>
        <p:nvSpPr>
          <p:cNvPr id="4" name="Slide Number Placeholder 3">
            <a:extLst>
              <a:ext uri="{FF2B5EF4-FFF2-40B4-BE49-F238E27FC236}">
                <a16:creationId xmlns:a16="http://schemas.microsoft.com/office/drawing/2014/main" id="{31598553-FE5B-49A8-9DCF-8298D1669FAC}"/>
              </a:ext>
            </a:extLst>
          </p:cNvPr>
          <p:cNvSpPr>
            <a:spLocks noGrp="1"/>
          </p:cNvSpPr>
          <p:nvPr>
            <p:ph type="sldNum" sz="quarter" idx="12"/>
          </p:nvPr>
        </p:nvSpPr>
        <p:spPr/>
        <p:txBody>
          <a:bodyPr/>
          <a:lstStyle/>
          <a:p>
            <a:fld id="{77E59808-E941-46E1-872F-5DB51E5B6943}" type="slidenum">
              <a:rPr lang="en-US" smtClean="0"/>
              <a:pPr/>
              <a:t>21</a:t>
            </a:fld>
            <a:endParaRPr lang="en-US"/>
          </a:p>
        </p:txBody>
      </p:sp>
      <p:grpSp>
        <p:nvGrpSpPr>
          <p:cNvPr id="21" name="Group 20">
            <a:extLst>
              <a:ext uri="{FF2B5EF4-FFF2-40B4-BE49-F238E27FC236}">
                <a16:creationId xmlns:a16="http://schemas.microsoft.com/office/drawing/2014/main" id="{B5AA6672-3764-423A-9568-B4D9DD528213}"/>
              </a:ext>
            </a:extLst>
          </p:cNvPr>
          <p:cNvGrpSpPr/>
          <p:nvPr/>
        </p:nvGrpSpPr>
        <p:grpSpPr>
          <a:xfrm>
            <a:off x="10980283" y="6384659"/>
            <a:ext cx="890145" cy="413852"/>
            <a:chOff x="10967816" y="6391059"/>
            <a:chExt cx="890145" cy="413852"/>
          </a:xfrm>
        </p:grpSpPr>
        <p:pic>
          <p:nvPicPr>
            <p:cNvPr id="22" name="Picture 21" descr="Screen Clipping">
              <a:extLst>
                <a:ext uri="{FF2B5EF4-FFF2-40B4-BE49-F238E27FC236}">
                  <a16:creationId xmlns:a16="http://schemas.microsoft.com/office/drawing/2014/main" id="{B2E3A1B5-7AD9-4D2E-A27D-47697B757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4" name="Picture 23">
              <a:extLst>
                <a:ext uri="{FF2B5EF4-FFF2-40B4-BE49-F238E27FC236}">
                  <a16:creationId xmlns:a16="http://schemas.microsoft.com/office/drawing/2014/main" id="{EE321753-38D3-4293-920E-C5AA775125B6}"/>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25" name="Picture 24">
            <a:extLst>
              <a:ext uri="{FF2B5EF4-FFF2-40B4-BE49-F238E27FC236}">
                <a16:creationId xmlns:a16="http://schemas.microsoft.com/office/drawing/2014/main" id="{49EDF463-9201-4F09-80F3-6CC64707AB8F}"/>
              </a:ext>
            </a:extLst>
          </p:cNvPr>
          <p:cNvPicPr>
            <a:picLocks noChangeAspect="1"/>
          </p:cNvPicPr>
          <p:nvPr/>
        </p:nvPicPr>
        <p:blipFill rotWithShape="1">
          <a:blip r:embed="rId4"/>
          <a:srcRect r="52078"/>
          <a:stretch/>
        </p:blipFill>
        <p:spPr>
          <a:xfrm>
            <a:off x="-111014" y="1372037"/>
            <a:ext cx="2298302" cy="4506686"/>
          </a:xfrm>
          <a:prstGeom prst="rect">
            <a:avLst/>
          </a:prstGeom>
        </p:spPr>
      </p:pic>
      <p:cxnSp>
        <p:nvCxnSpPr>
          <p:cNvPr id="28" name="Straight Arrow Connector 27">
            <a:extLst>
              <a:ext uri="{FF2B5EF4-FFF2-40B4-BE49-F238E27FC236}">
                <a16:creationId xmlns:a16="http://schemas.microsoft.com/office/drawing/2014/main" id="{92561FC7-3D6B-49D9-B111-4DDE61915FD0}"/>
              </a:ext>
            </a:extLst>
          </p:cNvPr>
          <p:cNvCxnSpPr>
            <a:cxnSpLocks/>
          </p:cNvCxnSpPr>
          <p:nvPr/>
        </p:nvCxnSpPr>
        <p:spPr>
          <a:xfrm>
            <a:off x="2134124" y="2688108"/>
            <a:ext cx="1302395"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CF4A2372-00A8-45D3-A5AB-568D685ED776}"/>
              </a:ext>
            </a:extLst>
          </p:cNvPr>
          <p:cNvCxnSpPr>
            <a:cxnSpLocks/>
          </p:cNvCxnSpPr>
          <p:nvPr/>
        </p:nvCxnSpPr>
        <p:spPr>
          <a:xfrm>
            <a:off x="2146693" y="5012153"/>
            <a:ext cx="1302395"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grpSp>
        <p:nvGrpSpPr>
          <p:cNvPr id="13" name="Group 12">
            <a:extLst>
              <a:ext uri="{FF2B5EF4-FFF2-40B4-BE49-F238E27FC236}">
                <a16:creationId xmlns:a16="http://schemas.microsoft.com/office/drawing/2014/main" id="{F5659AAB-3430-4F4B-9A58-9DE33F3326BA}"/>
              </a:ext>
            </a:extLst>
          </p:cNvPr>
          <p:cNvGrpSpPr/>
          <p:nvPr/>
        </p:nvGrpSpPr>
        <p:grpSpPr>
          <a:xfrm>
            <a:off x="4376893" y="1616738"/>
            <a:ext cx="320760" cy="1983724"/>
            <a:chOff x="4000049" y="1580062"/>
            <a:chExt cx="303438" cy="2215859"/>
          </a:xfrm>
        </p:grpSpPr>
        <p:sp>
          <p:nvSpPr>
            <p:cNvPr id="7" name="Rectangle 6">
              <a:extLst>
                <a:ext uri="{FF2B5EF4-FFF2-40B4-BE49-F238E27FC236}">
                  <a16:creationId xmlns:a16="http://schemas.microsoft.com/office/drawing/2014/main" id="{BCC85F36-1CCE-4B47-9430-CF21F7638348}"/>
                </a:ext>
              </a:extLst>
            </p:cNvPr>
            <p:cNvSpPr/>
            <p:nvPr/>
          </p:nvSpPr>
          <p:spPr>
            <a:xfrm>
              <a:off x="4000049" y="158006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106E618-3736-4853-9A39-DE5036C40AB6}"/>
                </a:ext>
              </a:extLst>
            </p:cNvPr>
            <p:cNvSpPr/>
            <p:nvPr/>
          </p:nvSpPr>
          <p:spPr>
            <a:xfrm>
              <a:off x="4000049" y="2683383"/>
              <a:ext cx="303438" cy="1112538"/>
            </a:xfrm>
            <a:prstGeom prst="rect">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B987CD3-B362-4337-B0E0-4C797BCA4526}"/>
              </a:ext>
            </a:extLst>
          </p:cNvPr>
          <p:cNvGrpSpPr/>
          <p:nvPr/>
        </p:nvGrpSpPr>
        <p:grpSpPr>
          <a:xfrm>
            <a:off x="4376874" y="3886749"/>
            <a:ext cx="321480" cy="1991974"/>
            <a:chOff x="4000049" y="4016502"/>
            <a:chExt cx="304119" cy="2225076"/>
          </a:xfrm>
        </p:grpSpPr>
        <p:sp>
          <p:nvSpPr>
            <p:cNvPr id="33" name="Rectangle 32">
              <a:extLst>
                <a:ext uri="{FF2B5EF4-FFF2-40B4-BE49-F238E27FC236}">
                  <a16:creationId xmlns:a16="http://schemas.microsoft.com/office/drawing/2014/main" id="{2849347F-1C44-4443-8265-2425F25B096E}"/>
                </a:ext>
              </a:extLst>
            </p:cNvPr>
            <p:cNvSpPr/>
            <p:nvPr/>
          </p:nvSpPr>
          <p:spPr>
            <a:xfrm>
              <a:off x="4000730" y="401650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82DD648-27B0-4CA4-82B3-0CC9D94B676E}"/>
                </a:ext>
              </a:extLst>
            </p:cNvPr>
            <p:cNvSpPr/>
            <p:nvPr/>
          </p:nvSpPr>
          <p:spPr>
            <a:xfrm>
              <a:off x="4000049" y="5129040"/>
              <a:ext cx="303438" cy="1112538"/>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07B249B-5915-4CCF-9820-2B25A8A18AB3}"/>
              </a:ext>
            </a:extLst>
          </p:cNvPr>
          <p:cNvGrpSpPr/>
          <p:nvPr/>
        </p:nvGrpSpPr>
        <p:grpSpPr>
          <a:xfrm>
            <a:off x="4869115" y="1616738"/>
            <a:ext cx="320760" cy="1983724"/>
            <a:chOff x="4000049" y="1580062"/>
            <a:chExt cx="303438" cy="2215859"/>
          </a:xfrm>
        </p:grpSpPr>
        <p:sp>
          <p:nvSpPr>
            <p:cNvPr id="44" name="Rectangle 43">
              <a:extLst>
                <a:ext uri="{FF2B5EF4-FFF2-40B4-BE49-F238E27FC236}">
                  <a16:creationId xmlns:a16="http://schemas.microsoft.com/office/drawing/2014/main" id="{C8D72206-0C51-42DD-8D7A-3F76C041FC59}"/>
                </a:ext>
              </a:extLst>
            </p:cNvPr>
            <p:cNvSpPr/>
            <p:nvPr/>
          </p:nvSpPr>
          <p:spPr>
            <a:xfrm>
              <a:off x="4000049" y="158006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4CBA95-F5F6-406A-AFAD-B61244393010}"/>
                </a:ext>
              </a:extLst>
            </p:cNvPr>
            <p:cNvSpPr/>
            <p:nvPr/>
          </p:nvSpPr>
          <p:spPr>
            <a:xfrm>
              <a:off x="4000049" y="2683383"/>
              <a:ext cx="303438" cy="1112538"/>
            </a:xfrm>
            <a:prstGeom prst="rect">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92932793-8436-4932-9F91-70B83524EA6A}"/>
              </a:ext>
            </a:extLst>
          </p:cNvPr>
          <p:cNvGrpSpPr/>
          <p:nvPr/>
        </p:nvGrpSpPr>
        <p:grpSpPr>
          <a:xfrm>
            <a:off x="5354502" y="1621346"/>
            <a:ext cx="320760" cy="1983724"/>
            <a:chOff x="4000049" y="1580062"/>
            <a:chExt cx="303438" cy="2215859"/>
          </a:xfrm>
        </p:grpSpPr>
        <p:sp>
          <p:nvSpPr>
            <p:cNvPr id="47" name="Rectangle 46">
              <a:extLst>
                <a:ext uri="{FF2B5EF4-FFF2-40B4-BE49-F238E27FC236}">
                  <a16:creationId xmlns:a16="http://schemas.microsoft.com/office/drawing/2014/main" id="{BDDF9BBA-8C40-4DB6-90FE-638AB995B4D8}"/>
                </a:ext>
              </a:extLst>
            </p:cNvPr>
            <p:cNvSpPr/>
            <p:nvPr/>
          </p:nvSpPr>
          <p:spPr>
            <a:xfrm>
              <a:off x="4000049" y="158006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E39AB41-5031-4FEE-A03B-8EC62647A616}"/>
                </a:ext>
              </a:extLst>
            </p:cNvPr>
            <p:cNvSpPr/>
            <p:nvPr/>
          </p:nvSpPr>
          <p:spPr>
            <a:xfrm>
              <a:off x="4000049" y="2683383"/>
              <a:ext cx="303438" cy="1112538"/>
            </a:xfrm>
            <a:prstGeom prst="rect">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0CA70F98-4FE2-4FA7-8233-341B88007EC8}"/>
              </a:ext>
            </a:extLst>
          </p:cNvPr>
          <p:cNvGrpSpPr/>
          <p:nvPr/>
        </p:nvGrpSpPr>
        <p:grpSpPr>
          <a:xfrm>
            <a:off x="4869096" y="3886749"/>
            <a:ext cx="321480" cy="1991974"/>
            <a:chOff x="4000049" y="4016502"/>
            <a:chExt cx="304119" cy="2225076"/>
          </a:xfrm>
        </p:grpSpPr>
        <p:sp>
          <p:nvSpPr>
            <p:cNvPr id="50" name="Rectangle 49">
              <a:extLst>
                <a:ext uri="{FF2B5EF4-FFF2-40B4-BE49-F238E27FC236}">
                  <a16:creationId xmlns:a16="http://schemas.microsoft.com/office/drawing/2014/main" id="{1973E5B5-71E2-42A5-8679-6FE77B272C66}"/>
                </a:ext>
              </a:extLst>
            </p:cNvPr>
            <p:cNvSpPr/>
            <p:nvPr/>
          </p:nvSpPr>
          <p:spPr>
            <a:xfrm>
              <a:off x="4000730" y="401650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DAC578E-7862-4D50-B816-E642EE57FCE4}"/>
                </a:ext>
              </a:extLst>
            </p:cNvPr>
            <p:cNvSpPr/>
            <p:nvPr/>
          </p:nvSpPr>
          <p:spPr>
            <a:xfrm>
              <a:off x="4000049" y="5129040"/>
              <a:ext cx="303438" cy="1112538"/>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6605FA5-5651-4023-9709-BF191199C217}"/>
              </a:ext>
            </a:extLst>
          </p:cNvPr>
          <p:cNvGrpSpPr/>
          <p:nvPr/>
        </p:nvGrpSpPr>
        <p:grpSpPr>
          <a:xfrm>
            <a:off x="5354483" y="3886749"/>
            <a:ext cx="321480" cy="1991974"/>
            <a:chOff x="4000049" y="4016502"/>
            <a:chExt cx="304119" cy="2225076"/>
          </a:xfrm>
        </p:grpSpPr>
        <p:sp>
          <p:nvSpPr>
            <p:cNvPr id="53" name="Rectangle 52">
              <a:extLst>
                <a:ext uri="{FF2B5EF4-FFF2-40B4-BE49-F238E27FC236}">
                  <a16:creationId xmlns:a16="http://schemas.microsoft.com/office/drawing/2014/main" id="{9068A6EE-0AC6-4D49-BB86-9EE1C3341F4E}"/>
                </a:ext>
              </a:extLst>
            </p:cNvPr>
            <p:cNvSpPr/>
            <p:nvPr/>
          </p:nvSpPr>
          <p:spPr>
            <a:xfrm>
              <a:off x="4000730" y="4016502"/>
              <a:ext cx="303438" cy="111253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9E97B28-53B5-491B-A9B1-211AF69D0867}"/>
                </a:ext>
              </a:extLst>
            </p:cNvPr>
            <p:cNvSpPr/>
            <p:nvPr/>
          </p:nvSpPr>
          <p:spPr>
            <a:xfrm>
              <a:off x="4000049" y="5129040"/>
              <a:ext cx="303438" cy="1112538"/>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934F0D35-B279-4A05-AA34-F9405D16F701}"/>
              </a:ext>
            </a:extLst>
          </p:cNvPr>
          <p:cNvSpPr/>
          <p:nvPr/>
        </p:nvSpPr>
        <p:spPr>
          <a:xfrm>
            <a:off x="4388472" y="5878723"/>
            <a:ext cx="309162"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1</a:t>
            </a:r>
          </a:p>
        </p:txBody>
      </p:sp>
      <p:sp>
        <p:nvSpPr>
          <p:cNvPr id="56" name="Rectangle 55">
            <a:extLst>
              <a:ext uri="{FF2B5EF4-FFF2-40B4-BE49-F238E27FC236}">
                <a16:creationId xmlns:a16="http://schemas.microsoft.com/office/drawing/2014/main" id="{3AB0CF99-0194-4D5B-ABF3-83AF11A7AEF3}"/>
              </a:ext>
            </a:extLst>
          </p:cNvPr>
          <p:cNvSpPr/>
          <p:nvPr/>
        </p:nvSpPr>
        <p:spPr>
          <a:xfrm>
            <a:off x="4880694" y="5878723"/>
            <a:ext cx="309162"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2</a:t>
            </a:r>
          </a:p>
        </p:txBody>
      </p:sp>
      <p:sp>
        <p:nvSpPr>
          <p:cNvPr id="57" name="Rectangle 56">
            <a:extLst>
              <a:ext uri="{FF2B5EF4-FFF2-40B4-BE49-F238E27FC236}">
                <a16:creationId xmlns:a16="http://schemas.microsoft.com/office/drawing/2014/main" id="{45CE8681-5C08-4FEB-A236-D3411598D7A2}"/>
              </a:ext>
            </a:extLst>
          </p:cNvPr>
          <p:cNvSpPr/>
          <p:nvPr/>
        </p:nvSpPr>
        <p:spPr>
          <a:xfrm>
            <a:off x="5366081" y="5878723"/>
            <a:ext cx="309162"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3</a:t>
            </a:r>
          </a:p>
        </p:txBody>
      </p:sp>
      <p:sp>
        <p:nvSpPr>
          <p:cNvPr id="58" name="Rectangle 57">
            <a:extLst>
              <a:ext uri="{FF2B5EF4-FFF2-40B4-BE49-F238E27FC236}">
                <a16:creationId xmlns:a16="http://schemas.microsoft.com/office/drawing/2014/main" id="{572FF39C-FC07-4E20-BDFB-1B4BB996B05B}"/>
              </a:ext>
            </a:extLst>
          </p:cNvPr>
          <p:cNvSpPr/>
          <p:nvPr/>
        </p:nvSpPr>
        <p:spPr>
          <a:xfrm rot="16200000">
            <a:off x="2495198" y="2443449"/>
            <a:ext cx="3335130" cy="338554"/>
          </a:xfrm>
          <a:prstGeom prst="rect">
            <a:avLst/>
          </a:prstGeom>
        </p:spPr>
        <p:txBody>
          <a:bodyPr wrap="square">
            <a:spAutoFit/>
          </a:bodyPr>
          <a:lstStyle/>
          <a:p>
            <a:pPr algn="ctr"/>
            <a:r>
              <a:rPr lang="en-US" sz="1600" dirty="0">
                <a:latin typeface="Century Gothic" panose="020B0502020202020204" pitchFamily="34" charset="0"/>
                <a:ea typeface="Verdana" pitchFamily="34" charset="0"/>
                <a:cs typeface="Verdana" pitchFamily="34" charset="0"/>
              </a:rPr>
              <a:t>Relative Abundance</a:t>
            </a:r>
          </a:p>
        </p:txBody>
      </p:sp>
      <p:sp>
        <p:nvSpPr>
          <p:cNvPr id="59" name="Rectangle 58">
            <a:extLst>
              <a:ext uri="{FF2B5EF4-FFF2-40B4-BE49-F238E27FC236}">
                <a16:creationId xmlns:a16="http://schemas.microsoft.com/office/drawing/2014/main" id="{27DA8248-E3B3-4FBC-9EC6-E3C8349CD760}"/>
              </a:ext>
            </a:extLst>
          </p:cNvPr>
          <p:cNvSpPr/>
          <p:nvPr/>
        </p:nvSpPr>
        <p:spPr>
          <a:xfrm rot="16200000">
            <a:off x="2495198" y="4713459"/>
            <a:ext cx="3335130" cy="338554"/>
          </a:xfrm>
          <a:prstGeom prst="rect">
            <a:avLst/>
          </a:prstGeom>
        </p:spPr>
        <p:txBody>
          <a:bodyPr wrap="square">
            <a:spAutoFit/>
          </a:bodyPr>
          <a:lstStyle/>
          <a:p>
            <a:pPr algn="ctr"/>
            <a:r>
              <a:rPr lang="en-US" sz="1600" dirty="0">
                <a:latin typeface="Century Gothic" panose="020B0502020202020204" pitchFamily="34" charset="0"/>
                <a:ea typeface="Verdana" pitchFamily="34" charset="0"/>
                <a:cs typeface="Verdana" pitchFamily="34" charset="0"/>
              </a:rPr>
              <a:t>Relative Abundance</a:t>
            </a:r>
          </a:p>
        </p:txBody>
      </p:sp>
      <p:cxnSp>
        <p:nvCxnSpPr>
          <p:cNvPr id="61" name="Straight Arrow Connector 60">
            <a:extLst>
              <a:ext uri="{FF2B5EF4-FFF2-40B4-BE49-F238E27FC236}">
                <a16:creationId xmlns:a16="http://schemas.microsoft.com/office/drawing/2014/main" id="{AF6EBB88-8346-43C8-9589-8D9935875D67}"/>
              </a:ext>
            </a:extLst>
          </p:cNvPr>
          <p:cNvCxnSpPr>
            <a:cxnSpLocks/>
          </p:cNvCxnSpPr>
          <p:nvPr/>
        </p:nvCxnSpPr>
        <p:spPr>
          <a:xfrm>
            <a:off x="6029265" y="3600462"/>
            <a:ext cx="1302395"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62" name="Picture 61">
            <a:extLst>
              <a:ext uri="{FF2B5EF4-FFF2-40B4-BE49-F238E27FC236}">
                <a16:creationId xmlns:a16="http://schemas.microsoft.com/office/drawing/2014/main" id="{1336E407-55E9-4014-9BC2-ED232A376879}"/>
              </a:ext>
            </a:extLst>
          </p:cNvPr>
          <p:cNvPicPr>
            <a:picLocks noChangeAspect="1"/>
          </p:cNvPicPr>
          <p:nvPr/>
        </p:nvPicPr>
        <p:blipFill>
          <a:blip r:embed="rId5"/>
          <a:stretch>
            <a:fillRect/>
          </a:stretch>
        </p:blipFill>
        <p:spPr>
          <a:xfrm>
            <a:off x="8047014" y="1944011"/>
            <a:ext cx="3773716" cy="3312902"/>
          </a:xfrm>
          <a:prstGeom prst="rect">
            <a:avLst/>
          </a:prstGeom>
        </p:spPr>
      </p:pic>
    </p:spTree>
    <p:extLst>
      <p:ext uri="{BB962C8B-B14F-4D97-AF65-F5344CB8AC3E}">
        <p14:creationId xmlns:p14="http://schemas.microsoft.com/office/powerpoint/2010/main" val="17125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4C64-B024-4185-B10C-0863D54E78E3}"/>
              </a:ext>
            </a:extLst>
          </p:cNvPr>
          <p:cNvSpPr>
            <a:spLocks noGrp="1"/>
          </p:cNvSpPr>
          <p:nvPr>
            <p:ph type="title"/>
          </p:nvPr>
        </p:nvSpPr>
        <p:spPr/>
        <p:txBody>
          <a:bodyPr>
            <a:normAutofit fontScale="90000"/>
          </a:bodyPr>
          <a:lstStyle/>
          <a:p>
            <a:r>
              <a:rPr lang="en-US" dirty="0"/>
              <a:t>Plant host control assemblage of </a:t>
            </a:r>
            <a:br>
              <a:rPr lang="en-US" dirty="0"/>
            </a:br>
            <a:r>
              <a:rPr lang="en-US" dirty="0"/>
              <a:t>root endophytic bacterial communities</a:t>
            </a:r>
          </a:p>
        </p:txBody>
      </p:sp>
      <p:sp>
        <p:nvSpPr>
          <p:cNvPr id="4" name="Slide Number Placeholder 3">
            <a:extLst>
              <a:ext uri="{FF2B5EF4-FFF2-40B4-BE49-F238E27FC236}">
                <a16:creationId xmlns:a16="http://schemas.microsoft.com/office/drawing/2014/main" id="{C717C8BB-58D5-44FA-ABC2-7A77548583FA}"/>
              </a:ext>
            </a:extLst>
          </p:cNvPr>
          <p:cNvSpPr>
            <a:spLocks noGrp="1"/>
          </p:cNvSpPr>
          <p:nvPr>
            <p:ph type="sldNum" sz="quarter" idx="12"/>
          </p:nvPr>
        </p:nvSpPr>
        <p:spPr/>
        <p:txBody>
          <a:bodyPr/>
          <a:lstStyle/>
          <a:p>
            <a:fld id="{77E59808-E941-46E1-872F-5DB51E5B6943}" type="slidenum">
              <a:rPr lang="en-US" smtClean="0"/>
              <a:pPr/>
              <a:t>22</a:t>
            </a:fld>
            <a:endParaRPr lang="en-US"/>
          </a:p>
        </p:txBody>
      </p:sp>
      <p:pic>
        <p:nvPicPr>
          <p:cNvPr id="9" name="Picture 8">
            <a:extLst>
              <a:ext uri="{FF2B5EF4-FFF2-40B4-BE49-F238E27FC236}">
                <a16:creationId xmlns:a16="http://schemas.microsoft.com/office/drawing/2014/main" id="{C334B6A9-A380-41B0-A745-E15F0EC6C68B}"/>
              </a:ext>
            </a:extLst>
          </p:cNvPr>
          <p:cNvPicPr>
            <a:picLocks noChangeAspect="1"/>
          </p:cNvPicPr>
          <p:nvPr/>
        </p:nvPicPr>
        <p:blipFill rotWithShape="1">
          <a:blip r:embed="rId3"/>
          <a:srcRect l="2415" b="3026"/>
          <a:stretch/>
        </p:blipFill>
        <p:spPr>
          <a:xfrm>
            <a:off x="232228" y="1518425"/>
            <a:ext cx="5223782" cy="4468719"/>
          </a:xfrm>
          <a:prstGeom prst="rect">
            <a:avLst/>
          </a:prstGeom>
        </p:spPr>
      </p:pic>
      <p:sp>
        <p:nvSpPr>
          <p:cNvPr id="10" name="TextBox 9">
            <a:extLst>
              <a:ext uri="{FF2B5EF4-FFF2-40B4-BE49-F238E27FC236}">
                <a16:creationId xmlns:a16="http://schemas.microsoft.com/office/drawing/2014/main" id="{77E055F2-3991-409B-B66E-1E2DCE88D0E3}"/>
              </a:ext>
            </a:extLst>
          </p:cNvPr>
          <p:cNvSpPr txBox="1"/>
          <p:nvPr/>
        </p:nvSpPr>
        <p:spPr>
          <a:xfrm>
            <a:off x="509890" y="5388730"/>
            <a:ext cx="3124899" cy="523220"/>
          </a:xfrm>
          <a:prstGeom prst="rect">
            <a:avLst/>
          </a:prstGeom>
          <a:noFill/>
        </p:spPr>
        <p:txBody>
          <a:bodyPr wrap="square" rtlCol="0">
            <a:spAutoFit/>
          </a:bodyPr>
          <a:lstStyle/>
          <a:p>
            <a:r>
              <a:rPr lang="en-US" sz="1400" dirty="0">
                <a:latin typeface="Century Gothic" panose="020B0502020202020204" pitchFamily="34" charset="0"/>
              </a:rPr>
              <a:t>Adonis p &lt; 0.001</a:t>
            </a:r>
          </a:p>
          <a:p>
            <a:r>
              <a:rPr lang="en-US" sz="1400" dirty="0">
                <a:latin typeface="Century Gothic" panose="020B0502020202020204" pitchFamily="34" charset="0"/>
              </a:rPr>
              <a:t>R</a:t>
            </a:r>
            <a:r>
              <a:rPr lang="en-US" sz="1400" baseline="30000" dirty="0">
                <a:latin typeface="Century Gothic" panose="020B0502020202020204" pitchFamily="34" charset="0"/>
              </a:rPr>
              <a:t>2</a:t>
            </a:r>
            <a:r>
              <a:rPr lang="en-US" sz="1400" dirty="0">
                <a:latin typeface="Century Gothic" panose="020B0502020202020204" pitchFamily="34" charset="0"/>
              </a:rPr>
              <a:t> = 0.11002</a:t>
            </a:r>
          </a:p>
        </p:txBody>
      </p:sp>
      <p:sp>
        <p:nvSpPr>
          <p:cNvPr id="11" name="TextBox 10">
            <a:extLst>
              <a:ext uri="{FF2B5EF4-FFF2-40B4-BE49-F238E27FC236}">
                <a16:creationId xmlns:a16="http://schemas.microsoft.com/office/drawing/2014/main" id="{1B501918-42DD-405C-B902-96A230E25767}"/>
              </a:ext>
            </a:extLst>
          </p:cNvPr>
          <p:cNvSpPr txBox="1"/>
          <p:nvPr/>
        </p:nvSpPr>
        <p:spPr>
          <a:xfrm>
            <a:off x="8452450" y="5822556"/>
            <a:ext cx="3832497" cy="369332"/>
          </a:xfrm>
          <a:prstGeom prst="rect">
            <a:avLst/>
          </a:prstGeom>
          <a:noFill/>
        </p:spPr>
        <p:txBody>
          <a:bodyPr wrap="square" rtlCol="0">
            <a:spAutoFit/>
          </a:bodyPr>
          <a:lstStyle/>
          <a:p>
            <a:r>
              <a:rPr lang="en-US" dirty="0">
                <a:latin typeface="Century Gothic" panose="020B0502020202020204" pitchFamily="34" charset="0"/>
              </a:rPr>
              <a:t>Adonis pairwise (FDR) p &lt; 0.01</a:t>
            </a:r>
          </a:p>
        </p:txBody>
      </p:sp>
      <p:grpSp>
        <p:nvGrpSpPr>
          <p:cNvPr id="8" name="Group 7">
            <a:extLst>
              <a:ext uri="{FF2B5EF4-FFF2-40B4-BE49-F238E27FC236}">
                <a16:creationId xmlns:a16="http://schemas.microsoft.com/office/drawing/2014/main" id="{5F4C0F28-B1A7-4126-887B-6BAB2F7085E0}"/>
              </a:ext>
            </a:extLst>
          </p:cNvPr>
          <p:cNvGrpSpPr/>
          <p:nvPr/>
        </p:nvGrpSpPr>
        <p:grpSpPr>
          <a:xfrm>
            <a:off x="10980283" y="6398212"/>
            <a:ext cx="890145" cy="413852"/>
            <a:chOff x="10967816" y="6391059"/>
            <a:chExt cx="890145" cy="413852"/>
          </a:xfrm>
        </p:grpSpPr>
        <p:pic>
          <p:nvPicPr>
            <p:cNvPr id="12" name="Picture 11" descr="Screen Clipping">
              <a:extLst>
                <a:ext uri="{FF2B5EF4-FFF2-40B4-BE49-F238E27FC236}">
                  <a16:creationId xmlns:a16="http://schemas.microsoft.com/office/drawing/2014/main" id="{243DB80B-223D-4743-BE46-86C2AA5701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3" name="Picture 12">
              <a:extLst>
                <a:ext uri="{FF2B5EF4-FFF2-40B4-BE49-F238E27FC236}">
                  <a16:creationId xmlns:a16="http://schemas.microsoft.com/office/drawing/2014/main" id="{E0834A22-0887-4B67-9263-DF3DC935DCA5}"/>
                </a:ext>
              </a:extLst>
            </p:cNvPr>
            <p:cNvPicPr>
              <a:picLocks noChangeAspect="1"/>
            </p:cNvPicPr>
            <p:nvPr/>
          </p:nvPicPr>
          <p:blipFill>
            <a:blip r:embed="rId5"/>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14" name="TextBox 13">
            <a:extLst>
              <a:ext uri="{FF2B5EF4-FFF2-40B4-BE49-F238E27FC236}">
                <a16:creationId xmlns:a16="http://schemas.microsoft.com/office/drawing/2014/main" id="{75D45B0B-31A4-43C2-86D1-19B8ABD0652A}"/>
              </a:ext>
            </a:extLst>
          </p:cNvPr>
          <p:cNvSpPr txBox="1"/>
          <p:nvPr/>
        </p:nvSpPr>
        <p:spPr>
          <a:xfrm>
            <a:off x="1217035" y="5962525"/>
            <a:ext cx="3124899" cy="369332"/>
          </a:xfrm>
          <a:prstGeom prst="rect">
            <a:avLst/>
          </a:prstGeom>
          <a:noFill/>
        </p:spPr>
        <p:txBody>
          <a:bodyPr wrap="square" rtlCol="0">
            <a:spAutoFit/>
          </a:bodyPr>
          <a:lstStyle/>
          <a:p>
            <a:pPr algn="ctr"/>
            <a:r>
              <a:rPr lang="en-US" dirty="0">
                <a:latin typeface="Century Gothic" panose="020B0502020202020204" pitchFamily="34" charset="0"/>
              </a:rPr>
              <a:t>CAP1 [4.1%]</a:t>
            </a:r>
          </a:p>
        </p:txBody>
      </p:sp>
      <p:sp>
        <p:nvSpPr>
          <p:cNvPr id="15" name="TextBox 14">
            <a:extLst>
              <a:ext uri="{FF2B5EF4-FFF2-40B4-BE49-F238E27FC236}">
                <a16:creationId xmlns:a16="http://schemas.microsoft.com/office/drawing/2014/main" id="{21235C46-DD5C-4E02-8379-A0C0198D2C73}"/>
              </a:ext>
            </a:extLst>
          </p:cNvPr>
          <p:cNvSpPr txBox="1"/>
          <p:nvPr/>
        </p:nvSpPr>
        <p:spPr>
          <a:xfrm rot="16200000">
            <a:off x="-1392297" y="3209864"/>
            <a:ext cx="3124899" cy="369332"/>
          </a:xfrm>
          <a:prstGeom prst="rect">
            <a:avLst/>
          </a:prstGeom>
          <a:noFill/>
        </p:spPr>
        <p:txBody>
          <a:bodyPr wrap="square" rtlCol="0">
            <a:spAutoFit/>
          </a:bodyPr>
          <a:lstStyle/>
          <a:p>
            <a:pPr algn="ctr"/>
            <a:r>
              <a:rPr lang="en-US" dirty="0">
                <a:latin typeface="Century Gothic" panose="020B0502020202020204" pitchFamily="34" charset="0"/>
              </a:rPr>
              <a:t>CAP2 [2.8%]</a:t>
            </a:r>
          </a:p>
        </p:txBody>
      </p:sp>
      <p:sp>
        <p:nvSpPr>
          <p:cNvPr id="16" name="Rectangle 15">
            <a:extLst>
              <a:ext uri="{FF2B5EF4-FFF2-40B4-BE49-F238E27FC236}">
                <a16:creationId xmlns:a16="http://schemas.microsoft.com/office/drawing/2014/main" id="{75C91B8B-D2C0-4C56-AEEB-DDE4B9E396EB}"/>
              </a:ext>
            </a:extLst>
          </p:cNvPr>
          <p:cNvSpPr/>
          <p:nvPr/>
        </p:nvSpPr>
        <p:spPr>
          <a:xfrm>
            <a:off x="4811764" y="4306153"/>
            <a:ext cx="3428811"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Ratibida</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pinnata</a:t>
            </a:r>
            <a:endParaRPr lang="en-US" sz="2000" i="1" dirty="0">
              <a:latin typeface="Century Gothic" panose="020B0502020202020204" pitchFamily="34" charset="0"/>
              <a:cs typeface="Arial" pitchFamily="34" charset="0"/>
            </a:endParaRPr>
          </a:p>
        </p:txBody>
      </p:sp>
      <p:sp>
        <p:nvSpPr>
          <p:cNvPr id="17" name="Rectangle 16">
            <a:extLst>
              <a:ext uri="{FF2B5EF4-FFF2-40B4-BE49-F238E27FC236}">
                <a16:creationId xmlns:a16="http://schemas.microsoft.com/office/drawing/2014/main" id="{BFF231DF-2A47-49D4-BD40-FEE4C5E76E20}"/>
              </a:ext>
            </a:extLst>
          </p:cNvPr>
          <p:cNvSpPr/>
          <p:nvPr/>
        </p:nvSpPr>
        <p:spPr>
          <a:xfrm>
            <a:off x="4983357" y="3564780"/>
            <a:ext cx="3957444"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Heliopsis</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helianthoides</a:t>
            </a:r>
            <a:endParaRPr lang="en-US" sz="2000" i="1" dirty="0">
              <a:latin typeface="Century Gothic" panose="020B0502020202020204" pitchFamily="34" charset="0"/>
              <a:cs typeface="Arial" pitchFamily="34" charset="0"/>
            </a:endParaRPr>
          </a:p>
        </p:txBody>
      </p:sp>
      <p:sp>
        <p:nvSpPr>
          <p:cNvPr id="18" name="Rectangle 17">
            <a:extLst>
              <a:ext uri="{FF2B5EF4-FFF2-40B4-BE49-F238E27FC236}">
                <a16:creationId xmlns:a16="http://schemas.microsoft.com/office/drawing/2014/main" id="{8CEDE9FD-BB4A-44B8-80A7-33CF7B26CCBE}"/>
              </a:ext>
            </a:extLst>
          </p:cNvPr>
          <p:cNvSpPr/>
          <p:nvPr/>
        </p:nvSpPr>
        <p:spPr>
          <a:xfrm>
            <a:off x="4545995" y="3906043"/>
            <a:ext cx="3546426"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Carduus</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nutans</a:t>
            </a:r>
            <a:endParaRPr lang="en-US" sz="2000" i="1" dirty="0">
              <a:latin typeface="Century Gothic" panose="020B0502020202020204" pitchFamily="34" charset="0"/>
              <a:cs typeface="Arial" pitchFamily="34" charset="0"/>
            </a:endParaRPr>
          </a:p>
        </p:txBody>
      </p:sp>
      <p:sp>
        <p:nvSpPr>
          <p:cNvPr id="19" name="Rectangle 18">
            <a:extLst>
              <a:ext uri="{FF2B5EF4-FFF2-40B4-BE49-F238E27FC236}">
                <a16:creationId xmlns:a16="http://schemas.microsoft.com/office/drawing/2014/main" id="{FF001932-136A-4E92-B0A6-87B0B1EFC924}"/>
              </a:ext>
            </a:extLst>
          </p:cNvPr>
          <p:cNvSpPr/>
          <p:nvPr/>
        </p:nvSpPr>
        <p:spPr>
          <a:xfrm>
            <a:off x="5456010" y="2793984"/>
            <a:ext cx="2921926"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Monarda</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fistulosa</a:t>
            </a:r>
            <a:endParaRPr lang="en-US" sz="2000" i="1" dirty="0">
              <a:latin typeface="Century Gothic" panose="020B0502020202020204" pitchFamily="34" charset="0"/>
              <a:cs typeface="Arial" pitchFamily="34" charset="0"/>
            </a:endParaRPr>
          </a:p>
        </p:txBody>
      </p:sp>
      <p:sp>
        <p:nvSpPr>
          <p:cNvPr id="20" name="Rectangle 19">
            <a:extLst>
              <a:ext uri="{FF2B5EF4-FFF2-40B4-BE49-F238E27FC236}">
                <a16:creationId xmlns:a16="http://schemas.microsoft.com/office/drawing/2014/main" id="{FD6B4E16-C9C6-41D4-B8FE-6F4285B6F170}"/>
              </a:ext>
            </a:extLst>
          </p:cNvPr>
          <p:cNvSpPr/>
          <p:nvPr/>
        </p:nvSpPr>
        <p:spPr>
          <a:xfrm>
            <a:off x="5239648" y="3161220"/>
            <a:ext cx="3354649" cy="400110"/>
          </a:xfrm>
          <a:prstGeom prst="rect">
            <a:avLst/>
          </a:prstGeom>
          <a:noFill/>
        </p:spPr>
        <p:txBody>
          <a:bodyPr wrap="square" rtlCol="0">
            <a:spAutoFit/>
          </a:bodyPr>
          <a:lstStyle/>
          <a:p>
            <a:pPr algn="r"/>
            <a:r>
              <a:rPr lang="en-US" sz="2000" i="1" dirty="0" err="1">
                <a:latin typeface="Century Gothic" panose="020B0502020202020204" pitchFamily="34" charset="0"/>
                <a:cs typeface="Arial" pitchFamily="34" charset="0"/>
              </a:rPr>
              <a:t>Conyza</a:t>
            </a:r>
            <a:r>
              <a:rPr lang="en-US" sz="2000" i="1" dirty="0">
                <a:latin typeface="Century Gothic" panose="020B0502020202020204" pitchFamily="34" charset="0"/>
                <a:cs typeface="Arial" pitchFamily="34" charset="0"/>
              </a:rPr>
              <a:t> </a:t>
            </a:r>
            <a:r>
              <a:rPr lang="en-US" sz="2000" i="1" dirty="0" err="1">
                <a:latin typeface="Century Gothic" panose="020B0502020202020204" pitchFamily="34" charset="0"/>
                <a:cs typeface="Arial" pitchFamily="34" charset="0"/>
              </a:rPr>
              <a:t>canadensis</a:t>
            </a:r>
            <a:endParaRPr lang="en-US" sz="2000" i="1" dirty="0">
              <a:latin typeface="Century Gothic" panose="020B0502020202020204" pitchFamily="34" charset="0"/>
              <a:cs typeface="Arial" pitchFamily="34" charset="0"/>
            </a:endParaRPr>
          </a:p>
        </p:txBody>
      </p:sp>
      <p:sp>
        <p:nvSpPr>
          <p:cNvPr id="21" name="Oval 20">
            <a:extLst>
              <a:ext uri="{FF2B5EF4-FFF2-40B4-BE49-F238E27FC236}">
                <a16:creationId xmlns:a16="http://schemas.microsoft.com/office/drawing/2014/main" id="{F719120D-E23F-44EF-82E9-9085980B1839}"/>
              </a:ext>
            </a:extLst>
          </p:cNvPr>
          <p:cNvSpPr/>
          <p:nvPr/>
        </p:nvSpPr>
        <p:spPr>
          <a:xfrm rot="10800000">
            <a:off x="5746232" y="4004887"/>
            <a:ext cx="181367" cy="182880"/>
          </a:xfrm>
          <a:prstGeom prst="ellipse">
            <a:avLst/>
          </a:prstGeom>
          <a:solidFill>
            <a:srgbClr val="E50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D0EA34FF-CD07-44E5-8275-8182A8F02B1C}"/>
              </a:ext>
            </a:extLst>
          </p:cNvPr>
          <p:cNvSpPr/>
          <p:nvPr/>
        </p:nvSpPr>
        <p:spPr>
          <a:xfrm rot="10800000">
            <a:off x="5754629" y="3247480"/>
            <a:ext cx="181367" cy="182880"/>
          </a:xfrm>
          <a:prstGeom prst="ellipse">
            <a:avLst/>
          </a:prstGeom>
          <a:solidFill>
            <a:srgbClr val="347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AF546411-09BD-488A-BAD9-F5DF7DDCBFFB}"/>
              </a:ext>
            </a:extLst>
          </p:cNvPr>
          <p:cNvSpPr/>
          <p:nvPr/>
        </p:nvSpPr>
        <p:spPr>
          <a:xfrm rot="10800000">
            <a:off x="5743550" y="3642617"/>
            <a:ext cx="182880" cy="182880"/>
          </a:xfrm>
          <a:prstGeom prst="ellipse">
            <a:avLst/>
          </a:prstGeom>
          <a:solidFill>
            <a:srgbClr val="59B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76B379DB-1D43-4143-BCA0-106C6B86DEA2}"/>
              </a:ext>
            </a:extLst>
          </p:cNvPr>
          <p:cNvSpPr/>
          <p:nvPr/>
        </p:nvSpPr>
        <p:spPr>
          <a:xfrm rot="10800000">
            <a:off x="5751439" y="4383990"/>
            <a:ext cx="181367" cy="182880"/>
          </a:xfrm>
          <a:prstGeom prst="ellipse">
            <a:avLst/>
          </a:prstGeom>
          <a:solidFill>
            <a:srgbClr val="FF7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D88F4BC7-392F-421D-831E-87894A7EA2BA}"/>
              </a:ext>
            </a:extLst>
          </p:cNvPr>
          <p:cNvSpPr/>
          <p:nvPr/>
        </p:nvSpPr>
        <p:spPr>
          <a:xfrm rot="10800000">
            <a:off x="5739334" y="2899999"/>
            <a:ext cx="181367" cy="182880"/>
          </a:xfrm>
          <a:prstGeom prst="ellipse">
            <a:avLst/>
          </a:prstGeom>
          <a:solidFill>
            <a:srgbClr val="984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01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4C64-B024-4185-B10C-0863D54E78E3}"/>
              </a:ext>
            </a:extLst>
          </p:cNvPr>
          <p:cNvSpPr>
            <a:spLocks noGrp="1"/>
          </p:cNvSpPr>
          <p:nvPr>
            <p:ph type="title"/>
          </p:nvPr>
        </p:nvSpPr>
        <p:spPr/>
        <p:txBody>
          <a:bodyPr>
            <a:normAutofit fontScale="90000"/>
          </a:bodyPr>
          <a:lstStyle/>
          <a:p>
            <a:r>
              <a:rPr lang="en-US" dirty="0"/>
              <a:t>Plant host control assemblage of </a:t>
            </a:r>
            <a:br>
              <a:rPr lang="en-US" dirty="0"/>
            </a:br>
            <a:r>
              <a:rPr lang="en-US" dirty="0"/>
              <a:t>root endophytic bacterial communities</a:t>
            </a:r>
          </a:p>
        </p:txBody>
      </p:sp>
      <p:sp>
        <p:nvSpPr>
          <p:cNvPr id="4" name="Slide Number Placeholder 3">
            <a:extLst>
              <a:ext uri="{FF2B5EF4-FFF2-40B4-BE49-F238E27FC236}">
                <a16:creationId xmlns:a16="http://schemas.microsoft.com/office/drawing/2014/main" id="{C717C8BB-58D5-44FA-ABC2-7A77548583FA}"/>
              </a:ext>
            </a:extLst>
          </p:cNvPr>
          <p:cNvSpPr>
            <a:spLocks noGrp="1"/>
          </p:cNvSpPr>
          <p:nvPr>
            <p:ph type="sldNum" sz="quarter" idx="12"/>
          </p:nvPr>
        </p:nvSpPr>
        <p:spPr/>
        <p:txBody>
          <a:bodyPr/>
          <a:lstStyle/>
          <a:p>
            <a:fld id="{77E59808-E941-46E1-872F-5DB51E5B6943}" type="slidenum">
              <a:rPr lang="en-US" smtClean="0"/>
              <a:pPr/>
              <a:t>23</a:t>
            </a:fld>
            <a:endParaRPr lang="en-US"/>
          </a:p>
        </p:txBody>
      </p:sp>
      <p:pic>
        <p:nvPicPr>
          <p:cNvPr id="9" name="Picture 8">
            <a:extLst>
              <a:ext uri="{FF2B5EF4-FFF2-40B4-BE49-F238E27FC236}">
                <a16:creationId xmlns:a16="http://schemas.microsoft.com/office/drawing/2014/main" id="{C334B6A9-A380-41B0-A745-E15F0EC6C68B}"/>
              </a:ext>
            </a:extLst>
          </p:cNvPr>
          <p:cNvPicPr>
            <a:picLocks noChangeAspect="1"/>
          </p:cNvPicPr>
          <p:nvPr/>
        </p:nvPicPr>
        <p:blipFill rotWithShape="1">
          <a:blip r:embed="rId3"/>
          <a:srcRect l="2415" b="3026"/>
          <a:stretch/>
        </p:blipFill>
        <p:spPr>
          <a:xfrm>
            <a:off x="232228" y="1518425"/>
            <a:ext cx="5223782" cy="4468719"/>
          </a:xfrm>
          <a:prstGeom prst="rect">
            <a:avLst/>
          </a:prstGeom>
        </p:spPr>
      </p:pic>
      <p:sp>
        <p:nvSpPr>
          <p:cNvPr id="10" name="TextBox 9">
            <a:extLst>
              <a:ext uri="{FF2B5EF4-FFF2-40B4-BE49-F238E27FC236}">
                <a16:creationId xmlns:a16="http://schemas.microsoft.com/office/drawing/2014/main" id="{77E055F2-3991-409B-B66E-1E2DCE88D0E3}"/>
              </a:ext>
            </a:extLst>
          </p:cNvPr>
          <p:cNvSpPr txBox="1"/>
          <p:nvPr/>
        </p:nvSpPr>
        <p:spPr>
          <a:xfrm>
            <a:off x="509890" y="5388730"/>
            <a:ext cx="3124899" cy="523220"/>
          </a:xfrm>
          <a:prstGeom prst="rect">
            <a:avLst/>
          </a:prstGeom>
          <a:noFill/>
        </p:spPr>
        <p:txBody>
          <a:bodyPr wrap="square" rtlCol="0">
            <a:spAutoFit/>
          </a:bodyPr>
          <a:lstStyle/>
          <a:p>
            <a:r>
              <a:rPr lang="en-US" sz="1400" dirty="0">
                <a:latin typeface="Century Gothic" panose="020B0502020202020204" pitchFamily="34" charset="0"/>
              </a:rPr>
              <a:t>Adonis p &lt; 0.001</a:t>
            </a:r>
          </a:p>
          <a:p>
            <a:r>
              <a:rPr lang="en-US" sz="1400" dirty="0">
                <a:latin typeface="Century Gothic" panose="020B0502020202020204" pitchFamily="34" charset="0"/>
              </a:rPr>
              <a:t>R</a:t>
            </a:r>
            <a:r>
              <a:rPr lang="en-US" sz="1400" baseline="30000" dirty="0">
                <a:latin typeface="Century Gothic" panose="020B0502020202020204" pitchFamily="34" charset="0"/>
              </a:rPr>
              <a:t>2</a:t>
            </a:r>
            <a:r>
              <a:rPr lang="en-US" sz="1400" dirty="0">
                <a:latin typeface="Century Gothic" panose="020B0502020202020204" pitchFamily="34" charset="0"/>
              </a:rPr>
              <a:t> = 0.11002</a:t>
            </a:r>
          </a:p>
        </p:txBody>
      </p:sp>
      <p:grpSp>
        <p:nvGrpSpPr>
          <p:cNvPr id="8" name="Group 7">
            <a:extLst>
              <a:ext uri="{FF2B5EF4-FFF2-40B4-BE49-F238E27FC236}">
                <a16:creationId xmlns:a16="http://schemas.microsoft.com/office/drawing/2014/main" id="{5F4C0F28-B1A7-4126-887B-6BAB2F7085E0}"/>
              </a:ext>
            </a:extLst>
          </p:cNvPr>
          <p:cNvGrpSpPr/>
          <p:nvPr/>
        </p:nvGrpSpPr>
        <p:grpSpPr>
          <a:xfrm>
            <a:off x="10980283" y="6398212"/>
            <a:ext cx="890145" cy="413852"/>
            <a:chOff x="10967816" y="6391059"/>
            <a:chExt cx="890145" cy="413852"/>
          </a:xfrm>
        </p:grpSpPr>
        <p:pic>
          <p:nvPicPr>
            <p:cNvPr id="12" name="Picture 11" descr="Screen Clipping">
              <a:extLst>
                <a:ext uri="{FF2B5EF4-FFF2-40B4-BE49-F238E27FC236}">
                  <a16:creationId xmlns:a16="http://schemas.microsoft.com/office/drawing/2014/main" id="{243DB80B-223D-4743-BE46-86C2AA5701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3" name="Picture 12">
              <a:extLst>
                <a:ext uri="{FF2B5EF4-FFF2-40B4-BE49-F238E27FC236}">
                  <a16:creationId xmlns:a16="http://schemas.microsoft.com/office/drawing/2014/main" id="{E0834A22-0887-4B67-9263-DF3DC935DCA5}"/>
                </a:ext>
              </a:extLst>
            </p:cNvPr>
            <p:cNvPicPr>
              <a:picLocks noChangeAspect="1"/>
            </p:cNvPicPr>
            <p:nvPr/>
          </p:nvPicPr>
          <p:blipFill>
            <a:blip r:embed="rId5"/>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14" name="TextBox 13">
            <a:extLst>
              <a:ext uri="{FF2B5EF4-FFF2-40B4-BE49-F238E27FC236}">
                <a16:creationId xmlns:a16="http://schemas.microsoft.com/office/drawing/2014/main" id="{75D45B0B-31A4-43C2-86D1-19B8ABD0652A}"/>
              </a:ext>
            </a:extLst>
          </p:cNvPr>
          <p:cNvSpPr txBox="1"/>
          <p:nvPr/>
        </p:nvSpPr>
        <p:spPr>
          <a:xfrm>
            <a:off x="1217035" y="5962525"/>
            <a:ext cx="3124899" cy="369332"/>
          </a:xfrm>
          <a:prstGeom prst="rect">
            <a:avLst/>
          </a:prstGeom>
          <a:noFill/>
        </p:spPr>
        <p:txBody>
          <a:bodyPr wrap="square" rtlCol="0">
            <a:spAutoFit/>
          </a:bodyPr>
          <a:lstStyle/>
          <a:p>
            <a:pPr algn="ctr"/>
            <a:r>
              <a:rPr lang="en-US" dirty="0">
                <a:latin typeface="Century Gothic" panose="020B0502020202020204" pitchFamily="34" charset="0"/>
              </a:rPr>
              <a:t>CAP1 [4.1%]</a:t>
            </a:r>
          </a:p>
        </p:txBody>
      </p:sp>
      <p:sp>
        <p:nvSpPr>
          <p:cNvPr id="15" name="TextBox 14">
            <a:extLst>
              <a:ext uri="{FF2B5EF4-FFF2-40B4-BE49-F238E27FC236}">
                <a16:creationId xmlns:a16="http://schemas.microsoft.com/office/drawing/2014/main" id="{21235C46-DD5C-4E02-8379-A0C0198D2C73}"/>
              </a:ext>
            </a:extLst>
          </p:cNvPr>
          <p:cNvSpPr txBox="1"/>
          <p:nvPr/>
        </p:nvSpPr>
        <p:spPr>
          <a:xfrm rot="16200000">
            <a:off x="-1392297" y="3209864"/>
            <a:ext cx="3124899" cy="369332"/>
          </a:xfrm>
          <a:prstGeom prst="rect">
            <a:avLst/>
          </a:prstGeom>
          <a:noFill/>
        </p:spPr>
        <p:txBody>
          <a:bodyPr wrap="square" rtlCol="0">
            <a:spAutoFit/>
          </a:bodyPr>
          <a:lstStyle/>
          <a:p>
            <a:pPr algn="ctr"/>
            <a:r>
              <a:rPr lang="en-US" dirty="0">
                <a:latin typeface="Century Gothic" panose="020B0502020202020204" pitchFamily="34" charset="0"/>
              </a:rPr>
              <a:t>CAP2 [2.8%]</a:t>
            </a:r>
          </a:p>
        </p:txBody>
      </p:sp>
      <p:pic>
        <p:nvPicPr>
          <p:cNvPr id="5" name="Picture 4">
            <a:extLst>
              <a:ext uri="{FF2B5EF4-FFF2-40B4-BE49-F238E27FC236}">
                <a16:creationId xmlns:a16="http://schemas.microsoft.com/office/drawing/2014/main" id="{43D87BBA-5BB6-4474-B6C5-918DA88B4BD9}"/>
              </a:ext>
            </a:extLst>
          </p:cNvPr>
          <p:cNvPicPr>
            <a:picLocks noChangeAspect="1"/>
          </p:cNvPicPr>
          <p:nvPr/>
        </p:nvPicPr>
        <p:blipFill>
          <a:blip r:embed="rId6"/>
          <a:stretch>
            <a:fillRect/>
          </a:stretch>
        </p:blipFill>
        <p:spPr>
          <a:xfrm>
            <a:off x="5547160" y="2206817"/>
            <a:ext cx="6521469" cy="3443523"/>
          </a:xfrm>
          <a:prstGeom prst="rect">
            <a:avLst/>
          </a:prstGeom>
        </p:spPr>
      </p:pic>
    </p:spTree>
    <p:extLst>
      <p:ext uri="{BB962C8B-B14F-4D97-AF65-F5344CB8AC3E}">
        <p14:creationId xmlns:p14="http://schemas.microsoft.com/office/powerpoint/2010/main" val="1234923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9">
            <a:extLst>
              <a:ext uri="{FF2B5EF4-FFF2-40B4-BE49-F238E27FC236}">
                <a16:creationId xmlns:a16="http://schemas.microsoft.com/office/drawing/2014/main" id="{2EE87334-E334-4AFA-B125-F0D27FC83BFE}"/>
              </a:ext>
            </a:extLst>
          </p:cNvPr>
          <p:cNvSpPr/>
          <p:nvPr/>
        </p:nvSpPr>
        <p:spPr>
          <a:xfrm>
            <a:off x="56403" y="1590674"/>
            <a:ext cx="3848848" cy="4536681"/>
          </a:xfrm>
          <a:prstGeom prst="roundRect">
            <a:avLst/>
          </a:prstGeom>
          <a:solidFill>
            <a:schemeClr val="accent4"/>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Understanding the role of the </a:t>
            </a:r>
            <a:br>
              <a:rPr lang="en-US" dirty="0"/>
            </a:br>
            <a:r>
              <a:rPr lang="en-US" dirty="0"/>
              <a:t>root endophytic bacterial community </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24</a:t>
            </a:fld>
            <a:endParaRPr lang="en-US"/>
          </a:p>
        </p:txBody>
      </p:sp>
      <p:sp>
        <p:nvSpPr>
          <p:cNvPr id="24" name="TextBox 23">
            <a:extLst>
              <a:ext uri="{FF2B5EF4-FFF2-40B4-BE49-F238E27FC236}">
                <a16:creationId xmlns:a16="http://schemas.microsoft.com/office/drawing/2014/main" id="{BEDC3F58-9F35-44CE-BF01-D0E8A2E36DC6}"/>
              </a:ext>
            </a:extLst>
          </p:cNvPr>
          <p:cNvSpPr txBox="1"/>
          <p:nvPr/>
        </p:nvSpPr>
        <p:spPr>
          <a:xfrm>
            <a:off x="1069602" y="1661597"/>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2" name="Picture 31">
            <a:extLst>
              <a:ext uri="{FF2B5EF4-FFF2-40B4-BE49-F238E27FC236}">
                <a16:creationId xmlns:a16="http://schemas.microsoft.com/office/drawing/2014/main" id="{4231C801-879C-4DAF-A78C-BF7A06A060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55635" y="1977808"/>
            <a:ext cx="4072924" cy="4022942"/>
          </a:xfrm>
          <a:prstGeom prst="rect">
            <a:avLst/>
          </a:prstGeom>
        </p:spPr>
      </p:pic>
      <p:sp>
        <p:nvSpPr>
          <p:cNvPr id="37" name="Isosceles Triangle 36">
            <a:extLst>
              <a:ext uri="{FF2B5EF4-FFF2-40B4-BE49-F238E27FC236}">
                <a16:creationId xmlns:a16="http://schemas.microsoft.com/office/drawing/2014/main" id="{FE3FC55E-19DF-4FBC-BBAF-D85D53213ABB}"/>
              </a:ext>
            </a:extLst>
          </p:cNvPr>
          <p:cNvSpPr/>
          <p:nvPr/>
        </p:nvSpPr>
        <p:spPr>
          <a:xfrm>
            <a:off x="830718" y="569496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C26ECB-9FBE-4FFD-94EC-F9079146B715}"/>
              </a:ext>
            </a:extLst>
          </p:cNvPr>
          <p:cNvSpPr/>
          <p:nvPr/>
        </p:nvSpPr>
        <p:spPr>
          <a:xfrm>
            <a:off x="104568" y="452172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43C8FD7D-813F-45C1-98F5-C0EB4B71E6AD}"/>
              </a:ext>
            </a:extLst>
          </p:cNvPr>
          <p:cNvSpPr/>
          <p:nvPr/>
        </p:nvSpPr>
        <p:spPr>
          <a:xfrm>
            <a:off x="1582509" y="576442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5C1498-AECF-4809-9EEF-2F1976F40318}"/>
              </a:ext>
            </a:extLst>
          </p:cNvPr>
          <p:cNvSpPr/>
          <p:nvPr/>
        </p:nvSpPr>
        <p:spPr>
          <a:xfrm>
            <a:off x="195809" y="4078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8D44E6-4C11-4C75-9A78-5B05B3E80769}"/>
              </a:ext>
            </a:extLst>
          </p:cNvPr>
          <p:cNvSpPr/>
          <p:nvPr/>
        </p:nvSpPr>
        <p:spPr>
          <a:xfrm>
            <a:off x="399223" y="528378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04CA4DE-0F99-4771-A28B-959DC0794034}"/>
              </a:ext>
            </a:extLst>
          </p:cNvPr>
          <p:cNvSpPr/>
          <p:nvPr/>
        </p:nvSpPr>
        <p:spPr>
          <a:xfrm>
            <a:off x="720928" y="52344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1007DC-29A4-4CEE-89C2-DAA461CC7ED7}"/>
              </a:ext>
            </a:extLst>
          </p:cNvPr>
          <p:cNvSpPr/>
          <p:nvPr/>
        </p:nvSpPr>
        <p:spPr>
          <a:xfrm>
            <a:off x="631452" y="37192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30F470-9801-4205-BF4A-508190B7B5AA}"/>
              </a:ext>
            </a:extLst>
          </p:cNvPr>
          <p:cNvSpPr/>
          <p:nvPr/>
        </p:nvSpPr>
        <p:spPr>
          <a:xfrm>
            <a:off x="2466684" y="580265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E040C7A-A8A2-403F-A44E-4C4466A8B09C}"/>
              </a:ext>
            </a:extLst>
          </p:cNvPr>
          <p:cNvSpPr/>
          <p:nvPr/>
        </p:nvSpPr>
        <p:spPr>
          <a:xfrm>
            <a:off x="206694" y="487680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DD4EFF10-F7D5-4680-9049-5990A1836B54}"/>
              </a:ext>
            </a:extLst>
          </p:cNvPr>
          <p:cNvSpPr/>
          <p:nvPr/>
        </p:nvSpPr>
        <p:spPr>
          <a:xfrm>
            <a:off x="3101042" y="5461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AFD23C-5E6E-401B-AE48-9D2F0583588D}"/>
              </a:ext>
            </a:extLst>
          </p:cNvPr>
          <p:cNvSpPr/>
          <p:nvPr/>
        </p:nvSpPr>
        <p:spPr>
          <a:xfrm>
            <a:off x="3221879" y="4223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F9FCBEF-D94D-4495-B8BD-0192F21B6DD0}"/>
              </a:ext>
            </a:extLst>
          </p:cNvPr>
          <p:cNvSpPr/>
          <p:nvPr/>
        </p:nvSpPr>
        <p:spPr>
          <a:xfrm>
            <a:off x="3580270" y="42303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4200969-6E62-42F1-AC0D-28E9E925AF98}"/>
              </a:ext>
            </a:extLst>
          </p:cNvPr>
          <p:cNvSpPr/>
          <p:nvPr/>
        </p:nvSpPr>
        <p:spPr>
          <a:xfrm>
            <a:off x="2067689" y="58406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A806C498-CA19-4E5B-BE0E-8D0A3B749EB2}"/>
              </a:ext>
            </a:extLst>
          </p:cNvPr>
          <p:cNvSpPr/>
          <p:nvPr/>
        </p:nvSpPr>
        <p:spPr>
          <a:xfrm>
            <a:off x="457882" y="406006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FF3A90-845F-487B-8F1E-EDE7C1B6621A}"/>
              </a:ext>
            </a:extLst>
          </p:cNvPr>
          <p:cNvSpPr/>
          <p:nvPr/>
        </p:nvSpPr>
        <p:spPr>
          <a:xfrm>
            <a:off x="3178709" y="37150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7CF1604-5679-492B-AD8E-7418E5A5AB1A}"/>
              </a:ext>
            </a:extLst>
          </p:cNvPr>
          <p:cNvSpPr/>
          <p:nvPr/>
        </p:nvSpPr>
        <p:spPr>
          <a:xfrm>
            <a:off x="1254205" y="5708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FD622E42-8091-4862-A034-BBBCF3A8D1B7}"/>
              </a:ext>
            </a:extLst>
          </p:cNvPr>
          <p:cNvSpPr/>
          <p:nvPr/>
        </p:nvSpPr>
        <p:spPr>
          <a:xfrm>
            <a:off x="3305709" y="44497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1EAFF0-369D-4BB1-BF3E-390A251D9C20}"/>
              </a:ext>
            </a:extLst>
          </p:cNvPr>
          <p:cNvSpPr/>
          <p:nvPr/>
        </p:nvSpPr>
        <p:spPr>
          <a:xfrm>
            <a:off x="2434747" y="3577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AD25FA60-BDCF-4A78-8F40-15E1FFAE7B3F}"/>
              </a:ext>
            </a:extLst>
          </p:cNvPr>
          <p:cNvSpPr/>
          <p:nvPr/>
        </p:nvSpPr>
        <p:spPr>
          <a:xfrm>
            <a:off x="392030" y="557441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4B0E5C-1255-4C1C-BD06-C112744B12BF}"/>
              </a:ext>
            </a:extLst>
          </p:cNvPr>
          <p:cNvSpPr/>
          <p:nvPr/>
        </p:nvSpPr>
        <p:spPr>
          <a:xfrm>
            <a:off x="3512457" y="54027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7EEA1F45-D3D7-4AE2-826F-475026EE1180}"/>
              </a:ext>
            </a:extLst>
          </p:cNvPr>
          <p:cNvSpPr/>
          <p:nvPr/>
        </p:nvSpPr>
        <p:spPr>
          <a:xfrm>
            <a:off x="3424382" y="370472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D7CB36E-15C3-4566-A3CE-E0E03672DE1C}"/>
              </a:ext>
            </a:extLst>
          </p:cNvPr>
          <p:cNvSpPr/>
          <p:nvPr/>
        </p:nvSpPr>
        <p:spPr>
          <a:xfrm>
            <a:off x="2790987" y="588463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EA000C2E-19AF-483B-863D-D2E7BFC4D6A8}"/>
              </a:ext>
            </a:extLst>
          </p:cNvPr>
          <p:cNvSpPr/>
          <p:nvPr/>
        </p:nvSpPr>
        <p:spPr>
          <a:xfrm>
            <a:off x="1017136" y="35139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6F254AF-9EF3-462A-A2EE-710C6329E2AB}"/>
              </a:ext>
            </a:extLst>
          </p:cNvPr>
          <p:cNvSpPr/>
          <p:nvPr/>
        </p:nvSpPr>
        <p:spPr>
          <a:xfrm>
            <a:off x="3189595" y="5843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FFE2FE6-D23C-412C-87E2-6E86D0E4BEA0}"/>
              </a:ext>
            </a:extLst>
          </p:cNvPr>
          <p:cNvSpPr/>
          <p:nvPr/>
        </p:nvSpPr>
        <p:spPr>
          <a:xfrm>
            <a:off x="3512457" y="49650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39">
            <a:extLst>
              <a:ext uri="{FF2B5EF4-FFF2-40B4-BE49-F238E27FC236}">
                <a16:creationId xmlns:a16="http://schemas.microsoft.com/office/drawing/2014/main" id="{591C5DE4-9779-4714-A3EF-171EE5CA299C}"/>
              </a:ext>
            </a:extLst>
          </p:cNvPr>
          <p:cNvSpPr/>
          <p:nvPr/>
        </p:nvSpPr>
        <p:spPr>
          <a:xfrm>
            <a:off x="8247903" y="1590674"/>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37112B60-26E8-4C08-B82F-66F691B3E3BC}"/>
              </a:ext>
            </a:extLst>
          </p:cNvPr>
          <p:cNvSpPr txBox="1"/>
          <p:nvPr/>
        </p:nvSpPr>
        <p:spPr>
          <a:xfrm>
            <a:off x="9410370" y="1661596"/>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grpSp>
        <p:nvGrpSpPr>
          <p:cNvPr id="104" name="Group 103">
            <a:extLst>
              <a:ext uri="{FF2B5EF4-FFF2-40B4-BE49-F238E27FC236}">
                <a16:creationId xmlns:a16="http://schemas.microsoft.com/office/drawing/2014/main" id="{AC8959AC-3100-4CD9-940E-E424FC745575}"/>
              </a:ext>
            </a:extLst>
          </p:cNvPr>
          <p:cNvGrpSpPr/>
          <p:nvPr/>
        </p:nvGrpSpPr>
        <p:grpSpPr>
          <a:xfrm>
            <a:off x="8545775" y="4497193"/>
            <a:ext cx="1285324" cy="1269551"/>
            <a:chOff x="4134758" y="3076349"/>
            <a:chExt cx="1848544" cy="1825859"/>
          </a:xfrm>
        </p:grpSpPr>
        <p:grpSp>
          <p:nvGrpSpPr>
            <p:cNvPr id="117" name="Group 116">
              <a:extLst>
                <a:ext uri="{FF2B5EF4-FFF2-40B4-BE49-F238E27FC236}">
                  <a16:creationId xmlns:a16="http://schemas.microsoft.com/office/drawing/2014/main" id="{6727DD0A-D0CB-4CF8-9ACD-69429FD158CE}"/>
                </a:ext>
              </a:extLst>
            </p:cNvPr>
            <p:cNvGrpSpPr/>
            <p:nvPr/>
          </p:nvGrpSpPr>
          <p:grpSpPr>
            <a:xfrm>
              <a:off x="4134758" y="3076349"/>
              <a:ext cx="1848544" cy="1825859"/>
              <a:chOff x="4059267" y="1889192"/>
              <a:chExt cx="4072924" cy="4022942"/>
            </a:xfrm>
          </p:grpSpPr>
          <p:pic>
            <p:nvPicPr>
              <p:cNvPr id="120" name="Picture 119">
                <a:extLst>
                  <a:ext uri="{FF2B5EF4-FFF2-40B4-BE49-F238E27FC236}">
                    <a16:creationId xmlns:a16="http://schemas.microsoft.com/office/drawing/2014/main" id="{E9DF5F39-47B4-45B9-BA44-F4B975AFAA8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21" name="Oval 120">
                <a:extLst>
                  <a:ext uri="{FF2B5EF4-FFF2-40B4-BE49-F238E27FC236}">
                    <a16:creationId xmlns:a16="http://schemas.microsoft.com/office/drawing/2014/main" id="{F03D1CFE-0578-4609-8AB5-12DB9DEDD7C6}"/>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331A31-C37D-4DD8-B5A6-2EAEC41276CB}"/>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E2ADD64-C98F-4B50-8165-69E428FD604D}"/>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a:extLst>
                  <a:ext uri="{FF2B5EF4-FFF2-40B4-BE49-F238E27FC236}">
                    <a16:creationId xmlns:a16="http://schemas.microsoft.com/office/drawing/2014/main" id="{315A0ACB-3518-451A-BA37-B6539244D7F5}"/>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Oval 117">
              <a:extLst>
                <a:ext uri="{FF2B5EF4-FFF2-40B4-BE49-F238E27FC236}">
                  <a16:creationId xmlns:a16="http://schemas.microsoft.com/office/drawing/2014/main" id="{C74EB6ED-5B1F-4AEE-B590-96C63B6578AD}"/>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28647A43-B1C3-42A2-929D-B184498B397E}"/>
              </a:ext>
            </a:extLst>
          </p:cNvPr>
          <p:cNvGrpSpPr/>
          <p:nvPr/>
        </p:nvGrpSpPr>
        <p:grpSpPr>
          <a:xfrm>
            <a:off x="10418312" y="4265966"/>
            <a:ext cx="1725188" cy="1659048"/>
            <a:chOff x="4134758" y="3076349"/>
            <a:chExt cx="1848544" cy="1825859"/>
          </a:xfrm>
        </p:grpSpPr>
        <p:grpSp>
          <p:nvGrpSpPr>
            <p:cNvPr id="140" name="Group 139">
              <a:extLst>
                <a:ext uri="{FF2B5EF4-FFF2-40B4-BE49-F238E27FC236}">
                  <a16:creationId xmlns:a16="http://schemas.microsoft.com/office/drawing/2014/main" id="{6667EBC0-B390-4427-83BE-16489CB6C729}"/>
                </a:ext>
              </a:extLst>
            </p:cNvPr>
            <p:cNvGrpSpPr/>
            <p:nvPr/>
          </p:nvGrpSpPr>
          <p:grpSpPr>
            <a:xfrm>
              <a:off x="4134758" y="3076349"/>
              <a:ext cx="1848544" cy="1825859"/>
              <a:chOff x="4134758" y="3076349"/>
              <a:chExt cx="1848544" cy="1825859"/>
            </a:xfrm>
          </p:grpSpPr>
          <p:grpSp>
            <p:nvGrpSpPr>
              <p:cNvPr id="145" name="Group 144">
                <a:extLst>
                  <a:ext uri="{FF2B5EF4-FFF2-40B4-BE49-F238E27FC236}">
                    <a16:creationId xmlns:a16="http://schemas.microsoft.com/office/drawing/2014/main" id="{22378681-A941-40D3-99DA-BA7E89773325}"/>
                  </a:ext>
                </a:extLst>
              </p:cNvPr>
              <p:cNvGrpSpPr/>
              <p:nvPr/>
            </p:nvGrpSpPr>
            <p:grpSpPr>
              <a:xfrm>
                <a:off x="4134758" y="3076349"/>
                <a:ext cx="1848544" cy="1825859"/>
                <a:chOff x="4059267" y="1889192"/>
                <a:chExt cx="4072924" cy="4022942"/>
              </a:xfrm>
            </p:grpSpPr>
            <p:pic>
              <p:nvPicPr>
                <p:cNvPr id="147" name="Picture 146">
                  <a:extLst>
                    <a:ext uri="{FF2B5EF4-FFF2-40B4-BE49-F238E27FC236}">
                      <a16:creationId xmlns:a16="http://schemas.microsoft.com/office/drawing/2014/main" id="{EE20158E-98A0-41CC-AD30-A692E209382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48" name="Oval 147">
                  <a:extLst>
                    <a:ext uri="{FF2B5EF4-FFF2-40B4-BE49-F238E27FC236}">
                      <a16:creationId xmlns:a16="http://schemas.microsoft.com/office/drawing/2014/main" id="{ABA6C1E5-F285-4ECD-A8E2-AF9DC764CC04}"/>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406A798-5EF2-4D34-8153-57492B53BD6D}"/>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C067F906-2498-464F-9543-4F7FBA37FA25}"/>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Isosceles Triangle 150">
                  <a:extLst>
                    <a:ext uri="{FF2B5EF4-FFF2-40B4-BE49-F238E27FC236}">
                      <a16:creationId xmlns:a16="http://schemas.microsoft.com/office/drawing/2014/main" id="{0CEF8B51-934D-41A4-969D-B09CBD796459}"/>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Isosceles Triangle 151">
                  <a:extLst>
                    <a:ext uri="{FF2B5EF4-FFF2-40B4-BE49-F238E27FC236}">
                      <a16:creationId xmlns:a16="http://schemas.microsoft.com/office/drawing/2014/main" id="{F4370485-E0F5-4EA8-AEEA-348EE820D706}"/>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Isosceles Triangle 152">
                  <a:extLst>
                    <a:ext uri="{FF2B5EF4-FFF2-40B4-BE49-F238E27FC236}">
                      <a16:creationId xmlns:a16="http://schemas.microsoft.com/office/drawing/2014/main" id="{B6A9459A-C361-411F-914F-6688FE1A6FF6}"/>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Oval 145">
                <a:extLst>
                  <a:ext uri="{FF2B5EF4-FFF2-40B4-BE49-F238E27FC236}">
                    <a16:creationId xmlns:a16="http://schemas.microsoft.com/office/drawing/2014/main" id="{5B421B35-2F66-4F4D-9850-4BAEA18B00A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Isosceles Triangle 140">
              <a:extLst>
                <a:ext uri="{FF2B5EF4-FFF2-40B4-BE49-F238E27FC236}">
                  <a16:creationId xmlns:a16="http://schemas.microsoft.com/office/drawing/2014/main" id="{C0FF1513-E62A-4447-8416-7FDABCD90A75}"/>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4" name="Straight Connector 153">
            <a:extLst>
              <a:ext uri="{FF2B5EF4-FFF2-40B4-BE49-F238E27FC236}">
                <a16:creationId xmlns:a16="http://schemas.microsoft.com/office/drawing/2014/main" id="{6802DA19-9DF7-43E8-B1F8-FDA753F6944E}"/>
              </a:ext>
            </a:extLst>
          </p:cNvPr>
          <p:cNvCxnSpPr>
            <a:cxnSpLocks/>
          </p:cNvCxnSpPr>
          <p:nvPr/>
        </p:nvCxnSpPr>
        <p:spPr>
          <a:xfrm>
            <a:off x="8996753" y="2146426"/>
            <a:ext cx="14823" cy="212464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00BCB49-24DA-48F2-BFDB-242B5DE0A335}"/>
              </a:ext>
            </a:extLst>
          </p:cNvPr>
          <p:cNvCxnSpPr>
            <a:cxnSpLocks/>
          </p:cNvCxnSpPr>
          <p:nvPr/>
        </p:nvCxnSpPr>
        <p:spPr>
          <a:xfrm flipH="1" flipV="1">
            <a:off x="8996753" y="4252679"/>
            <a:ext cx="2688488"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CB76621-5AFB-402A-8B86-660DB15FFA13}"/>
              </a:ext>
            </a:extLst>
          </p:cNvPr>
          <p:cNvSpPr txBox="1"/>
          <p:nvPr/>
        </p:nvSpPr>
        <p:spPr>
          <a:xfrm>
            <a:off x="9685539" y="4233614"/>
            <a:ext cx="1143000" cy="369332"/>
          </a:xfrm>
          <a:prstGeom prst="rect">
            <a:avLst/>
          </a:prstGeom>
          <a:noFill/>
        </p:spPr>
        <p:txBody>
          <a:bodyPr wrap="square" rtlCol="0">
            <a:spAutoFit/>
          </a:bodyPr>
          <a:lstStyle/>
          <a:p>
            <a:r>
              <a:rPr lang="en-US" dirty="0">
                <a:latin typeface="Century Gothic" panose="020B0502020202020204" pitchFamily="34" charset="0"/>
              </a:rPr>
              <a:t>Biomass</a:t>
            </a:r>
          </a:p>
        </p:txBody>
      </p:sp>
      <p:sp>
        <p:nvSpPr>
          <p:cNvPr id="157" name="TextBox 156">
            <a:extLst>
              <a:ext uri="{FF2B5EF4-FFF2-40B4-BE49-F238E27FC236}">
                <a16:creationId xmlns:a16="http://schemas.microsoft.com/office/drawing/2014/main" id="{DC26E3E0-473D-4A6B-9FF1-DF16732DB688}"/>
              </a:ext>
            </a:extLst>
          </p:cNvPr>
          <p:cNvSpPr txBox="1"/>
          <p:nvPr/>
        </p:nvSpPr>
        <p:spPr>
          <a:xfrm rot="16200000">
            <a:off x="7439455" y="3013601"/>
            <a:ext cx="2572252" cy="369332"/>
          </a:xfrm>
          <a:prstGeom prst="rect">
            <a:avLst/>
          </a:prstGeom>
          <a:noFill/>
        </p:spPr>
        <p:txBody>
          <a:bodyPr wrap="square" rtlCol="0">
            <a:spAutoFit/>
          </a:bodyPr>
          <a:lstStyle/>
          <a:p>
            <a:r>
              <a:rPr lang="en-US" dirty="0">
                <a:latin typeface="Century Gothic" panose="020B0502020202020204" pitchFamily="34" charset="0"/>
              </a:rPr>
              <a:t>Relative Abundance</a:t>
            </a:r>
          </a:p>
        </p:txBody>
      </p:sp>
      <p:cxnSp>
        <p:nvCxnSpPr>
          <p:cNvPr id="158" name="Straight Connector 157">
            <a:extLst>
              <a:ext uri="{FF2B5EF4-FFF2-40B4-BE49-F238E27FC236}">
                <a16:creationId xmlns:a16="http://schemas.microsoft.com/office/drawing/2014/main" id="{45B9ACD2-8D54-42BC-8998-AA9A3F6D57E6}"/>
              </a:ext>
            </a:extLst>
          </p:cNvPr>
          <p:cNvCxnSpPr>
            <a:cxnSpLocks/>
          </p:cNvCxnSpPr>
          <p:nvPr/>
        </p:nvCxnSpPr>
        <p:spPr>
          <a:xfrm flipV="1">
            <a:off x="9185727" y="2583018"/>
            <a:ext cx="2311590" cy="1538456"/>
          </a:xfrm>
          <a:prstGeom prst="line">
            <a:avLst/>
          </a:prstGeom>
          <a:ln w="28575">
            <a:solidFill>
              <a:srgbClr val="C4BD97"/>
            </a:solidFill>
          </a:ln>
        </p:spPr>
        <p:style>
          <a:lnRef idx="1">
            <a:schemeClr val="accent1"/>
          </a:lnRef>
          <a:fillRef idx="0">
            <a:schemeClr val="accent1"/>
          </a:fillRef>
          <a:effectRef idx="0">
            <a:schemeClr val="accent1"/>
          </a:effectRef>
          <a:fontRef idx="minor">
            <a:schemeClr val="tx1"/>
          </a:fontRef>
        </p:style>
      </p:cxnSp>
      <p:sp>
        <p:nvSpPr>
          <p:cNvPr id="159" name="Rounded Rectangle 39">
            <a:extLst>
              <a:ext uri="{FF2B5EF4-FFF2-40B4-BE49-F238E27FC236}">
                <a16:creationId xmlns:a16="http://schemas.microsoft.com/office/drawing/2014/main" id="{4953A3E6-CFF2-4B0F-A4FE-5CC6C7BE07A1}"/>
              </a:ext>
            </a:extLst>
          </p:cNvPr>
          <p:cNvSpPr/>
          <p:nvPr/>
        </p:nvSpPr>
        <p:spPr>
          <a:xfrm>
            <a:off x="4174058" y="1584503"/>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2A6DD285-C904-4EC9-B9B2-3AE72C87F8E7}"/>
              </a:ext>
            </a:extLst>
          </p:cNvPr>
          <p:cNvSpPr txBox="1"/>
          <p:nvPr/>
        </p:nvSpPr>
        <p:spPr>
          <a:xfrm>
            <a:off x="4918450" y="1661596"/>
            <a:ext cx="2250440" cy="461665"/>
          </a:xfrm>
          <a:prstGeom prst="rect">
            <a:avLst/>
          </a:prstGeom>
          <a:noFill/>
        </p:spPr>
        <p:txBody>
          <a:bodyPr wrap="square" rtlCol="0">
            <a:spAutoFit/>
          </a:bodyPr>
          <a:lstStyle/>
          <a:p>
            <a:pPr algn="ctr"/>
            <a:r>
              <a:rPr lang="en-US" sz="2400" dirty="0">
                <a:latin typeface="Century Gothic" panose="020B0502020202020204" pitchFamily="34" charset="0"/>
              </a:rPr>
              <a:t>Composition </a:t>
            </a:r>
          </a:p>
        </p:txBody>
      </p:sp>
      <p:grpSp>
        <p:nvGrpSpPr>
          <p:cNvPr id="161" name="Group 160">
            <a:extLst>
              <a:ext uri="{FF2B5EF4-FFF2-40B4-BE49-F238E27FC236}">
                <a16:creationId xmlns:a16="http://schemas.microsoft.com/office/drawing/2014/main" id="{97780B53-7A54-400C-BE0D-2B88CC6C9182}"/>
              </a:ext>
            </a:extLst>
          </p:cNvPr>
          <p:cNvGrpSpPr/>
          <p:nvPr/>
        </p:nvGrpSpPr>
        <p:grpSpPr>
          <a:xfrm>
            <a:off x="4181699" y="2118825"/>
            <a:ext cx="1219494" cy="1204529"/>
            <a:chOff x="4134758" y="3076349"/>
            <a:chExt cx="1848544" cy="1825859"/>
          </a:xfrm>
        </p:grpSpPr>
        <p:grpSp>
          <p:nvGrpSpPr>
            <p:cNvPr id="162" name="Group 161">
              <a:extLst>
                <a:ext uri="{FF2B5EF4-FFF2-40B4-BE49-F238E27FC236}">
                  <a16:creationId xmlns:a16="http://schemas.microsoft.com/office/drawing/2014/main" id="{4DFB6744-B2EB-4A7B-934B-8F8895CB2916}"/>
                </a:ext>
              </a:extLst>
            </p:cNvPr>
            <p:cNvGrpSpPr/>
            <p:nvPr/>
          </p:nvGrpSpPr>
          <p:grpSpPr>
            <a:xfrm>
              <a:off x="4134758" y="3076349"/>
              <a:ext cx="1848544" cy="1825859"/>
              <a:chOff x="4134758" y="3076349"/>
              <a:chExt cx="1848544" cy="1825859"/>
            </a:xfrm>
          </p:grpSpPr>
          <p:grpSp>
            <p:nvGrpSpPr>
              <p:cNvPr id="164" name="Group 163">
                <a:extLst>
                  <a:ext uri="{FF2B5EF4-FFF2-40B4-BE49-F238E27FC236}">
                    <a16:creationId xmlns:a16="http://schemas.microsoft.com/office/drawing/2014/main" id="{D91BAC6A-D19C-4003-861D-509E98A7A54E}"/>
                  </a:ext>
                </a:extLst>
              </p:cNvPr>
              <p:cNvGrpSpPr/>
              <p:nvPr/>
            </p:nvGrpSpPr>
            <p:grpSpPr>
              <a:xfrm>
                <a:off x="4134758" y="3076349"/>
                <a:ext cx="1848544" cy="1825859"/>
                <a:chOff x="4059267" y="1889192"/>
                <a:chExt cx="4072924" cy="4022942"/>
              </a:xfrm>
            </p:grpSpPr>
            <p:pic>
              <p:nvPicPr>
                <p:cNvPr id="166" name="Picture 165">
                  <a:extLst>
                    <a:ext uri="{FF2B5EF4-FFF2-40B4-BE49-F238E27FC236}">
                      <a16:creationId xmlns:a16="http://schemas.microsoft.com/office/drawing/2014/main" id="{BCDF2DA1-AA5A-4415-8392-1FC713974F8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67" name="Oval 166">
                  <a:extLst>
                    <a:ext uri="{FF2B5EF4-FFF2-40B4-BE49-F238E27FC236}">
                      <a16:creationId xmlns:a16="http://schemas.microsoft.com/office/drawing/2014/main" id="{7EBEFFC5-BC45-42E5-952D-23A0922BE895}"/>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3DAAA28D-763D-4F08-BCE9-8487A7F45AF4}"/>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37AB9EE-7873-4984-923E-3CDF302DC0AD}"/>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Isosceles Triangle 169">
                  <a:extLst>
                    <a:ext uri="{FF2B5EF4-FFF2-40B4-BE49-F238E27FC236}">
                      <a16:creationId xmlns:a16="http://schemas.microsoft.com/office/drawing/2014/main" id="{1ED2758D-662D-4BCD-909F-15B715BAD17A}"/>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Isosceles Triangle 170">
                  <a:extLst>
                    <a:ext uri="{FF2B5EF4-FFF2-40B4-BE49-F238E27FC236}">
                      <a16:creationId xmlns:a16="http://schemas.microsoft.com/office/drawing/2014/main" id="{F1187615-4EFD-453A-A410-6FC57DF629DF}"/>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Isosceles Triangle 171">
                  <a:extLst>
                    <a:ext uri="{FF2B5EF4-FFF2-40B4-BE49-F238E27FC236}">
                      <a16:creationId xmlns:a16="http://schemas.microsoft.com/office/drawing/2014/main" id="{B45EEBBB-753B-424B-926F-8612098208B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Oval 164">
                <a:extLst>
                  <a:ext uri="{FF2B5EF4-FFF2-40B4-BE49-F238E27FC236}">
                    <a16:creationId xmlns:a16="http://schemas.microsoft.com/office/drawing/2014/main" id="{F640D858-7949-49E8-A91A-6DE59E448AB4}"/>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Isosceles Triangle 162">
              <a:extLst>
                <a:ext uri="{FF2B5EF4-FFF2-40B4-BE49-F238E27FC236}">
                  <a16:creationId xmlns:a16="http://schemas.microsoft.com/office/drawing/2014/main" id="{BCF22AB2-2EA1-496D-A089-1809943C5927}"/>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3" name="Group 172">
            <a:extLst>
              <a:ext uri="{FF2B5EF4-FFF2-40B4-BE49-F238E27FC236}">
                <a16:creationId xmlns:a16="http://schemas.microsoft.com/office/drawing/2014/main" id="{1549ADF2-573C-4A66-8F5B-2C79E4EB5456}"/>
              </a:ext>
            </a:extLst>
          </p:cNvPr>
          <p:cNvGrpSpPr/>
          <p:nvPr/>
        </p:nvGrpSpPr>
        <p:grpSpPr>
          <a:xfrm>
            <a:off x="4292188" y="3380525"/>
            <a:ext cx="940786" cy="1055307"/>
            <a:chOff x="4234859" y="4093780"/>
            <a:chExt cx="1540458" cy="1727978"/>
          </a:xfrm>
        </p:grpSpPr>
        <p:grpSp>
          <p:nvGrpSpPr>
            <p:cNvPr id="174" name="Group 173">
              <a:extLst>
                <a:ext uri="{FF2B5EF4-FFF2-40B4-BE49-F238E27FC236}">
                  <a16:creationId xmlns:a16="http://schemas.microsoft.com/office/drawing/2014/main" id="{0C1168B0-63DA-46BC-AF87-A49ACCAC0452}"/>
                </a:ext>
              </a:extLst>
            </p:cNvPr>
            <p:cNvGrpSpPr/>
            <p:nvPr/>
          </p:nvGrpSpPr>
          <p:grpSpPr>
            <a:xfrm>
              <a:off x="4234859" y="4093780"/>
              <a:ext cx="1540458" cy="1727978"/>
              <a:chOff x="4234859" y="4093780"/>
              <a:chExt cx="1540458" cy="1727978"/>
            </a:xfrm>
          </p:grpSpPr>
          <p:pic>
            <p:nvPicPr>
              <p:cNvPr id="176" name="Picture 175">
                <a:extLst>
                  <a:ext uri="{FF2B5EF4-FFF2-40B4-BE49-F238E27FC236}">
                    <a16:creationId xmlns:a16="http://schemas.microsoft.com/office/drawing/2014/main" id="{A64A04C3-A1CD-4FD0-98CE-8D9A8AC5F794}"/>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77" name="Isosceles Triangle 176">
                <a:extLst>
                  <a:ext uri="{FF2B5EF4-FFF2-40B4-BE49-F238E27FC236}">
                    <a16:creationId xmlns:a16="http://schemas.microsoft.com/office/drawing/2014/main" id="{7BB624D2-80FA-429F-AABC-F120B531715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Isosceles Triangle 177">
                <a:extLst>
                  <a:ext uri="{FF2B5EF4-FFF2-40B4-BE49-F238E27FC236}">
                    <a16:creationId xmlns:a16="http://schemas.microsoft.com/office/drawing/2014/main" id="{BCBAEA7A-9A84-4F08-BF2B-3E3A6C935206}"/>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a:extLst>
                  <a:ext uri="{FF2B5EF4-FFF2-40B4-BE49-F238E27FC236}">
                    <a16:creationId xmlns:a16="http://schemas.microsoft.com/office/drawing/2014/main" id="{05949A09-09C1-4731-86A1-46E48795DD9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Isosceles Triangle 179">
                <a:extLst>
                  <a:ext uri="{FF2B5EF4-FFF2-40B4-BE49-F238E27FC236}">
                    <a16:creationId xmlns:a16="http://schemas.microsoft.com/office/drawing/2014/main" id="{C3E71F97-D2AD-45A3-8EB2-E156326E8F5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5AFBD477-26A6-4F98-8C4A-BA507058F50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403D513D-DA50-41F0-B8EB-598747899CD9}"/>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Rectangle 174">
              <a:extLst>
                <a:ext uri="{FF2B5EF4-FFF2-40B4-BE49-F238E27FC236}">
                  <a16:creationId xmlns:a16="http://schemas.microsoft.com/office/drawing/2014/main" id="{4E2F7E64-73D8-43B9-84E2-E5467FC1CD91}"/>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C039129F-237C-4ADD-951A-BC8AF30A62B0}"/>
              </a:ext>
            </a:extLst>
          </p:cNvPr>
          <p:cNvGrpSpPr/>
          <p:nvPr/>
        </p:nvGrpSpPr>
        <p:grpSpPr>
          <a:xfrm>
            <a:off x="5277652" y="2137837"/>
            <a:ext cx="1219494" cy="1204529"/>
            <a:chOff x="4134758" y="3076349"/>
            <a:chExt cx="1848544" cy="1825859"/>
          </a:xfrm>
        </p:grpSpPr>
        <p:grpSp>
          <p:nvGrpSpPr>
            <p:cNvPr id="184" name="Group 183">
              <a:extLst>
                <a:ext uri="{FF2B5EF4-FFF2-40B4-BE49-F238E27FC236}">
                  <a16:creationId xmlns:a16="http://schemas.microsoft.com/office/drawing/2014/main" id="{684E462E-7B63-4495-B36F-DB3211311613}"/>
                </a:ext>
              </a:extLst>
            </p:cNvPr>
            <p:cNvGrpSpPr/>
            <p:nvPr/>
          </p:nvGrpSpPr>
          <p:grpSpPr>
            <a:xfrm>
              <a:off x="4134758" y="3076349"/>
              <a:ext cx="1848544" cy="1825859"/>
              <a:chOff x="4134758" y="3076349"/>
              <a:chExt cx="1848544" cy="1825859"/>
            </a:xfrm>
          </p:grpSpPr>
          <p:grpSp>
            <p:nvGrpSpPr>
              <p:cNvPr id="186" name="Group 185">
                <a:extLst>
                  <a:ext uri="{FF2B5EF4-FFF2-40B4-BE49-F238E27FC236}">
                    <a16:creationId xmlns:a16="http://schemas.microsoft.com/office/drawing/2014/main" id="{07103B09-50F6-45EF-BCEE-6979B8B53EB5}"/>
                  </a:ext>
                </a:extLst>
              </p:cNvPr>
              <p:cNvGrpSpPr/>
              <p:nvPr/>
            </p:nvGrpSpPr>
            <p:grpSpPr>
              <a:xfrm>
                <a:off x="4134758" y="3076349"/>
                <a:ext cx="1848544" cy="1825859"/>
                <a:chOff x="4059267" y="1889192"/>
                <a:chExt cx="4072924" cy="4022942"/>
              </a:xfrm>
            </p:grpSpPr>
            <p:pic>
              <p:nvPicPr>
                <p:cNvPr id="188" name="Picture 187">
                  <a:extLst>
                    <a:ext uri="{FF2B5EF4-FFF2-40B4-BE49-F238E27FC236}">
                      <a16:creationId xmlns:a16="http://schemas.microsoft.com/office/drawing/2014/main" id="{45F7F95A-68B0-44D1-B895-172F4B5B509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89" name="Oval 188">
                  <a:extLst>
                    <a:ext uri="{FF2B5EF4-FFF2-40B4-BE49-F238E27FC236}">
                      <a16:creationId xmlns:a16="http://schemas.microsoft.com/office/drawing/2014/main" id="{B584C908-7620-44F6-B086-3E21D234DE4F}"/>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FE882C5-BEE2-4012-A640-EB233EC86E0C}"/>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AE31921-CC9D-4C14-843C-3756AD28563F}"/>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Isosceles Triangle 191">
                  <a:extLst>
                    <a:ext uri="{FF2B5EF4-FFF2-40B4-BE49-F238E27FC236}">
                      <a16:creationId xmlns:a16="http://schemas.microsoft.com/office/drawing/2014/main" id="{6D8C2192-15BB-4C30-BD1D-DDD49FE3619F}"/>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Isosceles Triangle 192">
                  <a:extLst>
                    <a:ext uri="{FF2B5EF4-FFF2-40B4-BE49-F238E27FC236}">
                      <a16:creationId xmlns:a16="http://schemas.microsoft.com/office/drawing/2014/main" id="{28310505-0F21-4885-A51F-F3451AFAE866}"/>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Isosceles Triangle 193">
                  <a:extLst>
                    <a:ext uri="{FF2B5EF4-FFF2-40B4-BE49-F238E27FC236}">
                      <a16:creationId xmlns:a16="http://schemas.microsoft.com/office/drawing/2014/main" id="{25136715-3711-4BE3-877E-5C15EDDE7149}"/>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Oval 186">
                <a:extLst>
                  <a:ext uri="{FF2B5EF4-FFF2-40B4-BE49-F238E27FC236}">
                    <a16:creationId xmlns:a16="http://schemas.microsoft.com/office/drawing/2014/main" id="{40384E25-E7A6-470F-A16B-E16FC13DAD6F}"/>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Isosceles Triangle 184">
              <a:extLst>
                <a:ext uri="{FF2B5EF4-FFF2-40B4-BE49-F238E27FC236}">
                  <a16:creationId xmlns:a16="http://schemas.microsoft.com/office/drawing/2014/main" id="{AEA6C2D0-9EDF-4DA4-93EC-DB59BB9EBFFF}"/>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5" name="Group 194">
            <a:extLst>
              <a:ext uri="{FF2B5EF4-FFF2-40B4-BE49-F238E27FC236}">
                <a16:creationId xmlns:a16="http://schemas.microsoft.com/office/drawing/2014/main" id="{2A981B78-2483-4A36-910E-457C5054618C}"/>
              </a:ext>
            </a:extLst>
          </p:cNvPr>
          <p:cNvGrpSpPr/>
          <p:nvPr/>
        </p:nvGrpSpPr>
        <p:grpSpPr>
          <a:xfrm>
            <a:off x="6459666" y="2040173"/>
            <a:ext cx="1219494" cy="1204529"/>
            <a:chOff x="4134758" y="3076349"/>
            <a:chExt cx="1848544" cy="1825859"/>
          </a:xfrm>
        </p:grpSpPr>
        <p:grpSp>
          <p:nvGrpSpPr>
            <p:cNvPr id="196" name="Group 195">
              <a:extLst>
                <a:ext uri="{FF2B5EF4-FFF2-40B4-BE49-F238E27FC236}">
                  <a16:creationId xmlns:a16="http://schemas.microsoft.com/office/drawing/2014/main" id="{9ACFF47B-98B2-4E66-AE41-6D5305401607}"/>
                </a:ext>
              </a:extLst>
            </p:cNvPr>
            <p:cNvGrpSpPr/>
            <p:nvPr/>
          </p:nvGrpSpPr>
          <p:grpSpPr>
            <a:xfrm>
              <a:off x="4134758" y="3076349"/>
              <a:ext cx="1848544" cy="1825859"/>
              <a:chOff x="4134758" y="3076349"/>
              <a:chExt cx="1848544" cy="1825859"/>
            </a:xfrm>
          </p:grpSpPr>
          <p:grpSp>
            <p:nvGrpSpPr>
              <p:cNvPr id="198" name="Group 197">
                <a:extLst>
                  <a:ext uri="{FF2B5EF4-FFF2-40B4-BE49-F238E27FC236}">
                    <a16:creationId xmlns:a16="http://schemas.microsoft.com/office/drawing/2014/main" id="{8524466B-EF71-40D3-BF4E-1EDE9E40FC3D}"/>
                  </a:ext>
                </a:extLst>
              </p:cNvPr>
              <p:cNvGrpSpPr/>
              <p:nvPr/>
            </p:nvGrpSpPr>
            <p:grpSpPr>
              <a:xfrm>
                <a:off x="4134758" y="3076349"/>
                <a:ext cx="1848544" cy="1825859"/>
                <a:chOff x="4059267" y="1889192"/>
                <a:chExt cx="4072924" cy="4022942"/>
              </a:xfrm>
            </p:grpSpPr>
            <p:pic>
              <p:nvPicPr>
                <p:cNvPr id="200" name="Picture 199">
                  <a:extLst>
                    <a:ext uri="{FF2B5EF4-FFF2-40B4-BE49-F238E27FC236}">
                      <a16:creationId xmlns:a16="http://schemas.microsoft.com/office/drawing/2014/main" id="{9A63672C-A095-475E-A7A5-1C2F36D711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201" name="Oval 200">
                  <a:extLst>
                    <a:ext uri="{FF2B5EF4-FFF2-40B4-BE49-F238E27FC236}">
                      <a16:creationId xmlns:a16="http://schemas.microsoft.com/office/drawing/2014/main" id="{1616A980-B1C5-4B13-A5BE-5AA75FC1109D}"/>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F96D8D-04EE-42C9-AAFC-AA5E17F3553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0C56A0F-36C4-4BF1-AEFF-9F68B0587F23}"/>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79200F08-8AEE-4B77-B729-457C7E20ED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Isosceles Triangle 204">
                  <a:extLst>
                    <a:ext uri="{FF2B5EF4-FFF2-40B4-BE49-F238E27FC236}">
                      <a16:creationId xmlns:a16="http://schemas.microsoft.com/office/drawing/2014/main" id="{B0DC8E16-F798-4C96-BB06-CC26B461E231}"/>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Isosceles Triangle 205">
                  <a:extLst>
                    <a:ext uri="{FF2B5EF4-FFF2-40B4-BE49-F238E27FC236}">
                      <a16:creationId xmlns:a16="http://schemas.microsoft.com/office/drawing/2014/main" id="{6822DF4A-A001-422F-9640-E7CD5E59A093}"/>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9" name="Oval 198">
                <a:extLst>
                  <a:ext uri="{FF2B5EF4-FFF2-40B4-BE49-F238E27FC236}">
                    <a16:creationId xmlns:a16="http://schemas.microsoft.com/office/drawing/2014/main" id="{31D6F941-0AE8-41E4-8582-EF3677A3E70E}"/>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7" name="Isosceles Triangle 196">
              <a:extLst>
                <a:ext uri="{FF2B5EF4-FFF2-40B4-BE49-F238E27FC236}">
                  <a16:creationId xmlns:a16="http://schemas.microsoft.com/office/drawing/2014/main" id="{666185F4-E6FF-4CD6-BDE9-E75CDA48149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7" name="Picture 206">
            <a:extLst>
              <a:ext uri="{FF2B5EF4-FFF2-40B4-BE49-F238E27FC236}">
                <a16:creationId xmlns:a16="http://schemas.microsoft.com/office/drawing/2014/main" id="{3EF9B914-2847-4D37-8FDA-BA9E4E6CCE3A}"/>
              </a:ext>
            </a:extLst>
          </p:cNvPr>
          <p:cNvPicPr>
            <a:picLocks noChangeAspect="1"/>
          </p:cNvPicPr>
          <p:nvPr/>
        </p:nvPicPr>
        <p:blipFill>
          <a:blip r:embed="rId8"/>
          <a:stretch>
            <a:fillRect/>
          </a:stretch>
        </p:blipFill>
        <p:spPr>
          <a:xfrm>
            <a:off x="5171256" y="4453604"/>
            <a:ext cx="1847248" cy="1621677"/>
          </a:xfrm>
          <a:prstGeom prst="rect">
            <a:avLst/>
          </a:prstGeom>
        </p:spPr>
      </p:pic>
      <p:grpSp>
        <p:nvGrpSpPr>
          <p:cNvPr id="208" name="Group 207">
            <a:extLst>
              <a:ext uri="{FF2B5EF4-FFF2-40B4-BE49-F238E27FC236}">
                <a16:creationId xmlns:a16="http://schemas.microsoft.com/office/drawing/2014/main" id="{B622E2E7-06AA-4F08-A483-45DD595F7563}"/>
              </a:ext>
            </a:extLst>
          </p:cNvPr>
          <p:cNvGrpSpPr/>
          <p:nvPr/>
        </p:nvGrpSpPr>
        <p:grpSpPr>
          <a:xfrm>
            <a:off x="5457971" y="3355275"/>
            <a:ext cx="940786" cy="1055307"/>
            <a:chOff x="4234859" y="4093780"/>
            <a:chExt cx="1540458" cy="1727978"/>
          </a:xfrm>
        </p:grpSpPr>
        <p:grpSp>
          <p:nvGrpSpPr>
            <p:cNvPr id="209" name="Group 208">
              <a:extLst>
                <a:ext uri="{FF2B5EF4-FFF2-40B4-BE49-F238E27FC236}">
                  <a16:creationId xmlns:a16="http://schemas.microsoft.com/office/drawing/2014/main" id="{2E3B8B94-69F3-4068-97C9-D5789FFC9DDC}"/>
                </a:ext>
              </a:extLst>
            </p:cNvPr>
            <p:cNvGrpSpPr/>
            <p:nvPr/>
          </p:nvGrpSpPr>
          <p:grpSpPr>
            <a:xfrm>
              <a:off x="4234859" y="4093780"/>
              <a:ext cx="1540458" cy="1727978"/>
              <a:chOff x="4234859" y="4093780"/>
              <a:chExt cx="1540458" cy="1727978"/>
            </a:xfrm>
          </p:grpSpPr>
          <p:pic>
            <p:nvPicPr>
              <p:cNvPr id="211" name="Picture 210">
                <a:extLst>
                  <a:ext uri="{FF2B5EF4-FFF2-40B4-BE49-F238E27FC236}">
                    <a16:creationId xmlns:a16="http://schemas.microsoft.com/office/drawing/2014/main" id="{61C1DD06-D596-4E4D-9866-1429A9ECF6A4}"/>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212" name="Isosceles Triangle 211">
                <a:extLst>
                  <a:ext uri="{FF2B5EF4-FFF2-40B4-BE49-F238E27FC236}">
                    <a16:creationId xmlns:a16="http://schemas.microsoft.com/office/drawing/2014/main" id="{D9CD27E1-BC91-41DF-ADF5-63C7F0C07B48}"/>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Isosceles Triangle 212">
                <a:extLst>
                  <a:ext uri="{FF2B5EF4-FFF2-40B4-BE49-F238E27FC236}">
                    <a16:creationId xmlns:a16="http://schemas.microsoft.com/office/drawing/2014/main" id="{CAE7534C-B818-4DDB-813C-A67FD5526E07}"/>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Isosceles Triangle 213">
                <a:extLst>
                  <a:ext uri="{FF2B5EF4-FFF2-40B4-BE49-F238E27FC236}">
                    <a16:creationId xmlns:a16="http://schemas.microsoft.com/office/drawing/2014/main" id="{06752243-3F38-4F6C-B76C-67D4E9A699B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Isosceles Triangle 214">
                <a:extLst>
                  <a:ext uri="{FF2B5EF4-FFF2-40B4-BE49-F238E27FC236}">
                    <a16:creationId xmlns:a16="http://schemas.microsoft.com/office/drawing/2014/main" id="{28CC3422-5F9C-46CF-92FB-40E73E115CE0}"/>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485113AD-9F45-4554-B7DC-696421D31AC5}"/>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3CE839BF-2904-4411-A7EC-7EF7BE9FA753}"/>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209">
              <a:extLst>
                <a:ext uri="{FF2B5EF4-FFF2-40B4-BE49-F238E27FC236}">
                  <a16:creationId xmlns:a16="http://schemas.microsoft.com/office/drawing/2014/main" id="{AFF0CCD3-F1EC-48AB-A0F6-C891C41FD18B}"/>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76C53BC4-1326-445D-A6AC-33C12B978F08}"/>
              </a:ext>
            </a:extLst>
          </p:cNvPr>
          <p:cNvGrpSpPr/>
          <p:nvPr/>
        </p:nvGrpSpPr>
        <p:grpSpPr>
          <a:xfrm>
            <a:off x="6685548" y="3262257"/>
            <a:ext cx="940786" cy="1055307"/>
            <a:chOff x="4234859" y="4093780"/>
            <a:chExt cx="1540458" cy="1727978"/>
          </a:xfrm>
        </p:grpSpPr>
        <p:grpSp>
          <p:nvGrpSpPr>
            <p:cNvPr id="219" name="Group 218">
              <a:extLst>
                <a:ext uri="{FF2B5EF4-FFF2-40B4-BE49-F238E27FC236}">
                  <a16:creationId xmlns:a16="http://schemas.microsoft.com/office/drawing/2014/main" id="{B5FC2D20-36F0-41C6-B5DE-06B1A0F51B5E}"/>
                </a:ext>
              </a:extLst>
            </p:cNvPr>
            <p:cNvGrpSpPr/>
            <p:nvPr/>
          </p:nvGrpSpPr>
          <p:grpSpPr>
            <a:xfrm>
              <a:off x="4234859" y="4093780"/>
              <a:ext cx="1540458" cy="1727978"/>
              <a:chOff x="4234859" y="4093780"/>
              <a:chExt cx="1540458" cy="1727978"/>
            </a:xfrm>
          </p:grpSpPr>
          <p:pic>
            <p:nvPicPr>
              <p:cNvPr id="221" name="Picture 220">
                <a:extLst>
                  <a:ext uri="{FF2B5EF4-FFF2-40B4-BE49-F238E27FC236}">
                    <a16:creationId xmlns:a16="http://schemas.microsoft.com/office/drawing/2014/main" id="{D6D27DE5-9151-430D-BFC0-135708BD0122}"/>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222" name="Isosceles Triangle 221">
                <a:extLst>
                  <a:ext uri="{FF2B5EF4-FFF2-40B4-BE49-F238E27FC236}">
                    <a16:creationId xmlns:a16="http://schemas.microsoft.com/office/drawing/2014/main" id="{224DA26D-2E98-4130-B55F-408CFBD69E62}"/>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Isosceles Triangle 222">
                <a:extLst>
                  <a:ext uri="{FF2B5EF4-FFF2-40B4-BE49-F238E27FC236}">
                    <a16:creationId xmlns:a16="http://schemas.microsoft.com/office/drawing/2014/main" id="{AE24268A-30F6-4493-B25A-3FCCA37B37F0}"/>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2D93FC4-855D-4212-B73B-A4E5417C9E20}"/>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Isosceles Triangle 224">
                <a:extLst>
                  <a:ext uri="{FF2B5EF4-FFF2-40B4-BE49-F238E27FC236}">
                    <a16:creationId xmlns:a16="http://schemas.microsoft.com/office/drawing/2014/main" id="{575C9B52-51FF-417C-9A87-8954D842C74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5F3FCA3D-BAEE-438D-8FC4-F6F7E2FB160E}"/>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9E065EE9-D2A1-4E97-B342-576A2F902FF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3C1D4D6B-8EC5-4FF8-96D8-6C9A1995A66F}"/>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72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9"/>
                                        </p:tgtEl>
                                        <p:attrNameLst>
                                          <p:attrName>style.opacity</p:attrName>
                                        </p:attrNameLst>
                                      </p:cBhvr>
                                      <p:to>
                                        <p:strVal val="0.5"/>
                                      </p:to>
                                    </p:set>
                                    <p:animEffect filter="image" prLst="opacity: 0.5">
                                      <p:cBhvr rctx="IE">
                                        <p:cTn id="7" dur="indefinite"/>
                                        <p:tgtEl>
                                          <p:spTgt spid="29"/>
                                        </p:tgtEl>
                                      </p:cBhvr>
                                    </p:animEffect>
                                  </p:childTnLst>
                                </p:cTn>
                              </p:par>
                              <p:par>
                                <p:cTn id="8" presetID="9" presetClass="emph" presetSubtype="0" grpId="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p:cTn id="12" dur="indefinite"/>
                                        <p:tgtEl>
                                          <p:spTgt spid="32"/>
                                        </p:tgtEl>
                                        <p:attrNameLst>
                                          <p:attrName>style.opacity</p:attrName>
                                        </p:attrNameLst>
                                      </p:cBhvr>
                                      <p:to>
                                        <p:strVal val="0.5"/>
                                      </p:to>
                                    </p:set>
                                    <p:animEffect filter="image" prLst="opacity: 0.5">
                                      <p:cBhvr rctx="IE">
                                        <p:cTn id="13" dur="indefinite"/>
                                        <p:tgtEl>
                                          <p:spTgt spid="32"/>
                                        </p:tgtEl>
                                      </p:cBhvr>
                                    </p:animEffect>
                                  </p:childTnLst>
                                </p:cTn>
                              </p:par>
                              <p:par>
                                <p:cTn id="14" presetID="9" presetClass="emph" presetSubtype="0" grpId="0" nodeType="withEffect">
                                  <p:stCondLst>
                                    <p:cond delay="0"/>
                                  </p:stCondLst>
                                  <p:childTnLst>
                                    <p:set>
                                      <p:cBhvr>
                                        <p:cTn id="15" dur="indefinite"/>
                                        <p:tgtEl>
                                          <p:spTgt spid="37"/>
                                        </p:tgtEl>
                                        <p:attrNameLst>
                                          <p:attrName>style.opacity</p:attrName>
                                        </p:attrNameLst>
                                      </p:cBhvr>
                                      <p:to>
                                        <p:strVal val="0.5"/>
                                      </p:to>
                                    </p:set>
                                    <p:animEffect filter="image" prLst="opacity: 0.5">
                                      <p:cBhvr rctx="IE">
                                        <p:cTn id="16" dur="indefinite"/>
                                        <p:tgtEl>
                                          <p:spTgt spid="37"/>
                                        </p:tgtEl>
                                      </p:cBhvr>
                                    </p:animEffect>
                                  </p:childTnLst>
                                </p:cTn>
                              </p:par>
                              <p:par>
                                <p:cTn id="17" presetID="9" presetClass="emph" presetSubtype="0" grpId="0" nodeType="withEffect">
                                  <p:stCondLst>
                                    <p:cond delay="0"/>
                                  </p:stCondLst>
                                  <p:childTnLst>
                                    <p:set>
                                      <p:cBhvr>
                                        <p:cTn id="18" dur="indefinite"/>
                                        <p:tgtEl>
                                          <p:spTgt spid="5"/>
                                        </p:tgtEl>
                                        <p:attrNameLst>
                                          <p:attrName>style.opacity</p:attrName>
                                        </p:attrNameLst>
                                      </p:cBhvr>
                                      <p:to>
                                        <p:strVal val="0.5"/>
                                      </p:to>
                                    </p:set>
                                    <p:animEffect filter="image" prLst="opacity: 0.5">
                                      <p:cBhvr rctx="IE">
                                        <p:cTn id="19" dur="indefinite"/>
                                        <p:tgtEl>
                                          <p:spTgt spid="5"/>
                                        </p:tgtEl>
                                      </p:cBhvr>
                                    </p:animEffect>
                                  </p:childTnLst>
                                </p:cTn>
                              </p:par>
                              <p:par>
                                <p:cTn id="20" presetID="9" presetClass="emph" presetSubtype="0" grpId="0" nodeType="withEffect">
                                  <p:stCondLst>
                                    <p:cond delay="0"/>
                                  </p:stCondLst>
                                  <p:childTnLst>
                                    <p:set>
                                      <p:cBhvr>
                                        <p:cTn id="21" dur="indefinite"/>
                                        <p:tgtEl>
                                          <p:spTgt spid="49"/>
                                        </p:tgtEl>
                                        <p:attrNameLst>
                                          <p:attrName>style.opacity</p:attrName>
                                        </p:attrNameLst>
                                      </p:cBhvr>
                                      <p:to>
                                        <p:strVal val="0.5"/>
                                      </p:to>
                                    </p:set>
                                    <p:animEffect filter="image" prLst="opacity: 0.5">
                                      <p:cBhvr rctx="IE">
                                        <p:cTn id="22" dur="indefinite"/>
                                        <p:tgtEl>
                                          <p:spTgt spid="49"/>
                                        </p:tgtEl>
                                      </p:cBhvr>
                                    </p:animEffect>
                                  </p:childTnLst>
                                </p:cTn>
                              </p:par>
                              <p:par>
                                <p:cTn id="23" presetID="9" presetClass="emph" presetSubtype="0" grpId="0" nodeType="withEffect">
                                  <p:stCondLst>
                                    <p:cond delay="0"/>
                                  </p:stCondLst>
                                  <p:childTnLst>
                                    <p:set>
                                      <p:cBhvr>
                                        <p:cTn id="24" dur="indefinite"/>
                                        <p:tgtEl>
                                          <p:spTgt spid="50"/>
                                        </p:tgtEl>
                                        <p:attrNameLst>
                                          <p:attrName>style.opacity</p:attrName>
                                        </p:attrNameLst>
                                      </p:cBhvr>
                                      <p:to>
                                        <p:strVal val="0.5"/>
                                      </p:to>
                                    </p:set>
                                    <p:animEffect filter="image" prLst="opacity: 0.5">
                                      <p:cBhvr rctx="IE">
                                        <p:cTn id="25" dur="indefinite"/>
                                        <p:tgtEl>
                                          <p:spTgt spid="50"/>
                                        </p:tgtEl>
                                      </p:cBhvr>
                                    </p:animEffect>
                                  </p:childTnLst>
                                </p:cTn>
                              </p:par>
                              <p:par>
                                <p:cTn id="26" presetID="9" presetClass="emph" presetSubtype="0" grpId="0" nodeType="withEffect">
                                  <p:stCondLst>
                                    <p:cond delay="0"/>
                                  </p:stCondLst>
                                  <p:childTnLst>
                                    <p:set>
                                      <p:cBhvr>
                                        <p:cTn id="27" dur="indefinite"/>
                                        <p:tgtEl>
                                          <p:spTgt spid="51"/>
                                        </p:tgtEl>
                                        <p:attrNameLst>
                                          <p:attrName>style.opacity</p:attrName>
                                        </p:attrNameLst>
                                      </p:cBhvr>
                                      <p:to>
                                        <p:strVal val="0.5"/>
                                      </p:to>
                                    </p:set>
                                    <p:animEffect filter="image" prLst="opacity: 0.5">
                                      <p:cBhvr rctx="IE">
                                        <p:cTn id="28" dur="indefinite"/>
                                        <p:tgtEl>
                                          <p:spTgt spid="51"/>
                                        </p:tgtEl>
                                      </p:cBhvr>
                                    </p:animEffect>
                                  </p:childTnLst>
                                </p:cTn>
                              </p:par>
                              <p:par>
                                <p:cTn id="29" presetID="9" presetClass="emph" presetSubtype="0" grpId="0" nodeType="withEffect">
                                  <p:stCondLst>
                                    <p:cond delay="0"/>
                                  </p:stCondLst>
                                  <p:childTnLst>
                                    <p:set>
                                      <p:cBhvr>
                                        <p:cTn id="30" dur="indefinite"/>
                                        <p:tgtEl>
                                          <p:spTgt spid="52"/>
                                        </p:tgtEl>
                                        <p:attrNameLst>
                                          <p:attrName>style.opacity</p:attrName>
                                        </p:attrNameLst>
                                      </p:cBhvr>
                                      <p:to>
                                        <p:strVal val="0.5"/>
                                      </p:to>
                                    </p:set>
                                    <p:animEffect filter="image" prLst="opacity: 0.5">
                                      <p:cBhvr rctx="IE">
                                        <p:cTn id="31" dur="indefinite"/>
                                        <p:tgtEl>
                                          <p:spTgt spid="52"/>
                                        </p:tgtEl>
                                      </p:cBhvr>
                                    </p:animEffect>
                                  </p:childTnLst>
                                </p:cTn>
                              </p:par>
                              <p:par>
                                <p:cTn id="32" presetID="9" presetClass="emph" presetSubtype="0" grpId="0" nodeType="withEffect">
                                  <p:stCondLst>
                                    <p:cond delay="0"/>
                                  </p:stCondLst>
                                  <p:childTnLst>
                                    <p:set>
                                      <p:cBhvr>
                                        <p:cTn id="33" dur="indefinite"/>
                                        <p:tgtEl>
                                          <p:spTgt spid="53"/>
                                        </p:tgtEl>
                                        <p:attrNameLst>
                                          <p:attrName>style.opacity</p:attrName>
                                        </p:attrNameLst>
                                      </p:cBhvr>
                                      <p:to>
                                        <p:strVal val="0.5"/>
                                      </p:to>
                                    </p:set>
                                    <p:animEffect filter="image" prLst="opacity: 0.5">
                                      <p:cBhvr rctx="IE">
                                        <p:cTn id="34" dur="indefinite"/>
                                        <p:tgtEl>
                                          <p:spTgt spid="53"/>
                                        </p:tgtEl>
                                      </p:cBhvr>
                                    </p:animEffect>
                                  </p:childTnLst>
                                </p:cTn>
                              </p:par>
                              <p:par>
                                <p:cTn id="35" presetID="9" presetClass="emph" presetSubtype="0" grpId="0" nodeType="withEffect">
                                  <p:stCondLst>
                                    <p:cond delay="0"/>
                                  </p:stCondLst>
                                  <p:childTnLst>
                                    <p:set>
                                      <p:cBhvr>
                                        <p:cTn id="36" dur="indefinite"/>
                                        <p:tgtEl>
                                          <p:spTgt spid="56"/>
                                        </p:tgtEl>
                                        <p:attrNameLst>
                                          <p:attrName>style.opacity</p:attrName>
                                        </p:attrNameLst>
                                      </p:cBhvr>
                                      <p:to>
                                        <p:strVal val="0.5"/>
                                      </p:to>
                                    </p:set>
                                    <p:animEffect filter="image" prLst="opacity: 0.5">
                                      <p:cBhvr rctx="IE">
                                        <p:cTn id="37" dur="indefinite"/>
                                        <p:tgtEl>
                                          <p:spTgt spid="56"/>
                                        </p:tgtEl>
                                      </p:cBhvr>
                                    </p:animEffect>
                                  </p:childTnLst>
                                </p:cTn>
                              </p:par>
                              <p:par>
                                <p:cTn id="38" presetID="9" presetClass="emph" presetSubtype="0" grpId="0" nodeType="withEffect">
                                  <p:stCondLst>
                                    <p:cond delay="0"/>
                                  </p:stCondLst>
                                  <p:childTnLst>
                                    <p:set>
                                      <p:cBhvr>
                                        <p:cTn id="39" dur="indefinite"/>
                                        <p:tgtEl>
                                          <p:spTgt spid="57"/>
                                        </p:tgtEl>
                                        <p:attrNameLst>
                                          <p:attrName>style.opacity</p:attrName>
                                        </p:attrNameLst>
                                      </p:cBhvr>
                                      <p:to>
                                        <p:strVal val="0.5"/>
                                      </p:to>
                                    </p:set>
                                    <p:animEffect filter="image" prLst="opacity: 0.5">
                                      <p:cBhvr rctx="IE">
                                        <p:cTn id="40" dur="indefinite"/>
                                        <p:tgtEl>
                                          <p:spTgt spid="57"/>
                                        </p:tgtEl>
                                      </p:cBhvr>
                                    </p:animEffect>
                                  </p:childTnLst>
                                </p:cTn>
                              </p:par>
                              <p:par>
                                <p:cTn id="41" presetID="9" presetClass="emph" presetSubtype="0" grpId="0" nodeType="withEffect">
                                  <p:stCondLst>
                                    <p:cond delay="0"/>
                                  </p:stCondLst>
                                  <p:childTnLst>
                                    <p:set>
                                      <p:cBhvr>
                                        <p:cTn id="42" dur="indefinite"/>
                                        <p:tgtEl>
                                          <p:spTgt spid="58"/>
                                        </p:tgtEl>
                                        <p:attrNameLst>
                                          <p:attrName>style.opacity</p:attrName>
                                        </p:attrNameLst>
                                      </p:cBhvr>
                                      <p:to>
                                        <p:strVal val="0.5"/>
                                      </p:to>
                                    </p:set>
                                    <p:animEffect filter="image" prLst="opacity: 0.5">
                                      <p:cBhvr rctx="IE">
                                        <p:cTn id="43" dur="indefinite"/>
                                        <p:tgtEl>
                                          <p:spTgt spid="58"/>
                                        </p:tgtEl>
                                      </p:cBhvr>
                                    </p:animEffect>
                                  </p:childTnLst>
                                </p:cTn>
                              </p:par>
                              <p:par>
                                <p:cTn id="44" presetID="9" presetClass="emph" presetSubtype="0" grpId="0" nodeType="withEffect">
                                  <p:stCondLst>
                                    <p:cond delay="0"/>
                                  </p:stCondLst>
                                  <p:childTnLst>
                                    <p:set>
                                      <p:cBhvr>
                                        <p:cTn id="45" dur="indefinite"/>
                                        <p:tgtEl>
                                          <p:spTgt spid="60"/>
                                        </p:tgtEl>
                                        <p:attrNameLst>
                                          <p:attrName>style.opacity</p:attrName>
                                        </p:attrNameLst>
                                      </p:cBhvr>
                                      <p:to>
                                        <p:strVal val="0.5"/>
                                      </p:to>
                                    </p:set>
                                    <p:animEffect filter="image" prLst="opacity: 0.5">
                                      <p:cBhvr rctx="IE">
                                        <p:cTn id="46" dur="indefinite"/>
                                        <p:tgtEl>
                                          <p:spTgt spid="60"/>
                                        </p:tgtEl>
                                      </p:cBhvr>
                                    </p:animEffect>
                                  </p:childTnLst>
                                </p:cTn>
                              </p:par>
                              <p:par>
                                <p:cTn id="47" presetID="9" presetClass="emph" presetSubtype="0" grpId="0" nodeType="withEffect">
                                  <p:stCondLst>
                                    <p:cond delay="0"/>
                                  </p:stCondLst>
                                  <p:childTnLst>
                                    <p:set>
                                      <p:cBhvr>
                                        <p:cTn id="48" dur="indefinite"/>
                                        <p:tgtEl>
                                          <p:spTgt spid="62"/>
                                        </p:tgtEl>
                                        <p:attrNameLst>
                                          <p:attrName>style.opacity</p:attrName>
                                        </p:attrNameLst>
                                      </p:cBhvr>
                                      <p:to>
                                        <p:strVal val="0.5"/>
                                      </p:to>
                                    </p:set>
                                    <p:animEffect filter="image" prLst="opacity: 0.5">
                                      <p:cBhvr rctx="IE">
                                        <p:cTn id="49" dur="indefinite"/>
                                        <p:tgtEl>
                                          <p:spTgt spid="62"/>
                                        </p:tgtEl>
                                      </p:cBhvr>
                                    </p:animEffect>
                                  </p:childTnLst>
                                </p:cTn>
                              </p:par>
                              <p:par>
                                <p:cTn id="50" presetID="9" presetClass="emph" presetSubtype="0" grpId="0" nodeType="withEffect">
                                  <p:stCondLst>
                                    <p:cond delay="0"/>
                                  </p:stCondLst>
                                  <p:childTnLst>
                                    <p:set>
                                      <p:cBhvr>
                                        <p:cTn id="51" dur="indefinite"/>
                                        <p:tgtEl>
                                          <p:spTgt spid="63"/>
                                        </p:tgtEl>
                                        <p:attrNameLst>
                                          <p:attrName>style.opacity</p:attrName>
                                        </p:attrNameLst>
                                      </p:cBhvr>
                                      <p:to>
                                        <p:strVal val="0.5"/>
                                      </p:to>
                                    </p:set>
                                    <p:animEffect filter="image" prLst="opacity: 0.5">
                                      <p:cBhvr rctx="IE">
                                        <p:cTn id="52" dur="indefinite"/>
                                        <p:tgtEl>
                                          <p:spTgt spid="63"/>
                                        </p:tgtEl>
                                      </p:cBhvr>
                                    </p:animEffect>
                                  </p:childTnLst>
                                </p:cTn>
                              </p:par>
                              <p:par>
                                <p:cTn id="53" presetID="9" presetClass="emph" presetSubtype="0" grpId="0" nodeType="withEffect">
                                  <p:stCondLst>
                                    <p:cond delay="0"/>
                                  </p:stCondLst>
                                  <p:childTnLst>
                                    <p:set>
                                      <p:cBhvr>
                                        <p:cTn id="54" dur="indefinite"/>
                                        <p:tgtEl>
                                          <p:spTgt spid="64"/>
                                        </p:tgtEl>
                                        <p:attrNameLst>
                                          <p:attrName>style.opacity</p:attrName>
                                        </p:attrNameLst>
                                      </p:cBhvr>
                                      <p:to>
                                        <p:strVal val="0.5"/>
                                      </p:to>
                                    </p:set>
                                    <p:animEffect filter="image" prLst="opacity: 0.5">
                                      <p:cBhvr rctx="IE">
                                        <p:cTn id="55" dur="indefinite"/>
                                        <p:tgtEl>
                                          <p:spTgt spid="64"/>
                                        </p:tgtEl>
                                      </p:cBhvr>
                                    </p:animEffect>
                                  </p:childTnLst>
                                </p:cTn>
                              </p:par>
                              <p:par>
                                <p:cTn id="56" presetID="9" presetClass="emph" presetSubtype="0" grpId="0" nodeType="withEffect">
                                  <p:stCondLst>
                                    <p:cond delay="0"/>
                                  </p:stCondLst>
                                  <p:childTnLst>
                                    <p:set>
                                      <p:cBhvr>
                                        <p:cTn id="57" dur="indefinite"/>
                                        <p:tgtEl>
                                          <p:spTgt spid="65"/>
                                        </p:tgtEl>
                                        <p:attrNameLst>
                                          <p:attrName>style.opacity</p:attrName>
                                        </p:attrNameLst>
                                      </p:cBhvr>
                                      <p:to>
                                        <p:strVal val="0.5"/>
                                      </p:to>
                                    </p:set>
                                    <p:animEffect filter="image" prLst="opacity: 0.5">
                                      <p:cBhvr rctx="IE">
                                        <p:cTn id="58" dur="indefinite"/>
                                        <p:tgtEl>
                                          <p:spTgt spid="65"/>
                                        </p:tgtEl>
                                      </p:cBhvr>
                                    </p:animEffect>
                                  </p:childTnLst>
                                </p:cTn>
                              </p:par>
                              <p:par>
                                <p:cTn id="59" presetID="9" presetClass="emph" presetSubtype="0" grpId="0" nodeType="withEffect">
                                  <p:stCondLst>
                                    <p:cond delay="0"/>
                                  </p:stCondLst>
                                  <p:childTnLst>
                                    <p:set>
                                      <p:cBhvr>
                                        <p:cTn id="60" dur="indefinite"/>
                                        <p:tgtEl>
                                          <p:spTgt spid="66"/>
                                        </p:tgtEl>
                                        <p:attrNameLst>
                                          <p:attrName>style.opacity</p:attrName>
                                        </p:attrNameLst>
                                      </p:cBhvr>
                                      <p:to>
                                        <p:strVal val="0.5"/>
                                      </p:to>
                                    </p:set>
                                    <p:animEffect filter="image" prLst="opacity: 0.5">
                                      <p:cBhvr rctx="IE">
                                        <p:cTn id="61" dur="indefinite"/>
                                        <p:tgtEl>
                                          <p:spTgt spid="66"/>
                                        </p:tgtEl>
                                      </p:cBhvr>
                                    </p:animEffect>
                                  </p:childTnLst>
                                </p:cTn>
                              </p:par>
                              <p:par>
                                <p:cTn id="62" presetID="9" presetClass="emph" presetSubtype="0" grpId="0" nodeType="withEffect">
                                  <p:stCondLst>
                                    <p:cond delay="0"/>
                                  </p:stCondLst>
                                  <p:childTnLst>
                                    <p:set>
                                      <p:cBhvr>
                                        <p:cTn id="63" dur="indefinite"/>
                                        <p:tgtEl>
                                          <p:spTgt spid="67"/>
                                        </p:tgtEl>
                                        <p:attrNameLst>
                                          <p:attrName>style.opacity</p:attrName>
                                        </p:attrNameLst>
                                      </p:cBhvr>
                                      <p:to>
                                        <p:strVal val="0.5"/>
                                      </p:to>
                                    </p:set>
                                    <p:animEffect filter="image" prLst="opacity: 0.5">
                                      <p:cBhvr rctx="IE">
                                        <p:cTn id="64" dur="indefinite"/>
                                        <p:tgtEl>
                                          <p:spTgt spid="67"/>
                                        </p:tgtEl>
                                      </p:cBhvr>
                                    </p:animEffect>
                                  </p:childTnLst>
                                </p:cTn>
                              </p:par>
                              <p:par>
                                <p:cTn id="65" presetID="9" presetClass="emph" presetSubtype="0" grpId="0" nodeType="withEffect">
                                  <p:stCondLst>
                                    <p:cond delay="0"/>
                                  </p:stCondLst>
                                  <p:childTnLst>
                                    <p:set>
                                      <p:cBhvr>
                                        <p:cTn id="66" dur="indefinite"/>
                                        <p:tgtEl>
                                          <p:spTgt spid="68"/>
                                        </p:tgtEl>
                                        <p:attrNameLst>
                                          <p:attrName>style.opacity</p:attrName>
                                        </p:attrNameLst>
                                      </p:cBhvr>
                                      <p:to>
                                        <p:strVal val="0.5"/>
                                      </p:to>
                                    </p:set>
                                    <p:animEffect filter="image" prLst="opacity: 0.5">
                                      <p:cBhvr rctx="IE">
                                        <p:cTn id="67" dur="indefinite"/>
                                        <p:tgtEl>
                                          <p:spTgt spid="68"/>
                                        </p:tgtEl>
                                      </p:cBhvr>
                                    </p:animEffect>
                                  </p:childTnLst>
                                </p:cTn>
                              </p:par>
                              <p:par>
                                <p:cTn id="68" presetID="9" presetClass="emph" presetSubtype="0" grpId="0" nodeType="withEffect">
                                  <p:stCondLst>
                                    <p:cond delay="0"/>
                                  </p:stCondLst>
                                  <p:childTnLst>
                                    <p:set>
                                      <p:cBhvr>
                                        <p:cTn id="69" dur="indefinite"/>
                                        <p:tgtEl>
                                          <p:spTgt spid="70"/>
                                        </p:tgtEl>
                                        <p:attrNameLst>
                                          <p:attrName>style.opacity</p:attrName>
                                        </p:attrNameLst>
                                      </p:cBhvr>
                                      <p:to>
                                        <p:strVal val="0.5"/>
                                      </p:to>
                                    </p:set>
                                    <p:animEffect filter="image" prLst="opacity: 0.5">
                                      <p:cBhvr rctx="IE">
                                        <p:cTn id="70" dur="indefinite"/>
                                        <p:tgtEl>
                                          <p:spTgt spid="70"/>
                                        </p:tgtEl>
                                      </p:cBhvr>
                                    </p:animEffect>
                                  </p:childTnLst>
                                </p:cTn>
                              </p:par>
                              <p:par>
                                <p:cTn id="71" presetID="9" presetClass="emph" presetSubtype="0" grpId="0" nodeType="withEffect">
                                  <p:stCondLst>
                                    <p:cond delay="0"/>
                                  </p:stCondLst>
                                  <p:childTnLst>
                                    <p:set>
                                      <p:cBhvr>
                                        <p:cTn id="72" dur="indefinite"/>
                                        <p:tgtEl>
                                          <p:spTgt spid="71"/>
                                        </p:tgtEl>
                                        <p:attrNameLst>
                                          <p:attrName>style.opacity</p:attrName>
                                        </p:attrNameLst>
                                      </p:cBhvr>
                                      <p:to>
                                        <p:strVal val="0.5"/>
                                      </p:to>
                                    </p:set>
                                    <p:animEffect filter="image" prLst="opacity: 0.5">
                                      <p:cBhvr rctx="IE">
                                        <p:cTn id="73" dur="indefinite"/>
                                        <p:tgtEl>
                                          <p:spTgt spid="71"/>
                                        </p:tgtEl>
                                      </p:cBhvr>
                                    </p:animEffect>
                                  </p:childTnLst>
                                </p:cTn>
                              </p:par>
                              <p:par>
                                <p:cTn id="74" presetID="9" presetClass="emph" presetSubtype="0" grpId="0" nodeType="withEffect">
                                  <p:stCondLst>
                                    <p:cond delay="0"/>
                                  </p:stCondLst>
                                  <p:childTnLst>
                                    <p:set>
                                      <p:cBhvr>
                                        <p:cTn id="75" dur="indefinite"/>
                                        <p:tgtEl>
                                          <p:spTgt spid="73"/>
                                        </p:tgtEl>
                                        <p:attrNameLst>
                                          <p:attrName>style.opacity</p:attrName>
                                        </p:attrNameLst>
                                      </p:cBhvr>
                                      <p:to>
                                        <p:strVal val="0.5"/>
                                      </p:to>
                                    </p:set>
                                    <p:animEffect filter="image" prLst="opacity: 0.5">
                                      <p:cBhvr rctx="IE">
                                        <p:cTn id="76" dur="indefinite"/>
                                        <p:tgtEl>
                                          <p:spTgt spid="73"/>
                                        </p:tgtEl>
                                      </p:cBhvr>
                                    </p:animEffect>
                                  </p:childTnLst>
                                </p:cTn>
                              </p:par>
                              <p:par>
                                <p:cTn id="77" presetID="9" presetClass="emph" presetSubtype="0" grpId="0" nodeType="withEffect">
                                  <p:stCondLst>
                                    <p:cond delay="0"/>
                                  </p:stCondLst>
                                  <p:childTnLst>
                                    <p:set>
                                      <p:cBhvr>
                                        <p:cTn id="78" dur="indefinite"/>
                                        <p:tgtEl>
                                          <p:spTgt spid="75"/>
                                        </p:tgtEl>
                                        <p:attrNameLst>
                                          <p:attrName>style.opacity</p:attrName>
                                        </p:attrNameLst>
                                      </p:cBhvr>
                                      <p:to>
                                        <p:strVal val="0.5"/>
                                      </p:to>
                                    </p:set>
                                    <p:animEffect filter="image" prLst="opacity: 0.5">
                                      <p:cBhvr rctx="IE">
                                        <p:cTn id="79" dur="indefinite"/>
                                        <p:tgtEl>
                                          <p:spTgt spid="75"/>
                                        </p:tgtEl>
                                      </p:cBhvr>
                                    </p:animEffect>
                                  </p:childTnLst>
                                </p:cTn>
                              </p:par>
                              <p:par>
                                <p:cTn id="80" presetID="9" presetClass="emph" presetSubtype="0" grpId="0" nodeType="withEffect">
                                  <p:stCondLst>
                                    <p:cond delay="0"/>
                                  </p:stCondLst>
                                  <p:childTnLst>
                                    <p:set>
                                      <p:cBhvr>
                                        <p:cTn id="81" dur="indefinite"/>
                                        <p:tgtEl>
                                          <p:spTgt spid="76"/>
                                        </p:tgtEl>
                                        <p:attrNameLst>
                                          <p:attrName>style.opacity</p:attrName>
                                        </p:attrNameLst>
                                      </p:cBhvr>
                                      <p:to>
                                        <p:strVal val="0.5"/>
                                      </p:to>
                                    </p:set>
                                    <p:animEffect filter="image" prLst="opacity: 0.5">
                                      <p:cBhvr rctx="IE">
                                        <p:cTn id="82" dur="indefinite"/>
                                        <p:tgtEl>
                                          <p:spTgt spid="76"/>
                                        </p:tgtEl>
                                      </p:cBhvr>
                                    </p:animEffect>
                                  </p:childTnLst>
                                </p:cTn>
                              </p:par>
                              <p:par>
                                <p:cTn id="83" presetID="9" presetClass="emph" presetSubtype="0" grpId="0" nodeType="withEffect">
                                  <p:stCondLst>
                                    <p:cond delay="0"/>
                                  </p:stCondLst>
                                  <p:childTnLst>
                                    <p:set>
                                      <p:cBhvr>
                                        <p:cTn id="84" dur="indefinite"/>
                                        <p:tgtEl>
                                          <p:spTgt spid="77"/>
                                        </p:tgtEl>
                                        <p:attrNameLst>
                                          <p:attrName>style.opacity</p:attrName>
                                        </p:attrNameLst>
                                      </p:cBhvr>
                                      <p:to>
                                        <p:strVal val="0.5"/>
                                      </p:to>
                                    </p:set>
                                    <p:animEffect filter="image" prLst="opacity: 0.5">
                                      <p:cBhvr rctx="IE">
                                        <p:cTn id="85" dur="indefinite"/>
                                        <p:tgtEl>
                                          <p:spTgt spid="77"/>
                                        </p:tgtEl>
                                      </p:cBhvr>
                                    </p:animEffect>
                                  </p:childTnLst>
                                </p:cTn>
                              </p:par>
                              <p:par>
                                <p:cTn id="86" presetID="9" presetClass="emph" presetSubtype="0" grpId="0" nodeType="withEffect">
                                  <p:stCondLst>
                                    <p:cond delay="0"/>
                                  </p:stCondLst>
                                  <p:childTnLst>
                                    <p:set>
                                      <p:cBhvr>
                                        <p:cTn id="87" dur="indefinite"/>
                                        <p:tgtEl>
                                          <p:spTgt spid="78"/>
                                        </p:tgtEl>
                                        <p:attrNameLst>
                                          <p:attrName>style.opacity</p:attrName>
                                        </p:attrNameLst>
                                      </p:cBhvr>
                                      <p:to>
                                        <p:strVal val="0.5"/>
                                      </p:to>
                                    </p:set>
                                    <p:animEffect filter="image" prLst="opacity: 0.5">
                                      <p:cBhvr rctx="IE">
                                        <p:cTn id="88" dur="indefinite"/>
                                        <p:tgtEl>
                                          <p:spTgt spid="78"/>
                                        </p:tgtEl>
                                      </p:cBhvr>
                                    </p:animEffect>
                                  </p:childTnLst>
                                </p:cTn>
                              </p:par>
                              <p:par>
                                <p:cTn id="89" presetID="9" presetClass="emph" presetSubtype="0" grpId="0" nodeType="withEffect">
                                  <p:stCondLst>
                                    <p:cond delay="0"/>
                                  </p:stCondLst>
                                  <p:childTnLst>
                                    <p:set>
                                      <p:cBhvr>
                                        <p:cTn id="90" dur="indefinite"/>
                                        <p:tgtEl>
                                          <p:spTgt spid="159"/>
                                        </p:tgtEl>
                                        <p:attrNameLst>
                                          <p:attrName>style.opacity</p:attrName>
                                        </p:attrNameLst>
                                      </p:cBhvr>
                                      <p:to>
                                        <p:strVal val="0.5"/>
                                      </p:to>
                                    </p:set>
                                    <p:animEffect filter="image" prLst="opacity: 0.5">
                                      <p:cBhvr rctx="IE">
                                        <p:cTn id="91" dur="indefinite"/>
                                        <p:tgtEl>
                                          <p:spTgt spid="159"/>
                                        </p:tgtEl>
                                      </p:cBhvr>
                                    </p:animEffect>
                                  </p:childTnLst>
                                </p:cTn>
                              </p:par>
                              <p:par>
                                <p:cTn id="92" presetID="9" presetClass="emph" presetSubtype="0" grpId="0" nodeType="withEffect">
                                  <p:stCondLst>
                                    <p:cond delay="0"/>
                                  </p:stCondLst>
                                  <p:childTnLst>
                                    <p:set>
                                      <p:cBhvr>
                                        <p:cTn id="93" dur="indefinite"/>
                                        <p:tgtEl>
                                          <p:spTgt spid="160"/>
                                        </p:tgtEl>
                                        <p:attrNameLst>
                                          <p:attrName>style.opacity</p:attrName>
                                        </p:attrNameLst>
                                      </p:cBhvr>
                                      <p:to>
                                        <p:strVal val="0.5"/>
                                      </p:to>
                                    </p:set>
                                    <p:animEffect filter="image" prLst="opacity: 0.5">
                                      <p:cBhvr rctx="IE">
                                        <p:cTn id="94" dur="indefinite"/>
                                        <p:tgtEl>
                                          <p:spTgt spid="160"/>
                                        </p:tgtEl>
                                      </p:cBhvr>
                                    </p:animEffect>
                                  </p:childTnLst>
                                </p:cTn>
                              </p:par>
                              <p:par>
                                <p:cTn id="95" presetID="9" presetClass="emph" presetSubtype="0" nodeType="withEffect">
                                  <p:stCondLst>
                                    <p:cond delay="0"/>
                                  </p:stCondLst>
                                  <p:childTnLst>
                                    <p:set>
                                      <p:cBhvr>
                                        <p:cTn id="96" dur="indefinite"/>
                                        <p:tgtEl>
                                          <p:spTgt spid="161"/>
                                        </p:tgtEl>
                                        <p:attrNameLst>
                                          <p:attrName>style.opacity</p:attrName>
                                        </p:attrNameLst>
                                      </p:cBhvr>
                                      <p:to>
                                        <p:strVal val="0.5"/>
                                      </p:to>
                                    </p:set>
                                    <p:animEffect filter="image" prLst="opacity: 0.5">
                                      <p:cBhvr rctx="IE">
                                        <p:cTn id="97" dur="indefinite"/>
                                        <p:tgtEl>
                                          <p:spTgt spid="161"/>
                                        </p:tgtEl>
                                      </p:cBhvr>
                                    </p:animEffect>
                                  </p:childTnLst>
                                </p:cTn>
                              </p:par>
                              <p:par>
                                <p:cTn id="98" presetID="9" presetClass="emph" presetSubtype="0" nodeType="withEffect">
                                  <p:stCondLst>
                                    <p:cond delay="0"/>
                                  </p:stCondLst>
                                  <p:childTnLst>
                                    <p:set>
                                      <p:cBhvr>
                                        <p:cTn id="99" dur="indefinite"/>
                                        <p:tgtEl>
                                          <p:spTgt spid="173"/>
                                        </p:tgtEl>
                                        <p:attrNameLst>
                                          <p:attrName>style.opacity</p:attrName>
                                        </p:attrNameLst>
                                      </p:cBhvr>
                                      <p:to>
                                        <p:strVal val="0.5"/>
                                      </p:to>
                                    </p:set>
                                    <p:animEffect filter="image" prLst="opacity: 0.5">
                                      <p:cBhvr rctx="IE">
                                        <p:cTn id="100" dur="indefinite"/>
                                        <p:tgtEl>
                                          <p:spTgt spid="173"/>
                                        </p:tgtEl>
                                      </p:cBhvr>
                                    </p:animEffect>
                                  </p:childTnLst>
                                </p:cTn>
                              </p:par>
                              <p:par>
                                <p:cTn id="101" presetID="9" presetClass="emph" presetSubtype="0" nodeType="withEffect">
                                  <p:stCondLst>
                                    <p:cond delay="0"/>
                                  </p:stCondLst>
                                  <p:childTnLst>
                                    <p:set>
                                      <p:cBhvr>
                                        <p:cTn id="102" dur="indefinite"/>
                                        <p:tgtEl>
                                          <p:spTgt spid="183"/>
                                        </p:tgtEl>
                                        <p:attrNameLst>
                                          <p:attrName>style.opacity</p:attrName>
                                        </p:attrNameLst>
                                      </p:cBhvr>
                                      <p:to>
                                        <p:strVal val="0.5"/>
                                      </p:to>
                                    </p:set>
                                    <p:animEffect filter="image" prLst="opacity: 0.5">
                                      <p:cBhvr rctx="IE">
                                        <p:cTn id="103" dur="indefinite"/>
                                        <p:tgtEl>
                                          <p:spTgt spid="183"/>
                                        </p:tgtEl>
                                      </p:cBhvr>
                                    </p:animEffect>
                                  </p:childTnLst>
                                </p:cTn>
                              </p:par>
                              <p:par>
                                <p:cTn id="104" presetID="9" presetClass="emph" presetSubtype="0" nodeType="withEffect">
                                  <p:stCondLst>
                                    <p:cond delay="0"/>
                                  </p:stCondLst>
                                  <p:childTnLst>
                                    <p:set>
                                      <p:cBhvr>
                                        <p:cTn id="105" dur="indefinite"/>
                                        <p:tgtEl>
                                          <p:spTgt spid="195"/>
                                        </p:tgtEl>
                                        <p:attrNameLst>
                                          <p:attrName>style.opacity</p:attrName>
                                        </p:attrNameLst>
                                      </p:cBhvr>
                                      <p:to>
                                        <p:strVal val="0.5"/>
                                      </p:to>
                                    </p:set>
                                    <p:animEffect filter="image" prLst="opacity: 0.5">
                                      <p:cBhvr rctx="IE">
                                        <p:cTn id="106" dur="indefinite"/>
                                        <p:tgtEl>
                                          <p:spTgt spid="195"/>
                                        </p:tgtEl>
                                      </p:cBhvr>
                                    </p:animEffect>
                                  </p:childTnLst>
                                </p:cTn>
                              </p:par>
                              <p:par>
                                <p:cTn id="107" presetID="9" presetClass="emph" presetSubtype="0" nodeType="withEffect">
                                  <p:stCondLst>
                                    <p:cond delay="0"/>
                                  </p:stCondLst>
                                  <p:childTnLst>
                                    <p:set>
                                      <p:cBhvr>
                                        <p:cTn id="108" dur="indefinite"/>
                                        <p:tgtEl>
                                          <p:spTgt spid="208"/>
                                        </p:tgtEl>
                                        <p:attrNameLst>
                                          <p:attrName>style.opacity</p:attrName>
                                        </p:attrNameLst>
                                      </p:cBhvr>
                                      <p:to>
                                        <p:strVal val="0.5"/>
                                      </p:to>
                                    </p:set>
                                    <p:animEffect filter="image" prLst="opacity: 0.5">
                                      <p:cBhvr rctx="IE">
                                        <p:cTn id="109" dur="indefinite"/>
                                        <p:tgtEl>
                                          <p:spTgt spid="208"/>
                                        </p:tgtEl>
                                      </p:cBhvr>
                                    </p:animEffect>
                                  </p:childTnLst>
                                </p:cTn>
                              </p:par>
                              <p:par>
                                <p:cTn id="110" presetID="9" presetClass="emph" presetSubtype="0" nodeType="withEffect">
                                  <p:stCondLst>
                                    <p:cond delay="0"/>
                                  </p:stCondLst>
                                  <p:childTnLst>
                                    <p:set>
                                      <p:cBhvr>
                                        <p:cTn id="111" dur="indefinite"/>
                                        <p:tgtEl>
                                          <p:spTgt spid="218"/>
                                        </p:tgtEl>
                                        <p:attrNameLst>
                                          <p:attrName>style.opacity</p:attrName>
                                        </p:attrNameLst>
                                      </p:cBhvr>
                                      <p:to>
                                        <p:strVal val="0.5"/>
                                      </p:to>
                                    </p:set>
                                    <p:animEffect filter="image" prLst="opacity: 0.5">
                                      <p:cBhvr rctx="IE">
                                        <p:cTn id="112" dur="indefinite"/>
                                        <p:tgtEl>
                                          <p:spTgt spid="218"/>
                                        </p:tgtEl>
                                      </p:cBhvr>
                                    </p:animEffect>
                                  </p:childTnLst>
                                </p:cTn>
                              </p:par>
                              <p:par>
                                <p:cTn id="113" presetID="9" presetClass="emph" presetSubtype="0" nodeType="withEffect">
                                  <p:stCondLst>
                                    <p:cond delay="0"/>
                                  </p:stCondLst>
                                  <p:childTnLst>
                                    <p:set>
                                      <p:cBhvr>
                                        <p:cTn id="114" dur="indefinite"/>
                                        <p:tgtEl>
                                          <p:spTgt spid="207"/>
                                        </p:tgtEl>
                                        <p:attrNameLst>
                                          <p:attrName>style.opacity</p:attrName>
                                        </p:attrNameLst>
                                      </p:cBhvr>
                                      <p:to>
                                        <p:strVal val="0.5"/>
                                      </p:to>
                                    </p:set>
                                    <p:animEffect filter="image" prLst="opacity: 0.5">
                                      <p:cBhvr rctx="IE">
                                        <p:cTn id="115" dur="indefinite"/>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p:bldP spid="37" grpId="0" animBg="1"/>
      <p:bldP spid="5" grpId="0" animBg="1"/>
      <p:bldP spid="49" grpId="0" animBg="1"/>
      <p:bldP spid="50" grpId="0" animBg="1"/>
      <p:bldP spid="51" grpId="0" animBg="1"/>
      <p:bldP spid="52" grpId="0" animBg="1"/>
      <p:bldP spid="53" grpId="0" animBg="1"/>
      <p:bldP spid="56" grpId="0" animBg="1"/>
      <p:bldP spid="57" grpId="0" animBg="1"/>
      <p:bldP spid="58" grpId="0" animBg="1"/>
      <p:bldP spid="60" grpId="0" animBg="1"/>
      <p:bldP spid="62" grpId="0" animBg="1"/>
      <p:bldP spid="63" grpId="0" animBg="1"/>
      <p:bldP spid="64" grpId="0" animBg="1"/>
      <p:bldP spid="65" grpId="0" animBg="1"/>
      <p:bldP spid="66" grpId="0" animBg="1"/>
      <p:bldP spid="67" grpId="0" animBg="1"/>
      <p:bldP spid="68" grpId="0" animBg="1"/>
      <p:bldP spid="70" grpId="0" animBg="1"/>
      <p:bldP spid="71" grpId="0" animBg="1"/>
      <p:bldP spid="73" grpId="0" animBg="1"/>
      <p:bldP spid="75" grpId="0" animBg="1"/>
      <p:bldP spid="76" grpId="0" animBg="1"/>
      <p:bldP spid="77" grpId="0" animBg="1"/>
      <p:bldP spid="78" grpId="0" animBg="1"/>
      <p:bldP spid="159" grpId="0" animBg="1"/>
      <p:bldP spid="16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4065-0988-4DC3-8119-A157951F6EE6}"/>
              </a:ext>
            </a:extLst>
          </p:cNvPr>
          <p:cNvSpPr>
            <a:spLocks noGrp="1"/>
          </p:cNvSpPr>
          <p:nvPr>
            <p:ph type="title"/>
          </p:nvPr>
        </p:nvSpPr>
        <p:spPr/>
        <p:txBody>
          <a:bodyPr>
            <a:normAutofit fontScale="90000"/>
          </a:bodyPr>
          <a:lstStyle/>
          <a:p>
            <a:r>
              <a:rPr lang="en-US" dirty="0"/>
              <a:t>Plants respond to absence of bacteria </a:t>
            </a:r>
            <a:br>
              <a:rPr lang="en-US" dirty="0"/>
            </a:br>
            <a:r>
              <a:rPr lang="en-US" dirty="0"/>
              <a:t>in a host specific manner</a:t>
            </a:r>
          </a:p>
        </p:txBody>
      </p:sp>
      <p:sp>
        <p:nvSpPr>
          <p:cNvPr id="4" name="Slide Number Placeholder 3">
            <a:extLst>
              <a:ext uri="{FF2B5EF4-FFF2-40B4-BE49-F238E27FC236}">
                <a16:creationId xmlns:a16="http://schemas.microsoft.com/office/drawing/2014/main" id="{3470B6C5-11DD-4EA8-9B0C-E2569664EFBB}"/>
              </a:ext>
            </a:extLst>
          </p:cNvPr>
          <p:cNvSpPr>
            <a:spLocks noGrp="1"/>
          </p:cNvSpPr>
          <p:nvPr>
            <p:ph type="sldNum" sz="quarter" idx="12"/>
          </p:nvPr>
        </p:nvSpPr>
        <p:spPr/>
        <p:txBody>
          <a:bodyPr/>
          <a:lstStyle/>
          <a:p>
            <a:fld id="{77E59808-E941-46E1-872F-5DB51E5B6943}" type="slidenum">
              <a:rPr lang="en-US" smtClean="0"/>
              <a:pPr/>
              <a:t>25</a:t>
            </a:fld>
            <a:endParaRPr lang="en-US"/>
          </a:p>
        </p:txBody>
      </p:sp>
      <p:cxnSp>
        <p:nvCxnSpPr>
          <p:cNvPr id="7" name="Straight Connector 6">
            <a:extLst>
              <a:ext uri="{FF2B5EF4-FFF2-40B4-BE49-F238E27FC236}">
                <a16:creationId xmlns:a16="http://schemas.microsoft.com/office/drawing/2014/main" id="{EBBFF662-20A2-4518-A922-994F6D199751}"/>
              </a:ext>
            </a:extLst>
          </p:cNvPr>
          <p:cNvCxnSpPr>
            <a:cxnSpLocks/>
          </p:cNvCxnSpPr>
          <p:nvPr/>
        </p:nvCxnSpPr>
        <p:spPr>
          <a:xfrm>
            <a:off x="6611330" y="1734972"/>
            <a:ext cx="721432"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83CFE72-6C1F-49E7-AB0F-1B4019B1AFDD}"/>
              </a:ext>
            </a:extLst>
          </p:cNvPr>
          <p:cNvCxnSpPr>
            <a:cxnSpLocks/>
          </p:cNvCxnSpPr>
          <p:nvPr/>
        </p:nvCxnSpPr>
        <p:spPr>
          <a:xfrm>
            <a:off x="6611330" y="1734972"/>
            <a:ext cx="0" cy="4424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B8DE72F-5F06-4D35-BFC1-40E4819A1D83}"/>
              </a:ext>
            </a:extLst>
          </p:cNvPr>
          <p:cNvCxnSpPr>
            <a:cxnSpLocks/>
          </p:cNvCxnSpPr>
          <p:nvPr/>
        </p:nvCxnSpPr>
        <p:spPr>
          <a:xfrm>
            <a:off x="7332762" y="1734972"/>
            <a:ext cx="0" cy="2405732"/>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DF40B5A-27C5-4D70-BB58-3128112B9284}"/>
              </a:ext>
            </a:extLst>
          </p:cNvPr>
          <p:cNvSpPr txBox="1"/>
          <p:nvPr/>
        </p:nvSpPr>
        <p:spPr>
          <a:xfrm>
            <a:off x="6837735" y="1485005"/>
            <a:ext cx="457200" cy="369332"/>
          </a:xfrm>
          <a:prstGeom prst="rect">
            <a:avLst/>
          </a:prstGeom>
          <a:noFill/>
        </p:spPr>
        <p:txBody>
          <a:bodyPr wrap="square" rtlCol="0">
            <a:spAutoFit/>
          </a:bodyPr>
          <a:lstStyle/>
          <a:p>
            <a:r>
              <a:rPr lang="en-US" dirty="0"/>
              <a:t>*</a:t>
            </a:r>
          </a:p>
        </p:txBody>
      </p:sp>
      <p:cxnSp>
        <p:nvCxnSpPr>
          <p:cNvPr id="18" name="Straight Connector 17">
            <a:extLst>
              <a:ext uri="{FF2B5EF4-FFF2-40B4-BE49-F238E27FC236}">
                <a16:creationId xmlns:a16="http://schemas.microsoft.com/office/drawing/2014/main" id="{C8535082-B49B-4571-8822-F207B43BCD82}"/>
              </a:ext>
            </a:extLst>
          </p:cNvPr>
          <p:cNvCxnSpPr>
            <a:cxnSpLocks/>
          </p:cNvCxnSpPr>
          <p:nvPr/>
        </p:nvCxnSpPr>
        <p:spPr>
          <a:xfrm>
            <a:off x="8211530" y="2890672"/>
            <a:ext cx="721432"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10DA449-5866-4381-840F-D2A6191AC0E2}"/>
              </a:ext>
            </a:extLst>
          </p:cNvPr>
          <p:cNvCxnSpPr>
            <a:cxnSpLocks/>
          </p:cNvCxnSpPr>
          <p:nvPr/>
        </p:nvCxnSpPr>
        <p:spPr>
          <a:xfrm>
            <a:off x="8211530" y="2890672"/>
            <a:ext cx="0" cy="442435"/>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B584E1B-518E-4254-B2A4-8E13BA818D9C}"/>
              </a:ext>
            </a:extLst>
          </p:cNvPr>
          <p:cNvCxnSpPr>
            <a:cxnSpLocks/>
          </p:cNvCxnSpPr>
          <p:nvPr/>
        </p:nvCxnSpPr>
        <p:spPr>
          <a:xfrm>
            <a:off x="8932962" y="2890672"/>
            <a:ext cx="0" cy="2405732"/>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3F1602F-C905-4326-B311-A541D525EF63}"/>
              </a:ext>
            </a:extLst>
          </p:cNvPr>
          <p:cNvSpPr txBox="1"/>
          <p:nvPr/>
        </p:nvSpPr>
        <p:spPr>
          <a:xfrm>
            <a:off x="8434308" y="2639668"/>
            <a:ext cx="457200" cy="369332"/>
          </a:xfrm>
          <a:prstGeom prst="rect">
            <a:avLst/>
          </a:prstGeom>
          <a:noFill/>
        </p:spPr>
        <p:txBody>
          <a:bodyPr wrap="square" rtlCol="0">
            <a:spAutoFit/>
          </a:bodyPr>
          <a:lstStyle/>
          <a:p>
            <a:r>
              <a:rPr lang="en-US" dirty="0"/>
              <a:t>*</a:t>
            </a:r>
          </a:p>
        </p:txBody>
      </p:sp>
      <p:cxnSp>
        <p:nvCxnSpPr>
          <p:cNvPr id="22" name="Straight Connector 21">
            <a:extLst>
              <a:ext uri="{FF2B5EF4-FFF2-40B4-BE49-F238E27FC236}">
                <a16:creationId xmlns:a16="http://schemas.microsoft.com/office/drawing/2014/main" id="{1F0F8E94-F5FA-48E1-83A4-2B3ABFBF892C}"/>
              </a:ext>
            </a:extLst>
          </p:cNvPr>
          <p:cNvCxnSpPr>
            <a:cxnSpLocks/>
          </p:cNvCxnSpPr>
          <p:nvPr/>
        </p:nvCxnSpPr>
        <p:spPr>
          <a:xfrm>
            <a:off x="5004780" y="1752485"/>
            <a:ext cx="721432" cy="0"/>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173A4BA-622A-4582-A89E-1C5EE40FEA72}"/>
              </a:ext>
            </a:extLst>
          </p:cNvPr>
          <p:cNvCxnSpPr>
            <a:cxnSpLocks/>
          </p:cNvCxnSpPr>
          <p:nvPr/>
        </p:nvCxnSpPr>
        <p:spPr>
          <a:xfrm>
            <a:off x="5006162" y="1752485"/>
            <a:ext cx="0" cy="203704"/>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CC1606F-944D-465F-86EA-87D6BACF8855}"/>
              </a:ext>
            </a:extLst>
          </p:cNvPr>
          <p:cNvCxnSpPr>
            <a:cxnSpLocks/>
          </p:cNvCxnSpPr>
          <p:nvPr/>
        </p:nvCxnSpPr>
        <p:spPr>
          <a:xfrm>
            <a:off x="5726212" y="1752485"/>
            <a:ext cx="0" cy="1774366"/>
          </a:xfrm>
          <a:prstGeom prst="line">
            <a:avLst/>
          </a:prstGeom>
          <a:ln w="6350">
            <a:solidFill>
              <a:schemeClr val="tx1"/>
            </a:solidFill>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78B96AFD-AE8B-4177-A41C-C5D0368AC933}"/>
              </a:ext>
            </a:extLst>
          </p:cNvPr>
          <p:cNvSpPr txBox="1"/>
          <p:nvPr/>
        </p:nvSpPr>
        <p:spPr>
          <a:xfrm>
            <a:off x="5216946" y="1491607"/>
            <a:ext cx="457200"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8F94C810-39EE-4570-B7CA-B656BDD425D8}"/>
              </a:ext>
            </a:extLst>
          </p:cNvPr>
          <p:cNvSpPr txBox="1"/>
          <p:nvPr/>
        </p:nvSpPr>
        <p:spPr>
          <a:xfrm>
            <a:off x="1395128" y="1648412"/>
            <a:ext cx="3124899" cy="307777"/>
          </a:xfrm>
          <a:prstGeom prst="rect">
            <a:avLst/>
          </a:prstGeom>
          <a:noFill/>
        </p:spPr>
        <p:txBody>
          <a:bodyPr wrap="square" rtlCol="0">
            <a:spAutoFit/>
          </a:bodyPr>
          <a:lstStyle/>
          <a:p>
            <a:r>
              <a:rPr lang="en-US" sz="1400" dirty="0">
                <a:latin typeface="Century Gothic" panose="020B0502020202020204" pitchFamily="34" charset="0"/>
              </a:rPr>
              <a:t>ANOVA p &lt; 0.001</a:t>
            </a:r>
          </a:p>
        </p:txBody>
      </p:sp>
      <p:pic>
        <p:nvPicPr>
          <p:cNvPr id="30" name="Picture 29">
            <a:extLst>
              <a:ext uri="{FF2B5EF4-FFF2-40B4-BE49-F238E27FC236}">
                <a16:creationId xmlns:a16="http://schemas.microsoft.com/office/drawing/2014/main" id="{8C67BDE0-B06C-46F3-9F3D-2AF2F637EAF8}"/>
              </a:ext>
            </a:extLst>
          </p:cNvPr>
          <p:cNvPicPr>
            <a:picLocks noChangeAspect="1"/>
          </p:cNvPicPr>
          <p:nvPr/>
        </p:nvPicPr>
        <p:blipFill>
          <a:blip r:embed="rId2"/>
          <a:stretch>
            <a:fillRect/>
          </a:stretch>
        </p:blipFill>
        <p:spPr>
          <a:xfrm>
            <a:off x="1031656" y="1622046"/>
            <a:ext cx="8294380" cy="4668620"/>
          </a:xfrm>
          <a:prstGeom prst="rect">
            <a:avLst/>
          </a:prstGeom>
        </p:spPr>
      </p:pic>
      <p:pic>
        <p:nvPicPr>
          <p:cNvPr id="11" name="Picture 10">
            <a:extLst>
              <a:ext uri="{FF2B5EF4-FFF2-40B4-BE49-F238E27FC236}">
                <a16:creationId xmlns:a16="http://schemas.microsoft.com/office/drawing/2014/main" id="{D37E98B6-B0AF-41BC-9CB1-D4C9D0532BB9}"/>
              </a:ext>
            </a:extLst>
          </p:cNvPr>
          <p:cNvPicPr>
            <a:picLocks noChangeAspect="1"/>
          </p:cNvPicPr>
          <p:nvPr/>
        </p:nvPicPr>
        <p:blipFill>
          <a:blip r:embed="rId3"/>
          <a:stretch>
            <a:fillRect/>
          </a:stretch>
        </p:blipFill>
        <p:spPr>
          <a:xfrm>
            <a:off x="9593005" y="3242459"/>
            <a:ext cx="2310862" cy="1290752"/>
          </a:xfrm>
          <a:prstGeom prst="rect">
            <a:avLst/>
          </a:prstGeom>
        </p:spPr>
      </p:pic>
    </p:spTree>
    <p:extLst>
      <p:ext uri="{BB962C8B-B14F-4D97-AF65-F5344CB8AC3E}">
        <p14:creationId xmlns:p14="http://schemas.microsoft.com/office/powerpoint/2010/main" val="3546524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3DC1-CAC4-431E-86F2-C2B31B5CACAE}"/>
              </a:ext>
            </a:extLst>
          </p:cNvPr>
          <p:cNvSpPr>
            <a:spLocks noGrp="1"/>
          </p:cNvSpPr>
          <p:nvPr>
            <p:ph type="title"/>
          </p:nvPr>
        </p:nvSpPr>
        <p:spPr/>
        <p:txBody>
          <a:bodyPr>
            <a:normAutofit fontScale="90000"/>
          </a:bodyPr>
          <a:lstStyle/>
          <a:p>
            <a:r>
              <a:rPr lang="en-US" dirty="0"/>
              <a:t>Plant biomass may be affected by </a:t>
            </a:r>
            <a:br>
              <a:rPr lang="en-US" dirty="0"/>
            </a:br>
            <a:r>
              <a:rPr lang="en-US" dirty="0"/>
              <a:t>abundance of bacterial species </a:t>
            </a:r>
          </a:p>
        </p:txBody>
      </p:sp>
      <p:sp>
        <p:nvSpPr>
          <p:cNvPr id="4" name="Slide Number Placeholder 3">
            <a:extLst>
              <a:ext uri="{FF2B5EF4-FFF2-40B4-BE49-F238E27FC236}">
                <a16:creationId xmlns:a16="http://schemas.microsoft.com/office/drawing/2014/main" id="{7451FE0D-A5F2-47B2-954B-0980B07C6AD2}"/>
              </a:ext>
            </a:extLst>
          </p:cNvPr>
          <p:cNvSpPr>
            <a:spLocks noGrp="1"/>
          </p:cNvSpPr>
          <p:nvPr>
            <p:ph type="sldNum" sz="quarter" idx="12"/>
          </p:nvPr>
        </p:nvSpPr>
        <p:spPr/>
        <p:txBody>
          <a:bodyPr/>
          <a:lstStyle/>
          <a:p>
            <a:fld id="{77E59808-E941-46E1-872F-5DB51E5B6943}" type="slidenum">
              <a:rPr lang="en-US" smtClean="0"/>
              <a:pPr/>
              <a:t>26</a:t>
            </a:fld>
            <a:endParaRPr lang="en-US"/>
          </a:p>
        </p:txBody>
      </p:sp>
      <p:sp>
        <p:nvSpPr>
          <p:cNvPr id="6" name="TextBox 5">
            <a:extLst>
              <a:ext uri="{FF2B5EF4-FFF2-40B4-BE49-F238E27FC236}">
                <a16:creationId xmlns:a16="http://schemas.microsoft.com/office/drawing/2014/main" id="{89F6E0D6-78CD-42F2-A4A6-FFC4FC20B46D}"/>
              </a:ext>
            </a:extLst>
          </p:cNvPr>
          <p:cNvSpPr txBox="1"/>
          <p:nvPr/>
        </p:nvSpPr>
        <p:spPr>
          <a:xfrm>
            <a:off x="10885" y="6338624"/>
            <a:ext cx="10630696" cy="461665"/>
          </a:xfrm>
          <a:prstGeom prst="rect">
            <a:avLst/>
          </a:prstGeom>
          <a:noFill/>
        </p:spPr>
        <p:txBody>
          <a:bodyPr wrap="square" rtlCol="0">
            <a:spAutoFit/>
          </a:bodyPr>
          <a:lstStyle/>
          <a:p>
            <a:r>
              <a:rPr lang="en-US" sz="2400" dirty="0"/>
              <a:t>Representative: Plant Host – </a:t>
            </a:r>
            <a:r>
              <a:rPr lang="en-US" sz="2400" i="1" dirty="0" err="1"/>
              <a:t>Ratibida</a:t>
            </a:r>
            <a:r>
              <a:rPr lang="en-US" sz="2400" i="1" dirty="0"/>
              <a:t> </a:t>
            </a:r>
            <a:r>
              <a:rPr lang="en-US" sz="2400" i="1" dirty="0" err="1"/>
              <a:t>pinnata</a:t>
            </a:r>
            <a:endParaRPr lang="en-US" sz="2400" i="1" dirty="0"/>
          </a:p>
        </p:txBody>
      </p:sp>
      <p:pic>
        <p:nvPicPr>
          <p:cNvPr id="9" name="Picture 8">
            <a:extLst>
              <a:ext uri="{FF2B5EF4-FFF2-40B4-BE49-F238E27FC236}">
                <a16:creationId xmlns:a16="http://schemas.microsoft.com/office/drawing/2014/main" id="{11F4DCC1-3885-40AD-930F-7E9888EEF5BC}"/>
              </a:ext>
            </a:extLst>
          </p:cNvPr>
          <p:cNvPicPr>
            <a:picLocks noChangeAspect="1"/>
          </p:cNvPicPr>
          <p:nvPr/>
        </p:nvPicPr>
        <p:blipFill>
          <a:blip r:embed="rId3"/>
          <a:stretch>
            <a:fillRect/>
          </a:stretch>
        </p:blipFill>
        <p:spPr>
          <a:xfrm>
            <a:off x="2025768" y="1781665"/>
            <a:ext cx="7995139" cy="4496455"/>
          </a:xfrm>
          <a:prstGeom prst="rect">
            <a:avLst/>
          </a:prstGeom>
        </p:spPr>
      </p:pic>
      <p:sp>
        <p:nvSpPr>
          <p:cNvPr id="10" name="Rectangle 9">
            <a:extLst>
              <a:ext uri="{FF2B5EF4-FFF2-40B4-BE49-F238E27FC236}">
                <a16:creationId xmlns:a16="http://schemas.microsoft.com/office/drawing/2014/main" id="{70BB9FF4-0BE9-41DD-AFF5-6FD64060F279}"/>
              </a:ext>
            </a:extLst>
          </p:cNvPr>
          <p:cNvSpPr/>
          <p:nvPr/>
        </p:nvSpPr>
        <p:spPr>
          <a:xfrm>
            <a:off x="7952282" y="1781665"/>
            <a:ext cx="1933731" cy="579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9EB968-044D-4097-931F-D166A07C7C90}"/>
              </a:ext>
            </a:extLst>
          </p:cNvPr>
          <p:cNvSpPr/>
          <p:nvPr/>
        </p:nvSpPr>
        <p:spPr>
          <a:xfrm>
            <a:off x="7967272" y="2878111"/>
            <a:ext cx="1933731" cy="314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D56804-218A-4C93-B851-AA0FB708CE29}"/>
              </a:ext>
            </a:extLst>
          </p:cNvPr>
          <p:cNvSpPr/>
          <p:nvPr/>
        </p:nvSpPr>
        <p:spPr>
          <a:xfrm>
            <a:off x="7952281" y="3432821"/>
            <a:ext cx="1933731" cy="314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77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a:bodyPr>
          <a:lstStyle/>
          <a:p>
            <a:r>
              <a:rPr lang="en-US" dirty="0"/>
              <a:t>Lessons Learned: Plant Root Project</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27</a:t>
            </a:fld>
            <a:endParaRPr lang="en-US"/>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3"/>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32" name="TextBox 31">
            <a:extLst>
              <a:ext uri="{FF2B5EF4-FFF2-40B4-BE49-F238E27FC236}">
                <a16:creationId xmlns:a16="http://schemas.microsoft.com/office/drawing/2014/main" id="{DBEF5EBD-AEEC-4D50-9428-9CEF68E1F36A}"/>
              </a:ext>
            </a:extLst>
          </p:cNvPr>
          <p:cNvSpPr txBox="1"/>
          <p:nvPr/>
        </p:nvSpPr>
        <p:spPr>
          <a:xfrm>
            <a:off x="23037" y="5091263"/>
            <a:ext cx="3485269" cy="830997"/>
          </a:xfrm>
          <a:prstGeom prst="rect">
            <a:avLst/>
          </a:prstGeom>
          <a:noFill/>
        </p:spPr>
        <p:txBody>
          <a:bodyPr wrap="square" rtlCol="0">
            <a:spAutoFit/>
          </a:bodyPr>
          <a:lstStyle/>
          <a:p>
            <a:pPr algn="ctr"/>
            <a:r>
              <a:rPr lang="en-US" sz="2400" dirty="0">
                <a:latin typeface="Century Gothic" panose="020B0502020202020204" pitchFamily="34" charset="0"/>
              </a:rPr>
              <a:t>Driven by non-random processes </a:t>
            </a:r>
          </a:p>
        </p:txBody>
      </p:sp>
      <p:sp>
        <p:nvSpPr>
          <p:cNvPr id="34" name="TextBox 33">
            <a:extLst>
              <a:ext uri="{FF2B5EF4-FFF2-40B4-BE49-F238E27FC236}">
                <a16:creationId xmlns:a16="http://schemas.microsoft.com/office/drawing/2014/main" id="{D44D7AC3-571C-4F04-9BEE-FB2AAC57335A}"/>
              </a:ext>
            </a:extLst>
          </p:cNvPr>
          <p:cNvSpPr txBox="1"/>
          <p:nvPr/>
        </p:nvSpPr>
        <p:spPr>
          <a:xfrm>
            <a:off x="3846563" y="5091263"/>
            <a:ext cx="4053343" cy="830997"/>
          </a:xfrm>
          <a:prstGeom prst="rect">
            <a:avLst/>
          </a:prstGeom>
          <a:noFill/>
        </p:spPr>
        <p:txBody>
          <a:bodyPr wrap="square" rtlCol="0">
            <a:spAutoFit/>
          </a:bodyPr>
          <a:lstStyle/>
          <a:p>
            <a:pPr algn="ctr"/>
            <a:r>
              <a:rPr lang="en-US" sz="2400" dirty="0">
                <a:latin typeface="Century Gothic" panose="020B0502020202020204" pitchFamily="34" charset="0"/>
              </a:rPr>
              <a:t>Suggests that host control </a:t>
            </a:r>
          </a:p>
          <a:p>
            <a:pPr algn="ctr"/>
            <a:r>
              <a:rPr lang="en-US" sz="2400" dirty="0">
                <a:latin typeface="Century Gothic" panose="020B0502020202020204" pitchFamily="34" charset="0"/>
              </a:rPr>
              <a:t>composition</a:t>
            </a:r>
          </a:p>
        </p:txBody>
      </p:sp>
      <p:sp>
        <p:nvSpPr>
          <p:cNvPr id="51" name="TextBox 50">
            <a:extLst>
              <a:ext uri="{FF2B5EF4-FFF2-40B4-BE49-F238E27FC236}">
                <a16:creationId xmlns:a16="http://schemas.microsoft.com/office/drawing/2014/main" id="{92E4041E-BB0C-480D-BB3F-1FA04BDE3BCA}"/>
              </a:ext>
            </a:extLst>
          </p:cNvPr>
          <p:cNvSpPr txBox="1"/>
          <p:nvPr/>
        </p:nvSpPr>
        <p:spPr>
          <a:xfrm>
            <a:off x="8250314" y="5091263"/>
            <a:ext cx="4028770" cy="1200329"/>
          </a:xfrm>
          <a:prstGeom prst="rect">
            <a:avLst/>
          </a:prstGeom>
          <a:noFill/>
        </p:spPr>
        <p:txBody>
          <a:bodyPr wrap="square" rtlCol="0">
            <a:spAutoFit/>
          </a:bodyPr>
          <a:lstStyle/>
          <a:p>
            <a:pPr algn="ctr"/>
            <a:r>
              <a:rPr lang="en-US" sz="2400" dirty="0">
                <a:latin typeface="Century Gothic" panose="020B0502020202020204" pitchFamily="34" charset="0"/>
              </a:rPr>
              <a:t>Promote plant growth and potentially limit growth of pathogens </a:t>
            </a:r>
          </a:p>
        </p:txBody>
      </p:sp>
      <p:pic>
        <p:nvPicPr>
          <p:cNvPr id="3" name="Picture 2">
            <a:extLst>
              <a:ext uri="{FF2B5EF4-FFF2-40B4-BE49-F238E27FC236}">
                <a16:creationId xmlns:a16="http://schemas.microsoft.com/office/drawing/2014/main" id="{DB63F856-4B52-4666-ADA6-98A43AB9D22D}"/>
              </a:ext>
            </a:extLst>
          </p:cNvPr>
          <p:cNvPicPr>
            <a:picLocks noChangeAspect="1"/>
          </p:cNvPicPr>
          <p:nvPr/>
        </p:nvPicPr>
        <p:blipFill rotWithShape="1">
          <a:blip r:embed="rId4"/>
          <a:srcRect r="66809"/>
          <a:stretch/>
        </p:blipFill>
        <p:spPr>
          <a:xfrm>
            <a:off x="258776" y="1582561"/>
            <a:ext cx="3013789" cy="3419309"/>
          </a:xfrm>
          <a:prstGeom prst="rect">
            <a:avLst/>
          </a:prstGeom>
        </p:spPr>
      </p:pic>
      <p:pic>
        <p:nvPicPr>
          <p:cNvPr id="5" name="Picture 4">
            <a:extLst>
              <a:ext uri="{FF2B5EF4-FFF2-40B4-BE49-F238E27FC236}">
                <a16:creationId xmlns:a16="http://schemas.microsoft.com/office/drawing/2014/main" id="{94DFA449-A8DA-4619-91A9-433FD3D733C3}"/>
              </a:ext>
            </a:extLst>
          </p:cNvPr>
          <p:cNvPicPr>
            <a:picLocks noChangeAspect="1"/>
          </p:cNvPicPr>
          <p:nvPr/>
        </p:nvPicPr>
        <p:blipFill>
          <a:blip r:embed="rId5"/>
          <a:stretch>
            <a:fillRect/>
          </a:stretch>
        </p:blipFill>
        <p:spPr>
          <a:xfrm>
            <a:off x="8911973" y="1582561"/>
            <a:ext cx="2923498" cy="3419856"/>
          </a:xfrm>
          <a:prstGeom prst="rect">
            <a:avLst/>
          </a:prstGeom>
        </p:spPr>
      </p:pic>
      <p:pic>
        <p:nvPicPr>
          <p:cNvPr id="6" name="Picture 5">
            <a:extLst>
              <a:ext uri="{FF2B5EF4-FFF2-40B4-BE49-F238E27FC236}">
                <a16:creationId xmlns:a16="http://schemas.microsoft.com/office/drawing/2014/main" id="{4269B99D-4AC9-41AF-9777-89D77E00A225}"/>
              </a:ext>
            </a:extLst>
          </p:cNvPr>
          <p:cNvPicPr>
            <a:picLocks noChangeAspect="1"/>
          </p:cNvPicPr>
          <p:nvPr/>
        </p:nvPicPr>
        <p:blipFill>
          <a:blip r:embed="rId6"/>
          <a:stretch>
            <a:fillRect/>
          </a:stretch>
        </p:blipFill>
        <p:spPr>
          <a:xfrm>
            <a:off x="4418315" y="1582561"/>
            <a:ext cx="2909837" cy="3419856"/>
          </a:xfrm>
          <a:prstGeom prst="rect">
            <a:avLst/>
          </a:prstGeom>
        </p:spPr>
      </p:pic>
    </p:spTree>
    <p:extLst>
      <p:ext uri="{BB962C8B-B14F-4D97-AF65-F5344CB8AC3E}">
        <p14:creationId xmlns:p14="http://schemas.microsoft.com/office/powerpoint/2010/main" val="157125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p:cTn id="12" dur="indefinite"/>
                                        <p:tgtEl>
                                          <p:spTgt spid="32"/>
                                        </p:tgtEl>
                                        <p:attrNameLst>
                                          <p:attrName>style.opacity</p:attrName>
                                        </p:attrNameLst>
                                      </p:cBhvr>
                                      <p:to>
                                        <p:strVal val="0.5"/>
                                      </p:to>
                                    </p:set>
                                    <p:animEffect filter="image" prLst="opacity: 0.5">
                                      <p:cBhvr rctx="IE">
                                        <p:cTn id="13" dur="indefinite"/>
                                        <p:tgtEl>
                                          <p:spTgt spid="32"/>
                                        </p:tgtEl>
                                      </p:cBhvr>
                                    </p:animEffect>
                                  </p:childTnLst>
                                </p:cTn>
                              </p:par>
                              <p:par>
                                <p:cTn id="14" presetID="9" presetClass="emph" presetSubtype="0" nodeType="withEffect">
                                  <p:stCondLst>
                                    <p:cond delay="0"/>
                                  </p:stCondLst>
                                  <p:childTnLst>
                                    <p:set>
                                      <p:cBhvr>
                                        <p:cTn id="15" dur="indefinite"/>
                                        <p:tgtEl>
                                          <p:spTgt spid="3"/>
                                        </p:tgtEl>
                                        <p:attrNameLst>
                                          <p:attrName>style.opacity</p:attrName>
                                        </p:attrNameLst>
                                      </p:cBhvr>
                                      <p:to>
                                        <p:strVal val="0.5"/>
                                      </p:to>
                                    </p:set>
                                    <p:animEffect filter="image" prLst="opacity: 0.5">
                                      <p:cBhvr rctx="IE">
                                        <p:cTn id="16" dur="indefinite"/>
                                        <p:tgtEl>
                                          <p:spTgt spid="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p:cTn id="24" dur="indefinite"/>
                                        <p:tgtEl>
                                          <p:spTgt spid="34"/>
                                        </p:tgtEl>
                                        <p:attrNameLst>
                                          <p:attrName>style.opacity</p:attrName>
                                        </p:attrNameLst>
                                      </p:cBhvr>
                                      <p:to>
                                        <p:strVal val="0.5"/>
                                      </p:to>
                                    </p:set>
                                    <p:animEffect filter="image" prLst="opacity: 0.5">
                                      <p:cBhvr rctx="IE">
                                        <p:cTn id="25" dur="indefinite"/>
                                        <p:tgtEl>
                                          <p:spTgt spid="34"/>
                                        </p:tgtEl>
                                      </p:cBhvr>
                                    </p:animEffect>
                                  </p:childTnLst>
                                </p:cTn>
                              </p:par>
                              <p:par>
                                <p:cTn id="26" presetID="9" presetClass="emph" presetSubtype="0" nodeType="withEffect">
                                  <p:stCondLst>
                                    <p:cond delay="0"/>
                                  </p:stCondLst>
                                  <p:childTnLst>
                                    <p:set>
                                      <p:cBhvr>
                                        <p:cTn id="27" dur="indefinite"/>
                                        <p:tgtEl>
                                          <p:spTgt spid="6"/>
                                        </p:tgtEl>
                                        <p:attrNameLst>
                                          <p:attrName>style.opacity</p:attrName>
                                        </p:attrNameLst>
                                      </p:cBhvr>
                                      <p:to>
                                        <p:strVal val="0.5"/>
                                      </p:to>
                                    </p:set>
                                    <p:animEffect filter="image" prLst="opacity: 0.5">
                                      <p:cBhvr rctx="IE">
                                        <p:cTn id="28" dur="indefinite"/>
                                        <p:tgtEl>
                                          <p:spTgt spid="6"/>
                                        </p:tgtEl>
                                      </p:cBhvr>
                                    </p:animEffec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4" grpId="0"/>
      <p:bldP spid="34" grpId="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9C82-7923-4C63-A619-4D91FEBC8FE5}"/>
              </a:ext>
            </a:extLst>
          </p:cNvPr>
          <p:cNvSpPr>
            <a:spLocks noGrp="1"/>
          </p:cNvSpPr>
          <p:nvPr>
            <p:ph type="title"/>
          </p:nvPr>
        </p:nvSpPr>
        <p:spPr/>
        <p:txBody>
          <a:bodyPr>
            <a:normAutofit fontScale="90000"/>
          </a:bodyPr>
          <a:lstStyle/>
          <a:p>
            <a:r>
              <a:rPr lang="en-US" dirty="0"/>
              <a:t>Complex microbial communities serve important functions in every environment  </a:t>
            </a:r>
          </a:p>
        </p:txBody>
      </p:sp>
      <p:sp>
        <p:nvSpPr>
          <p:cNvPr id="4" name="Slide Number Placeholder 3">
            <a:extLst>
              <a:ext uri="{FF2B5EF4-FFF2-40B4-BE49-F238E27FC236}">
                <a16:creationId xmlns:a16="http://schemas.microsoft.com/office/drawing/2014/main" id="{3CA11F78-DA58-4317-A2E2-6A5D592600D0}"/>
              </a:ext>
            </a:extLst>
          </p:cNvPr>
          <p:cNvSpPr>
            <a:spLocks noGrp="1"/>
          </p:cNvSpPr>
          <p:nvPr>
            <p:ph type="sldNum" sz="quarter" idx="12"/>
          </p:nvPr>
        </p:nvSpPr>
        <p:spPr/>
        <p:txBody>
          <a:bodyPr/>
          <a:lstStyle/>
          <a:p>
            <a:fld id="{77E59808-E941-46E1-872F-5DB51E5B6943}" type="slidenum">
              <a:rPr lang="en-US" smtClean="0"/>
              <a:pPr/>
              <a:t>28</a:t>
            </a:fld>
            <a:endParaRPr lang="en-US"/>
          </a:p>
        </p:txBody>
      </p:sp>
      <p:pic>
        <p:nvPicPr>
          <p:cNvPr id="5" name="Picture 2" descr="Image result for microbial communities">
            <a:extLst>
              <a:ext uri="{FF2B5EF4-FFF2-40B4-BE49-F238E27FC236}">
                <a16:creationId xmlns:a16="http://schemas.microsoft.com/office/drawing/2014/main" id="{A3636456-6469-4535-969B-AE4C34227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81" y="2189395"/>
            <a:ext cx="6642784" cy="3396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5DD2006-8185-4420-A80F-5439AF9C34DD}"/>
              </a:ext>
            </a:extLst>
          </p:cNvPr>
          <p:cNvCxnSpPr>
            <a:cxnSpLocks/>
          </p:cNvCxnSpPr>
          <p:nvPr/>
        </p:nvCxnSpPr>
        <p:spPr>
          <a:xfrm flipV="1">
            <a:off x="6798365" y="2333625"/>
            <a:ext cx="1778898" cy="1313762"/>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55EDBCCC-02FD-4458-AE51-C969A6E5DC8A}"/>
              </a:ext>
            </a:extLst>
          </p:cNvPr>
          <p:cNvCxnSpPr>
            <a:cxnSpLocks/>
          </p:cNvCxnSpPr>
          <p:nvPr/>
        </p:nvCxnSpPr>
        <p:spPr>
          <a:xfrm>
            <a:off x="6798365" y="3647387"/>
            <a:ext cx="1746504" cy="1579065"/>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1" name="Picture 10" descr="A picture containing indoor, thing&#10;&#10;Description generated with high confidence">
            <a:extLst>
              <a:ext uri="{FF2B5EF4-FFF2-40B4-BE49-F238E27FC236}">
                <a16:creationId xmlns:a16="http://schemas.microsoft.com/office/drawing/2014/main" id="{3E1536E4-6B22-4FDB-984A-3605DE903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673" y="4149236"/>
            <a:ext cx="1662953" cy="2154432"/>
          </a:xfrm>
          <a:prstGeom prst="rect">
            <a:avLst/>
          </a:prstGeom>
        </p:spPr>
      </p:pic>
      <p:sp>
        <p:nvSpPr>
          <p:cNvPr id="13" name="Rectangle 12">
            <a:extLst>
              <a:ext uri="{FF2B5EF4-FFF2-40B4-BE49-F238E27FC236}">
                <a16:creationId xmlns:a16="http://schemas.microsoft.com/office/drawing/2014/main" id="{FCB5E64E-165B-4832-881D-73A4B9DF9BD1}"/>
              </a:ext>
            </a:extLst>
          </p:cNvPr>
          <p:cNvSpPr/>
          <p:nvPr/>
        </p:nvSpPr>
        <p:spPr>
          <a:xfrm>
            <a:off x="0" y="6395818"/>
            <a:ext cx="9156033" cy="307777"/>
          </a:xfrm>
          <a:prstGeom prst="rect">
            <a:avLst/>
          </a:prstGeom>
          <a:noFill/>
        </p:spPr>
        <p:txBody>
          <a:bodyPr wrap="square" rtlCol="0">
            <a:spAutoFit/>
          </a:bodyPr>
          <a:lstStyle/>
          <a:p>
            <a:pPr algn="just"/>
            <a:r>
              <a:rPr lang="en-US" sz="1400" dirty="0" err="1">
                <a:solidFill>
                  <a:prstClr val="white"/>
                </a:solidFill>
                <a:latin typeface="Century Gothic" panose="020B0502020202020204" pitchFamily="34" charset="0"/>
                <a:cs typeface="Arial" pitchFamily="34" charset="0"/>
              </a:rPr>
              <a:t>Zareen</a:t>
            </a:r>
            <a:r>
              <a:rPr lang="en-US" sz="1400" dirty="0">
                <a:solidFill>
                  <a:prstClr val="white"/>
                </a:solidFill>
                <a:latin typeface="Century Gothic" panose="020B0502020202020204" pitchFamily="34" charset="0"/>
                <a:cs typeface="Arial" pitchFamily="34" charset="0"/>
              </a:rPr>
              <a:t> Khan et al. </a:t>
            </a:r>
            <a:r>
              <a:rPr lang="en-US" sz="1400" i="1" dirty="0">
                <a:solidFill>
                  <a:prstClr val="white"/>
                </a:solidFill>
                <a:latin typeface="Century Gothic" panose="020B0502020202020204" pitchFamily="34" charset="0"/>
                <a:cs typeface="Arial" pitchFamily="34" charset="0"/>
              </a:rPr>
              <a:t>Current Plant Biology</a:t>
            </a:r>
            <a:r>
              <a:rPr lang="en-US" sz="1400" dirty="0">
                <a:solidFill>
                  <a:prstClr val="white"/>
                </a:solidFill>
                <a:latin typeface="Century Gothic" panose="020B0502020202020204" pitchFamily="34" charset="0"/>
                <a:cs typeface="Arial" pitchFamily="34" charset="0"/>
              </a:rPr>
              <a:t> 2016; </a:t>
            </a:r>
            <a:r>
              <a:rPr lang="en-US" sz="1400" dirty="0" err="1">
                <a:solidFill>
                  <a:prstClr val="white"/>
                </a:solidFill>
                <a:latin typeface="Century Gothic" panose="020B0502020202020204" pitchFamily="34" charset="0"/>
                <a:cs typeface="Arial" pitchFamily="34" charset="0"/>
              </a:rPr>
              <a:t>Hacquard</a:t>
            </a:r>
            <a:r>
              <a:rPr lang="en-US" sz="1400" dirty="0">
                <a:solidFill>
                  <a:prstClr val="white"/>
                </a:solidFill>
                <a:latin typeface="Century Gothic" panose="020B0502020202020204" pitchFamily="34" charset="0"/>
                <a:cs typeface="Arial" pitchFamily="34" charset="0"/>
              </a:rPr>
              <a:t> et al. </a:t>
            </a:r>
            <a:r>
              <a:rPr lang="en-US" sz="1400" i="1" dirty="0">
                <a:solidFill>
                  <a:prstClr val="white"/>
                </a:solidFill>
                <a:latin typeface="Century Gothic" panose="020B0502020202020204" pitchFamily="34" charset="0"/>
                <a:cs typeface="Arial" pitchFamily="34" charset="0"/>
              </a:rPr>
              <a:t>Cell Host &amp; Microbe Review </a:t>
            </a:r>
            <a:r>
              <a:rPr lang="en-US" sz="1400" dirty="0">
                <a:solidFill>
                  <a:prstClr val="white"/>
                </a:solidFill>
                <a:latin typeface="Century Gothic" panose="020B0502020202020204" pitchFamily="34" charset="0"/>
                <a:cs typeface="Arial" pitchFamily="34" charset="0"/>
              </a:rPr>
              <a:t>2015</a:t>
            </a:r>
          </a:p>
        </p:txBody>
      </p:sp>
      <p:pic>
        <p:nvPicPr>
          <p:cNvPr id="20" name="Picture 19" descr="A picture containing ground, outdoor&#10;&#10;Description generated with very high confidence">
            <a:extLst>
              <a:ext uri="{FF2B5EF4-FFF2-40B4-BE49-F238E27FC236}">
                <a16:creationId xmlns:a16="http://schemas.microsoft.com/office/drawing/2014/main" id="{08F88981-7D69-477A-A4EC-5FA143ABD7CF}"/>
              </a:ext>
            </a:extLst>
          </p:cNvPr>
          <p:cNvPicPr>
            <a:picLocks noChangeAspect="1"/>
          </p:cNvPicPr>
          <p:nvPr/>
        </p:nvPicPr>
        <p:blipFill rotWithShape="1">
          <a:blip r:embed="rId5">
            <a:extLst>
              <a:ext uri="{28A0092B-C50C-407E-A947-70E740481C1C}">
                <a14:useLocalDpi xmlns:a14="http://schemas.microsoft.com/office/drawing/2010/main" val="0"/>
              </a:ext>
            </a:extLst>
          </a:blip>
          <a:srcRect t="17062" r="13358" b="-2938"/>
          <a:stretch/>
        </p:blipFill>
        <p:spPr>
          <a:xfrm>
            <a:off x="9034829" y="1546695"/>
            <a:ext cx="2892127" cy="2446578"/>
          </a:xfrm>
          <a:prstGeom prst="rect">
            <a:avLst/>
          </a:prstGeom>
        </p:spPr>
      </p:pic>
    </p:spTree>
    <p:extLst>
      <p:ext uri="{BB962C8B-B14F-4D97-AF65-F5344CB8AC3E}">
        <p14:creationId xmlns:p14="http://schemas.microsoft.com/office/powerpoint/2010/main" val="7500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0"/>
                                        </p:tgtEl>
                                        <p:attrNameLst>
                                          <p:attrName>style.opacity</p:attrName>
                                        </p:attrNameLst>
                                      </p:cBhvr>
                                      <p:to>
                                        <p:strVal val="0.5"/>
                                      </p:to>
                                    </p:set>
                                    <p:animEffect filter="image" prLst="opacity: 0.5">
                                      <p:cBhvr rctx="IE">
                                        <p:cTn id="7" dur="indefinite"/>
                                        <p:tgtEl>
                                          <p:spTgt spid="20"/>
                                        </p:tgtEl>
                                      </p:cBhvr>
                                    </p:animEffect>
                                  </p:childTnLst>
                                </p:cTn>
                              </p:par>
                              <p:par>
                                <p:cTn id="8" presetID="9" presetClass="emph" presetSubtype="0" nodeType="withEffect">
                                  <p:stCondLst>
                                    <p:cond delay="0"/>
                                  </p:stCondLst>
                                  <p:childTnLst>
                                    <p:set>
                                      <p:cBhvr>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F974B-7510-4D45-A34C-973811FE3565}"/>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29</a:t>
            </a:fld>
            <a:endParaRPr lang="en-US" dirty="0">
              <a:solidFill>
                <a:prstClr val="white">
                  <a:tint val="75000"/>
                </a:prstClr>
              </a:solidFill>
            </a:endParaRPr>
          </a:p>
        </p:txBody>
      </p:sp>
      <p:sp>
        <p:nvSpPr>
          <p:cNvPr id="3" name="Rounded Rectangle 39">
            <a:extLst>
              <a:ext uri="{FF2B5EF4-FFF2-40B4-BE49-F238E27FC236}">
                <a16:creationId xmlns:a16="http://schemas.microsoft.com/office/drawing/2014/main" id="{EDB513A4-B56D-4CAF-9029-36F64245D2DD}"/>
              </a:ext>
            </a:extLst>
          </p:cNvPr>
          <p:cNvSpPr/>
          <p:nvPr/>
        </p:nvSpPr>
        <p:spPr>
          <a:xfrm>
            <a:off x="56402" y="165652"/>
            <a:ext cx="5799323" cy="5961704"/>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9">
            <a:extLst>
              <a:ext uri="{FF2B5EF4-FFF2-40B4-BE49-F238E27FC236}">
                <a16:creationId xmlns:a16="http://schemas.microsoft.com/office/drawing/2014/main" id="{839240DD-F3C8-4F5D-A485-81A023E0AA3F}"/>
              </a:ext>
            </a:extLst>
          </p:cNvPr>
          <p:cNvSpPr/>
          <p:nvPr/>
        </p:nvSpPr>
        <p:spPr>
          <a:xfrm>
            <a:off x="6322810" y="166742"/>
            <a:ext cx="5797296" cy="5960614"/>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1E4841-715D-471D-B1AB-CD37ECC7E418}"/>
              </a:ext>
            </a:extLst>
          </p:cNvPr>
          <p:cNvSpPr txBox="1"/>
          <p:nvPr/>
        </p:nvSpPr>
        <p:spPr>
          <a:xfrm>
            <a:off x="303852" y="272154"/>
            <a:ext cx="5304422" cy="646331"/>
          </a:xfrm>
          <a:prstGeom prst="rect">
            <a:avLst/>
          </a:prstGeom>
          <a:noFill/>
        </p:spPr>
        <p:txBody>
          <a:bodyPr wrap="square" rtlCol="0">
            <a:spAutoFit/>
          </a:bodyPr>
          <a:lstStyle/>
          <a:p>
            <a:pPr algn="ctr"/>
            <a:r>
              <a:rPr lang="en-US" cap="small" dirty="0">
                <a:latin typeface="Century Gothic" panose="020B0502020202020204" pitchFamily="34" charset="0"/>
              </a:rPr>
              <a:t>Assembly, composition and function of Microbial Communities in Plant Roots</a:t>
            </a:r>
          </a:p>
        </p:txBody>
      </p:sp>
      <p:sp>
        <p:nvSpPr>
          <p:cNvPr id="6" name="TextBox 5">
            <a:extLst>
              <a:ext uri="{FF2B5EF4-FFF2-40B4-BE49-F238E27FC236}">
                <a16:creationId xmlns:a16="http://schemas.microsoft.com/office/drawing/2014/main" id="{90D294DD-B86C-49DF-850A-A765AF0420C3}"/>
              </a:ext>
            </a:extLst>
          </p:cNvPr>
          <p:cNvSpPr txBox="1"/>
          <p:nvPr/>
        </p:nvSpPr>
        <p:spPr>
          <a:xfrm>
            <a:off x="6743301" y="272154"/>
            <a:ext cx="4956313" cy="923330"/>
          </a:xfrm>
          <a:prstGeom prst="rect">
            <a:avLst/>
          </a:prstGeom>
          <a:noFill/>
        </p:spPr>
        <p:txBody>
          <a:bodyPr wrap="square" rtlCol="0">
            <a:spAutoFit/>
          </a:bodyPr>
          <a:lstStyle/>
          <a:p>
            <a:pPr algn="ctr"/>
            <a:r>
              <a:rPr lang="en-US" cap="small" dirty="0">
                <a:latin typeface="Century Gothic" panose="020B0502020202020204" pitchFamily="34" charset="0"/>
              </a:rPr>
              <a:t>Evaluation of culture based and independent methods to Characterize the Microbial Community of Human Urine</a:t>
            </a:r>
          </a:p>
        </p:txBody>
      </p:sp>
      <p:pic>
        <p:nvPicPr>
          <p:cNvPr id="10" name="Picture 9">
            <a:extLst>
              <a:ext uri="{FF2B5EF4-FFF2-40B4-BE49-F238E27FC236}">
                <a16:creationId xmlns:a16="http://schemas.microsoft.com/office/drawing/2014/main" id="{3FEEBC4E-A753-435A-813A-11B6DFBFF3D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140835" y="918485"/>
            <a:ext cx="3414580" cy="3372678"/>
          </a:xfrm>
          <a:prstGeom prst="rect">
            <a:avLst/>
          </a:prstGeom>
        </p:spPr>
      </p:pic>
      <p:pic>
        <p:nvPicPr>
          <p:cNvPr id="12" name="Picture 11" descr="A picture containing person, boy, child, young&#10;&#10;Description generated with very high confidence">
            <a:extLst>
              <a:ext uri="{FF2B5EF4-FFF2-40B4-BE49-F238E27FC236}">
                <a16:creationId xmlns:a16="http://schemas.microsoft.com/office/drawing/2014/main" id="{1E1FA2E9-EDBC-4ADB-A93E-EE440173198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75" b="97292" l="23750" r="79750">
                        <a14:foregroundMark x1="29500" y1="6667" x2="35250" y2="39167"/>
                        <a14:foregroundMark x1="35250" y1="39167" x2="35083" y2="44375"/>
                        <a14:foregroundMark x1="46333" y1="33125" x2="32917" y2="52708"/>
                        <a14:foregroundMark x1="26833" y1="34167" x2="26667" y2="45000"/>
                        <a14:foregroundMark x1="26667" y1="45000" x2="30000" y2="72500"/>
                        <a14:foregroundMark x1="39167" y1="23958" x2="44333" y2="24792"/>
                        <a14:foregroundMark x1="44333" y1="24792" x2="48000" y2="29375"/>
                        <a14:foregroundMark x1="48000" y1="29375" x2="49417" y2="38333"/>
                        <a14:foregroundMark x1="76000" y1="46042" x2="68333" y2="97292"/>
                        <a14:foregroundMark x1="77750" y1="48542" x2="79750" y2="47500"/>
                        <a14:foregroundMark x1="28167" y1="36250" x2="38833" y2="68125"/>
                        <a14:foregroundMark x1="27917" y1="3333" x2="31667" y2="1875"/>
                        <a14:foregroundMark x1="27833" y1="28542" x2="25333" y2="37083"/>
                        <a14:foregroundMark x1="25333" y1="37083" x2="25917" y2="58333"/>
                        <a14:foregroundMark x1="25917" y1="58333" x2="28083" y2="67292"/>
                        <a14:foregroundMark x1="28083" y1="67292" x2="28083" y2="68125"/>
                        <a14:foregroundMark x1="27833" y1="79792" x2="30333" y2="87500"/>
                        <a14:foregroundMark x1="30333" y1="87500" x2="35167" y2="90208"/>
                        <a14:foregroundMark x1="35167" y1="90208" x2="38833" y2="87500"/>
                        <a14:foregroundMark x1="37750" y1="30833" x2="40500" y2="48542"/>
                        <a14:foregroundMark x1="31500" y1="28125" x2="28500" y2="42917"/>
                        <a14:foregroundMark x1="26667" y1="50417" x2="35083" y2="32917"/>
                        <a14:foregroundMark x1="36000" y1="17500" x2="39250" y2="24792"/>
                        <a14:foregroundMark x1="39250" y1="24792" x2="38833" y2="35208"/>
                        <a14:foregroundMark x1="25833" y1="37292" x2="30333" y2="49375"/>
                        <a14:foregroundMark x1="29750" y1="37708" x2="33083" y2="44375"/>
                        <a14:foregroundMark x1="33083" y1="44375" x2="33833" y2="48125"/>
                        <a14:foregroundMark x1="38417" y1="42292" x2="41000" y2="54792"/>
                        <a14:foregroundMark x1="23833" y1="40625" x2="23750" y2="52083"/>
                      </a14:backgroundRemoval>
                    </a14:imgEffect>
                  </a14:imgLayer>
                </a14:imgProps>
              </a:ext>
              <a:ext uri="{28A0092B-C50C-407E-A947-70E740481C1C}">
                <a14:useLocalDpi xmlns:a14="http://schemas.microsoft.com/office/drawing/2010/main" val="0"/>
              </a:ext>
            </a:extLst>
          </a:blip>
          <a:srcRect l="18587" r="16087"/>
          <a:stretch/>
        </p:blipFill>
        <p:spPr>
          <a:xfrm>
            <a:off x="6162023" y="2002604"/>
            <a:ext cx="3974396" cy="2433574"/>
          </a:xfrm>
          <a:prstGeom prst="rect">
            <a:avLst/>
          </a:prstGeom>
        </p:spPr>
      </p:pic>
      <p:pic>
        <p:nvPicPr>
          <p:cNvPr id="8" name="Picture 7" descr="Screen Clipping">
            <a:extLst>
              <a:ext uri="{FF2B5EF4-FFF2-40B4-BE49-F238E27FC236}">
                <a16:creationId xmlns:a16="http://schemas.microsoft.com/office/drawing/2014/main" id="{8DB5D048-D8E3-4D50-87B1-446BF3A468D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252" b="92443" l="9403" r="98475">
                        <a14:foregroundMark x1="30496" y1="10000" x2="21855" y2="8321"/>
                        <a14:foregroundMark x1="52859" y1="7328" x2="52859" y2="11374"/>
                        <a14:foregroundMark x1="9403" y1="19771" x2="9403" y2="21679"/>
                        <a14:foregroundMark x1="93011" y1="20000" x2="93011" y2="22519"/>
                        <a14:foregroundMark x1="97332" y1="23282" x2="98602" y2="26031"/>
                        <a14:foregroundMark x1="48539" y1="89008" x2="50318" y2="92443"/>
                        <a14:backgroundMark x1="53875" y1="20840" x2="53875" y2="20840"/>
                        <a14:backgroundMark x1="53240" y1="25649" x2="53240" y2="26336"/>
                        <a14:backgroundMark x1="52859" y1="29008" x2="52859" y2="29008"/>
                        <a14:backgroundMark x1="38501" y1="55267" x2="43329" y2="52824"/>
                      </a14:backgroundRemoval>
                    </a14:imgEffect>
                  </a14:imgLayer>
                </a14:imgProps>
              </a:ext>
              <a:ext uri="{28A0092B-C50C-407E-A947-70E740481C1C}">
                <a14:useLocalDpi xmlns:a14="http://schemas.microsoft.com/office/drawing/2010/main" val="0"/>
              </a:ext>
            </a:extLst>
          </a:blip>
          <a:stretch>
            <a:fillRect/>
          </a:stretch>
        </p:blipFill>
        <p:spPr>
          <a:xfrm>
            <a:off x="9527578" y="1195484"/>
            <a:ext cx="2451650" cy="4080894"/>
          </a:xfrm>
          <a:prstGeom prst="rect">
            <a:avLst/>
          </a:prstGeom>
        </p:spPr>
      </p:pic>
      <p:cxnSp>
        <p:nvCxnSpPr>
          <p:cNvPr id="11" name="Straight Connector 10">
            <a:extLst>
              <a:ext uri="{FF2B5EF4-FFF2-40B4-BE49-F238E27FC236}">
                <a16:creationId xmlns:a16="http://schemas.microsoft.com/office/drawing/2014/main" id="{FF7B2004-5CE8-4D80-8A14-988C64B8CF42}"/>
              </a:ext>
            </a:extLst>
          </p:cNvPr>
          <p:cNvCxnSpPr>
            <a:cxnSpLocks/>
            <a:stCxn id="25" idx="3"/>
            <a:endCxn id="19" idx="1"/>
          </p:cNvCxnSpPr>
          <p:nvPr/>
        </p:nvCxnSpPr>
        <p:spPr>
          <a:xfrm flipV="1">
            <a:off x="2193385" y="1343854"/>
            <a:ext cx="1204085" cy="1449667"/>
          </a:xfrm>
          <a:prstGeom prst="line">
            <a:avLst/>
          </a:prstGeom>
          <a:ln w="57150">
            <a:solidFill>
              <a:srgbClr val="C4BD97"/>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8F8C95-063B-4E94-9667-1796878364C5}"/>
              </a:ext>
            </a:extLst>
          </p:cNvPr>
          <p:cNvCxnSpPr>
            <a:cxnSpLocks/>
            <a:stCxn id="25" idx="3"/>
          </p:cNvCxnSpPr>
          <p:nvPr/>
        </p:nvCxnSpPr>
        <p:spPr>
          <a:xfrm>
            <a:off x="2193385" y="2793521"/>
            <a:ext cx="1241147" cy="1323701"/>
          </a:xfrm>
          <a:prstGeom prst="line">
            <a:avLst/>
          </a:prstGeom>
          <a:ln w="57150">
            <a:solidFill>
              <a:srgbClr val="C4BD97"/>
            </a:solidFill>
            <a:prstDash val="sys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05B4801-A9B0-4F90-9BAE-08D443796A3A}"/>
              </a:ext>
            </a:extLst>
          </p:cNvPr>
          <p:cNvSpPr/>
          <p:nvPr/>
        </p:nvSpPr>
        <p:spPr>
          <a:xfrm>
            <a:off x="2027187" y="2737980"/>
            <a:ext cx="166198" cy="111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B01657-878A-404D-83D7-786E52CAB969}"/>
              </a:ext>
            </a:extLst>
          </p:cNvPr>
          <p:cNvGrpSpPr/>
          <p:nvPr/>
        </p:nvGrpSpPr>
        <p:grpSpPr>
          <a:xfrm>
            <a:off x="3383587" y="1258085"/>
            <a:ext cx="2107681" cy="2876593"/>
            <a:chOff x="3024890" y="1500706"/>
            <a:chExt cx="3508432" cy="4788357"/>
          </a:xfrm>
        </p:grpSpPr>
        <p:pic>
          <p:nvPicPr>
            <p:cNvPr id="18" name="Picture 17" descr="Screen Clipping">
              <a:extLst>
                <a:ext uri="{FF2B5EF4-FFF2-40B4-BE49-F238E27FC236}">
                  <a16:creationId xmlns:a16="http://schemas.microsoft.com/office/drawing/2014/main" id="{92AAF249-A23E-4F17-9485-7C63D46F00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890" y="1500706"/>
              <a:ext cx="3508432" cy="4788357"/>
            </a:xfrm>
            <a:prstGeom prst="rect">
              <a:avLst/>
            </a:prstGeom>
          </p:spPr>
        </p:pic>
        <p:sp>
          <p:nvSpPr>
            <p:cNvPr id="19" name="Rectangle 18">
              <a:extLst>
                <a:ext uri="{FF2B5EF4-FFF2-40B4-BE49-F238E27FC236}">
                  <a16:creationId xmlns:a16="http://schemas.microsoft.com/office/drawing/2014/main" id="{B65FBCF7-91D2-4BC5-A836-D325135C6F9A}"/>
                </a:ext>
              </a:extLst>
            </p:cNvPr>
            <p:cNvSpPr/>
            <p:nvPr/>
          </p:nvSpPr>
          <p:spPr>
            <a:xfrm>
              <a:off x="3048000" y="1534350"/>
              <a:ext cx="327910" cy="21825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E4DED431-C201-4BC3-BA8E-FA4D6561A5E9}"/>
                </a:ext>
              </a:extLst>
            </p:cNvPr>
            <p:cNvSpPr/>
            <p:nvPr/>
          </p:nvSpPr>
          <p:spPr>
            <a:xfrm>
              <a:off x="3048000" y="3712712"/>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a:extLst>
                <a:ext uri="{FF2B5EF4-FFF2-40B4-BE49-F238E27FC236}">
                  <a16:creationId xmlns:a16="http://schemas.microsoft.com/office/drawing/2014/main" id="{7D135160-7C12-4A76-9C4D-5B778802DFC7}"/>
                </a:ext>
              </a:extLst>
            </p:cNvPr>
            <p:cNvSpPr/>
            <p:nvPr/>
          </p:nvSpPr>
          <p:spPr>
            <a:xfrm>
              <a:off x="3052830" y="3920435"/>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6" name="TextBox 35">
            <a:extLst>
              <a:ext uri="{FF2B5EF4-FFF2-40B4-BE49-F238E27FC236}">
                <a16:creationId xmlns:a16="http://schemas.microsoft.com/office/drawing/2014/main" id="{60581A8D-3FBE-4C4F-B364-27CBC3261E8C}"/>
              </a:ext>
            </a:extLst>
          </p:cNvPr>
          <p:cNvSpPr txBox="1"/>
          <p:nvPr/>
        </p:nvSpPr>
        <p:spPr>
          <a:xfrm>
            <a:off x="10229467" y="5046108"/>
            <a:ext cx="1213467" cy="400110"/>
          </a:xfrm>
          <a:prstGeom prst="rect">
            <a:avLst/>
          </a:prstGeom>
          <a:noFill/>
        </p:spPr>
        <p:txBody>
          <a:bodyPr wrap="square" rtlCol="0">
            <a:spAutoFit/>
          </a:bodyPr>
          <a:lstStyle/>
          <a:p>
            <a:r>
              <a:rPr lang="en-US" sz="2000" dirty="0">
                <a:latin typeface="Century Gothic" panose="020B0502020202020204" pitchFamily="34" charset="0"/>
              </a:rPr>
              <a:t>Bladder</a:t>
            </a:r>
          </a:p>
        </p:txBody>
      </p:sp>
      <p:sp>
        <p:nvSpPr>
          <p:cNvPr id="37" name="Rectangle 36">
            <a:extLst>
              <a:ext uri="{FF2B5EF4-FFF2-40B4-BE49-F238E27FC236}">
                <a16:creationId xmlns:a16="http://schemas.microsoft.com/office/drawing/2014/main" id="{64FFD576-A119-45D9-B56F-A2D77D3130C2}"/>
              </a:ext>
            </a:extLst>
          </p:cNvPr>
          <p:cNvSpPr/>
          <p:nvPr/>
        </p:nvSpPr>
        <p:spPr>
          <a:xfrm flipH="1">
            <a:off x="10192760" y="3870026"/>
            <a:ext cx="1169484" cy="1190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4E8014C-C06B-4AB7-899B-8E64449C172B}"/>
              </a:ext>
            </a:extLst>
          </p:cNvPr>
          <p:cNvSpPr/>
          <p:nvPr/>
        </p:nvSpPr>
        <p:spPr>
          <a:xfrm flipH="1">
            <a:off x="4161183" y="1278297"/>
            <a:ext cx="490330" cy="2134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7571BFE-8934-4E17-B4F0-21FC260BCE1D}"/>
              </a:ext>
            </a:extLst>
          </p:cNvPr>
          <p:cNvPicPr>
            <a:picLocks noChangeAspect="1"/>
          </p:cNvPicPr>
          <p:nvPr/>
        </p:nvPicPr>
        <p:blipFill>
          <a:blip r:embed="rId9"/>
          <a:stretch>
            <a:fillRect/>
          </a:stretch>
        </p:blipFill>
        <p:spPr>
          <a:xfrm>
            <a:off x="7432054" y="4777204"/>
            <a:ext cx="802622" cy="1203933"/>
          </a:xfrm>
          <a:prstGeom prst="rect">
            <a:avLst/>
          </a:prstGeom>
        </p:spPr>
      </p:pic>
      <p:pic>
        <p:nvPicPr>
          <p:cNvPr id="27" name="Picture 26">
            <a:extLst>
              <a:ext uri="{FF2B5EF4-FFF2-40B4-BE49-F238E27FC236}">
                <a16:creationId xmlns:a16="http://schemas.microsoft.com/office/drawing/2014/main" id="{2713DB4F-E1EC-499F-B734-56B0EC47D394}"/>
              </a:ext>
            </a:extLst>
          </p:cNvPr>
          <p:cNvPicPr>
            <a:picLocks noChangeAspect="1"/>
          </p:cNvPicPr>
          <p:nvPr/>
        </p:nvPicPr>
        <p:blipFill rotWithShape="1">
          <a:blip r:embed="rId10"/>
          <a:srcRect t="6097" b="1"/>
          <a:stretch/>
        </p:blipFill>
        <p:spPr>
          <a:xfrm>
            <a:off x="8436791" y="4775858"/>
            <a:ext cx="921010" cy="1203277"/>
          </a:xfrm>
          <a:prstGeom prst="rect">
            <a:avLst/>
          </a:prstGeom>
        </p:spPr>
      </p:pic>
    </p:spTree>
    <p:extLst>
      <p:ext uri="{BB962C8B-B14F-4D97-AF65-F5344CB8AC3E}">
        <p14:creationId xmlns:p14="http://schemas.microsoft.com/office/powerpoint/2010/main" val="137466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nodeType="withEffect">
                                  <p:stCondLst>
                                    <p:cond delay="0"/>
                                  </p:stCondLst>
                                  <p:childTnLst>
                                    <p:set>
                                      <p:cBhvr>
                                        <p:cTn id="12" dur="indefinite"/>
                                        <p:tgtEl>
                                          <p:spTgt spid="10"/>
                                        </p:tgtEl>
                                        <p:attrNameLst>
                                          <p:attrName>style.opacity</p:attrName>
                                        </p:attrNameLst>
                                      </p:cBhvr>
                                      <p:to>
                                        <p:strVal val="0.5"/>
                                      </p:to>
                                    </p:set>
                                    <p:animEffect filter="image" prLst="opacity: 0.5">
                                      <p:cBhvr rctx="IE">
                                        <p:cTn id="13" dur="indefinite"/>
                                        <p:tgtEl>
                                          <p:spTgt spid="10"/>
                                        </p:tgtEl>
                                      </p:cBhvr>
                                    </p:animEffect>
                                  </p:childTnLst>
                                </p:cTn>
                              </p:par>
                              <p:par>
                                <p:cTn id="14" presetID="9" presetClass="emph" presetSubtype="0" nodeType="withEffect">
                                  <p:stCondLst>
                                    <p:cond delay="0"/>
                                  </p:stCondLst>
                                  <p:childTnLst>
                                    <p:set>
                                      <p:cBhvr>
                                        <p:cTn id="15" dur="indefinite"/>
                                        <p:tgtEl>
                                          <p:spTgt spid="11"/>
                                        </p:tgtEl>
                                        <p:attrNameLst>
                                          <p:attrName>style.opacity</p:attrName>
                                        </p:attrNameLst>
                                      </p:cBhvr>
                                      <p:to>
                                        <p:strVal val="0.5"/>
                                      </p:to>
                                    </p:set>
                                    <p:animEffect filter="image" prLst="opacity: 0.5">
                                      <p:cBhvr rctx="IE">
                                        <p:cTn id="16" dur="indefinite"/>
                                        <p:tgtEl>
                                          <p:spTgt spid="11"/>
                                        </p:tgtEl>
                                      </p:cBhvr>
                                    </p:animEffect>
                                  </p:childTnLst>
                                </p:cTn>
                              </p:par>
                              <p:par>
                                <p:cTn id="17" presetID="9" presetClass="emph" presetSubtype="0" nodeType="withEffect">
                                  <p:stCondLst>
                                    <p:cond delay="0"/>
                                  </p:stCondLst>
                                  <p:childTnLst>
                                    <p:set>
                                      <p:cBhvr>
                                        <p:cTn id="18" dur="indefinite"/>
                                        <p:tgtEl>
                                          <p:spTgt spid="22"/>
                                        </p:tgtEl>
                                        <p:attrNameLst>
                                          <p:attrName>style.opacity</p:attrName>
                                        </p:attrNameLst>
                                      </p:cBhvr>
                                      <p:to>
                                        <p:strVal val="0.5"/>
                                      </p:to>
                                    </p:set>
                                    <p:animEffect filter="image" prLst="opacity: 0.5">
                                      <p:cBhvr rctx="IE">
                                        <p:cTn id="19" dur="indefinite"/>
                                        <p:tgtEl>
                                          <p:spTgt spid="22"/>
                                        </p:tgtEl>
                                      </p:cBhvr>
                                    </p:animEffect>
                                  </p:childTnLst>
                                </p:cTn>
                              </p:par>
                              <p:par>
                                <p:cTn id="20" presetID="9" presetClass="emph" presetSubtype="0" grpId="0" nodeType="withEffect">
                                  <p:stCondLst>
                                    <p:cond delay="0"/>
                                  </p:stCondLst>
                                  <p:childTnLst>
                                    <p:set>
                                      <p:cBhvr>
                                        <p:cTn id="21" dur="indefinite"/>
                                        <p:tgtEl>
                                          <p:spTgt spid="25"/>
                                        </p:tgtEl>
                                        <p:attrNameLst>
                                          <p:attrName>style.opacity</p:attrName>
                                        </p:attrNameLst>
                                      </p:cBhvr>
                                      <p:to>
                                        <p:strVal val="0.5"/>
                                      </p:to>
                                    </p:set>
                                    <p:animEffect filter="image" prLst="opacity: 0.5">
                                      <p:cBhvr rctx="IE">
                                        <p:cTn id="22" dur="indefinite"/>
                                        <p:tgtEl>
                                          <p:spTgt spid="25"/>
                                        </p:tgtEl>
                                      </p:cBhvr>
                                    </p:animEffect>
                                  </p:childTnLst>
                                </p:cTn>
                              </p:par>
                              <p:par>
                                <p:cTn id="23" presetID="9" presetClass="emph" presetSubtype="0" nodeType="withEffect">
                                  <p:stCondLst>
                                    <p:cond delay="0"/>
                                  </p:stCondLst>
                                  <p:childTnLst>
                                    <p:set>
                                      <p:cBhvr>
                                        <p:cTn id="24" dur="indefinite"/>
                                        <p:tgtEl>
                                          <p:spTgt spid="17"/>
                                        </p:tgtEl>
                                        <p:attrNameLst>
                                          <p:attrName>style.opacity</p:attrName>
                                        </p:attrNameLst>
                                      </p:cBhvr>
                                      <p:to>
                                        <p:strVal val="0.5"/>
                                      </p:to>
                                    </p:set>
                                    <p:animEffect filter="image" prLst="opacity: 0.5">
                                      <p:cBhvr rctx="IE">
                                        <p:cTn id="25" dur="indefinite"/>
                                        <p:tgtEl>
                                          <p:spTgt spid="17"/>
                                        </p:tgtEl>
                                      </p:cBhvr>
                                    </p:animEffect>
                                  </p:childTnLst>
                                </p:cTn>
                              </p:par>
                              <p:par>
                                <p:cTn id="26" presetID="9" presetClass="emph" presetSubtype="0" grpId="0" nodeType="withEffect">
                                  <p:stCondLst>
                                    <p:cond delay="0"/>
                                  </p:stCondLst>
                                  <p:childTnLst>
                                    <p:set>
                                      <p:cBhvr>
                                        <p:cTn id="27" dur="indefinite"/>
                                        <p:tgtEl>
                                          <p:spTgt spid="38"/>
                                        </p:tgtEl>
                                        <p:attrNameLst>
                                          <p:attrName>style.opacity</p:attrName>
                                        </p:attrNameLst>
                                      </p:cBhvr>
                                      <p:to>
                                        <p:strVal val="0.5"/>
                                      </p:to>
                                    </p:set>
                                    <p:animEffect filter="image" prLst="opacity: 0.5">
                                      <p:cBhvr rctx="IE">
                                        <p:cTn id="28" dur="indefinite"/>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5"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B644-85E8-4B92-977E-9652330071C2}"/>
              </a:ext>
            </a:extLst>
          </p:cNvPr>
          <p:cNvSpPr>
            <a:spLocks noGrp="1"/>
          </p:cNvSpPr>
          <p:nvPr>
            <p:ph type="title"/>
          </p:nvPr>
        </p:nvSpPr>
        <p:spPr/>
        <p:txBody>
          <a:bodyPr>
            <a:normAutofit fontScale="90000"/>
          </a:bodyPr>
          <a:lstStyle/>
          <a:p>
            <a:r>
              <a:rPr lang="en-US" dirty="0"/>
              <a:t>Do microbial communities play a role in shaping who we are?</a:t>
            </a:r>
          </a:p>
        </p:txBody>
      </p:sp>
      <p:sp>
        <p:nvSpPr>
          <p:cNvPr id="4" name="Slide Number Placeholder 3">
            <a:extLst>
              <a:ext uri="{FF2B5EF4-FFF2-40B4-BE49-F238E27FC236}">
                <a16:creationId xmlns:a16="http://schemas.microsoft.com/office/drawing/2014/main" id="{1BEAB650-A6B3-4CD8-9B9C-01278587A687}"/>
              </a:ext>
            </a:extLst>
          </p:cNvPr>
          <p:cNvSpPr>
            <a:spLocks noGrp="1"/>
          </p:cNvSpPr>
          <p:nvPr>
            <p:ph type="sldNum" sz="quarter" idx="12"/>
          </p:nvPr>
        </p:nvSpPr>
        <p:spPr/>
        <p:txBody>
          <a:bodyPr/>
          <a:lstStyle/>
          <a:p>
            <a:fld id="{77E59808-E941-46E1-872F-5DB51E5B6943}" type="slidenum">
              <a:rPr lang="en-US" smtClean="0"/>
              <a:pPr/>
              <a:t>3</a:t>
            </a:fld>
            <a:endParaRPr lang="en-US"/>
          </a:p>
        </p:txBody>
      </p:sp>
      <p:cxnSp>
        <p:nvCxnSpPr>
          <p:cNvPr id="8" name="Straight Arrow Connector 7">
            <a:extLst>
              <a:ext uri="{FF2B5EF4-FFF2-40B4-BE49-F238E27FC236}">
                <a16:creationId xmlns:a16="http://schemas.microsoft.com/office/drawing/2014/main" id="{3974399E-86A1-428B-B7BB-FA63C21D238A}"/>
              </a:ext>
            </a:extLst>
          </p:cNvPr>
          <p:cNvCxnSpPr>
            <a:cxnSpLocks/>
          </p:cNvCxnSpPr>
          <p:nvPr/>
        </p:nvCxnSpPr>
        <p:spPr>
          <a:xfrm flipV="1">
            <a:off x="6965160" y="2283686"/>
            <a:ext cx="3284071" cy="1221086"/>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700E94AB-2A74-4B0F-99A6-F9BABAD54AFC}"/>
              </a:ext>
            </a:extLst>
          </p:cNvPr>
          <p:cNvSpPr txBox="1"/>
          <p:nvPr/>
        </p:nvSpPr>
        <p:spPr>
          <a:xfrm>
            <a:off x="9974304" y="3504772"/>
            <a:ext cx="2250440" cy="461665"/>
          </a:xfrm>
          <a:prstGeom prst="rect">
            <a:avLst/>
          </a:prstGeom>
          <a:noFill/>
        </p:spPr>
        <p:txBody>
          <a:bodyPr wrap="square" rtlCol="0">
            <a:spAutoFit/>
          </a:bodyPr>
          <a:lstStyle/>
          <a:p>
            <a:pPr algn="ctr"/>
            <a:r>
              <a:rPr lang="en-US" sz="2400" dirty="0">
                <a:latin typeface="Century Gothic" panose="020B0502020202020204" pitchFamily="34" charset="0"/>
              </a:rPr>
              <a:t>Composition </a:t>
            </a:r>
          </a:p>
        </p:txBody>
      </p:sp>
      <p:cxnSp>
        <p:nvCxnSpPr>
          <p:cNvPr id="10" name="Straight Arrow Connector 9">
            <a:extLst>
              <a:ext uri="{FF2B5EF4-FFF2-40B4-BE49-F238E27FC236}">
                <a16:creationId xmlns:a16="http://schemas.microsoft.com/office/drawing/2014/main" id="{6F59AEC9-846B-431D-82BE-EB1E321CE957}"/>
              </a:ext>
            </a:extLst>
          </p:cNvPr>
          <p:cNvCxnSpPr>
            <a:cxnSpLocks/>
          </p:cNvCxnSpPr>
          <p:nvPr/>
        </p:nvCxnSpPr>
        <p:spPr>
          <a:xfrm>
            <a:off x="6965160" y="3657600"/>
            <a:ext cx="2947190" cy="62314"/>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9AA88E59-FD57-4D6D-A424-5E6B50C45AAC}"/>
              </a:ext>
            </a:extLst>
          </p:cNvPr>
          <p:cNvSpPr txBox="1"/>
          <p:nvPr/>
        </p:nvSpPr>
        <p:spPr>
          <a:xfrm>
            <a:off x="10185400" y="5236068"/>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sp>
        <p:nvSpPr>
          <p:cNvPr id="13" name="TextBox 12">
            <a:extLst>
              <a:ext uri="{FF2B5EF4-FFF2-40B4-BE49-F238E27FC236}">
                <a16:creationId xmlns:a16="http://schemas.microsoft.com/office/drawing/2014/main" id="{82F52CDE-6F2D-43A9-9C2A-C85DE7656388}"/>
              </a:ext>
            </a:extLst>
          </p:cNvPr>
          <p:cNvSpPr txBox="1"/>
          <p:nvPr/>
        </p:nvSpPr>
        <p:spPr>
          <a:xfrm>
            <a:off x="10185400" y="2004309"/>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cxnSp>
        <p:nvCxnSpPr>
          <p:cNvPr id="14" name="Straight Arrow Connector 13">
            <a:extLst>
              <a:ext uri="{FF2B5EF4-FFF2-40B4-BE49-F238E27FC236}">
                <a16:creationId xmlns:a16="http://schemas.microsoft.com/office/drawing/2014/main" id="{AA338730-BA19-4E0A-906F-BCA25EDC99B2}"/>
              </a:ext>
            </a:extLst>
          </p:cNvPr>
          <p:cNvCxnSpPr>
            <a:cxnSpLocks/>
          </p:cNvCxnSpPr>
          <p:nvPr/>
        </p:nvCxnSpPr>
        <p:spPr>
          <a:xfrm>
            <a:off x="6965160" y="3809234"/>
            <a:ext cx="3379487" cy="1657666"/>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27" name="Rectangle 26">
            <a:extLst>
              <a:ext uri="{FF2B5EF4-FFF2-40B4-BE49-F238E27FC236}">
                <a16:creationId xmlns:a16="http://schemas.microsoft.com/office/drawing/2014/main" id="{9426CB21-018F-410F-B22A-F55596732AAB}"/>
              </a:ext>
            </a:extLst>
          </p:cNvPr>
          <p:cNvSpPr/>
          <p:nvPr/>
        </p:nvSpPr>
        <p:spPr>
          <a:xfrm>
            <a:off x="500225" y="2447690"/>
            <a:ext cx="6120291" cy="254444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600" dirty="0">
                <a:latin typeface="Century Gothic" panose="020B0502020202020204" pitchFamily="34" charset="0"/>
              </a:rPr>
              <a:t>How did they get there?</a:t>
            </a:r>
          </a:p>
          <a:p>
            <a:pPr algn="ctr"/>
            <a:r>
              <a:rPr lang="en-US" sz="3600" dirty="0">
                <a:latin typeface="Century Gothic" panose="020B0502020202020204" pitchFamily="34" charset="0"/>
              </a:rPr>
              <a:t>What are they?</a:t>
            </a:r>
          </a:p>
          <a:p>
            <a:pPr algn="ctr"/>
            <a:r>
              <a:rPr lang="en-US" sz="3600" dirty="0">
                <a:latin typeface="Century Gothic" panose="020B0502020202020204" pitchFamily="34" charset="0"/>
              </a:rPr>
              <a:t>What are they doing?</a:t>
            </a:r>
          </a:p>
        </p:txBody>
      </p:sp>
    </p:spTree>
    <p:extLst>
      <p:ext uri="{BB962C8B-B14F-4D97-AF65-F5344CB8AC3E}">
        <p14:creationId xmlns:p14="http://schemas.microsoft.com/office/powerpoint/2010/main" val="343368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BDED-A8AA-4F00-B17A-4C3DBA5A9423}"/>
              </a:ext>
            </a:extLst>
          </p:cNvPr>
          <p:cNvSpPr>
            <a:spLocks noGrp="1"/>
          </p:cNvSpPr>
          <p:nvPr>
            <p:ph type="title"/>
          </p:nvPr>
        </p:nvSpPr>
        <p:spPr/>
        <p:txBody>
          <a:bodyPr>
            <a:normAutofit fontScale="90000"/>
          </a:bodyPr>
          <a:lstStyle/>
          <a:p>
            <a:r>
              <a:rPr lang="en-US" dirty="0"/>
              <a:t>Urinary Tract Infections are a substantial problem in the United States </a:t>
            </a:r>
          </a:p>
        </p:txBody>
      </p:sp>
      <p:sp>
        <p:nvSpPr>
          <p:cNvPr id="4" name="Slide Number Placeholder 3">
            <a:extLst>
              <a:ext uri="{FF2B5EF4-FFF2-40B4-BE49-F238E27FC236}">
                <a16:creationId xmlns:a16="http://schemas.microsoft.com/office/drawing/2014/main" id="{CABC6054-6E4C-46C1-959E-BAAB30E056F9}"/>
              </a:ext>
            </a:extLst>
          </p:cNvPr>
          <p:cNvSpPr>
            <a:spLocks noGrp="1"/>
          </p:cNvSpPr>
          <p:nvPr>
            <p:ph type="sldNum" sz="quarter" idx="12"/>
          </p:nvPr>
        </p:nvSpPr>
        <p:spPr/>
        <p:txBody>
          <a:bodyPr/>
          <a:lstStyle/>
          <a:p>
            <a:fld id="{77E59808-E941-46E1-872F-5DB51E5B6943}" type="slidenum">
              <a:rPr lang="en-US" smtClean="0"/>
              <a:pPr/>
              <a:t>30</a:t>
            </a:fld>
            <a:endParaRPr lang="en-US"/>
          </a:p>
        </p:txBody>
      </p:sp>
      <p:sp>
        <p:nvSpPr>
          <p:cNvPr id="6" name="Content Placeholder 2">
            <a:extLst>
              <a:ext uri="{FF2B5EF4-FFF2-40B4-BE49-F238E27FC236}">
                <a16:creationId xmlns:a16="http://schemas.microsoft.com/office/drawing/2014/main" id="{F29E2468-DC2F-44A7-874F-0349FAE87EDD}"/>
              </a:ext>
            </a:extLst>
          </p:cNvPr>
          <p:cNvSpPr txBox="1">
            <a:spLocks/>
          </p:cNvSpPr>
          <p:nvPr/>
        </p:nvSpPr>
        <p:spPr>
          <a:xfrm>
            <a:off x="6429375" y="1752201"/>
            <a:ext cx="5590734" cy="451797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itchFamily="34" charset="0"/>
              <a:buAutoNum type="arabicParenR"/>
            </a:pPr>
            <a:r>
              <a:rPr lang="en-US" dirty="0">
                <a:latin typeface="Century Gothic" panose="020B0502020202020204" pitchFamily="34" charset="0"/>
              </a:rPr>
              <a:t>Most common bacterial infection – 150 million worldwide each year  </a:t>
            </a:r>
          </a:p>
          <a:p>
            <a:pPr marL="457200" indent="-457200">
              <a:buAutoNum type="arabicParenR"/>
            </a:pPr>
            <a:r>
              <a:rPr lang="en-US" dirty="0">
                <a:latin typeface="Century Gothic" panose="020B0502020202020204" pitchFamily="34" charset="0"/>
              </a:rPr>
              <a:t>Account for 10.5 million doctor office visits </a:t>
            </a:r>
          </a:p>
          <a:p>
            <a:pPr marL="457200" indent="-457200">
              <a:buAutoNum type="arabicParenR"/>
            </a:pPr>
            <a:r>
              <a:rPr lang="en-US" dirty="0">
                <a:latin typeface="Century Gothic" panose="020B0502020202020204" pitchFamily="34" charset="0"/>
              </a:rPr>
              <a:t>2-3 million emergency department visits</a:t>
            </a:r>
          </a:p>
          <a:p>
            <a:pPr marL="457200" indent="-457200">
              <a:buAutoNum type="arabicParenR"/>
            </a:pPr>
            <a:r>
              <a:rPr lang="en-US" dirty="0">
                <a:latin typeface="Century Gothic" panose="020B0502020202020204" pitchFamily="34" charset="0"/>
              </a:rPr>
              <a:t>Cost $3.5 billion per year </a:t>
            </a:r>
          </a:p>
          <a:p>
            <a:pPr marL="0" indent="0">
              <a:buNone/>
            </a:pPr>
            <a:endParaRPr lang="en-US" dirty="0">
              <a:latin typeface="Century Gothic" panose="020B0502020202020204" pitchFamily="34" charset="0"/>
            </a:endParaRPr>
          </a:p>
          <a:p>
            <a:pPr marL="457200" indent="-457200">
              <a:buAutoNum type="arabicParenR"/>
            </a:pPr>
            <a:endParaRPr lang="en-US" dirty="0">
              <a:latin typeface="Century Gothic" panose="020B0502020202020204" pitchFamily="34" charset="0"/>
            </a:endParaRPr>
          </a:p>
        </p:txBody>
      </p:sp>
      <p:pic>
        <p:nvPicPr>
          <p:cNvPr id="3" name="Picture 2">
            <a:extLst>
              <a:ext uri="{FF2B5EF4-FFF2-40B4-BE49-F238E27FC236}">
                <a16:creationId xmlns:a16="http://schemas.microsoft.com/office/drawing/2014/main" id="{F3B2FA80-EE5B-4703-98CF-68129F7F11D6}"/>
              </a:ext>
            </a:extLst>
          </p:cNvPr>
          <p:cNvPicPr>
            <a:picLocks noChangeAspect="1"/>
          </p:cNvPicPr>
          <p:nvPr/>
        </p:nvPicPr>
        <p:blipFill>
          <a:blip r:embed="rId3"/>
          <a:stretch>
            <a:fillRect/>
          </a:stretch>
        </p:blipFill>
        <p:spPr>
          <a:xfrm>
            <a:off x="259593" y="2113499"/>
            <a:ext cx="6000750" cy="3393002"/>
          </a:xfrm>
          <a:prstGeom prst="rect">
            <a:avLst/>
          </a:prstGeom>
        </p:spPr>
      </p:pic>
      <p:sp>
        <p:nvSpPr>
          <p:cNvPr id="7" name="Rectangle 6">
            <a:extLst>
              <a:ext uri="{FF2B5EF4-FFF2-40B4-BE49-F238E27FC236}">
                <a16:creationId xmlns:a16="http://schemas.microsoft.com/office/drawing/2014/main" id="{E8AE2DC5-411A-4DF6-8041-0C0E0D16DDBB}"/>
              </a:ext>
            </a:extLst>
          </p:cNvPr>
          <p:cNvSpPr/>
          <p:nvPr/>
        </p:nvSpPr>
        <p:spPr>
          <a:xfrm>
            <a:off x="10885" y="6459631"/>
            <a:ext cx="9047390" cy="307777"/>
          </a:xfrm>
          <a:prstGeom prst="rect">
            <a:avLst/>
          </a:prstGeom>
          <a:noFill/>
        </p:spPr>
        <p:txBody>
          <a:bodyPr wrap="square" rtlCol="0">
            <a:spAutoFit/>
          </a:bodyPr>
          <a:lstStyle/>
          <a:p>
            <a:pPr algn="just"/>
            <a:r>
              <a:rPr lang="en-US" sz="1400" dirty="0">
                <a:solidFill>
                  <a:prstClr val="white"/>
                </a:solidFill>
                <a:latin typeface="Century Gothic" panose="020B0502020202020204" pitchFamily="34" charset="0"/>
                <a:cs typeface="Arial" pitchFamily="34" charset="0"/>
              </a:rPr>
              <a:t>http://what-when-how.com/acp-medicine/urinary-tract-infections-part-1/</a:t>
            </a:r>
          </a:p>
        </p:txBody>
      </p:sp>
      <p:grpSp>
        <p:nvGrpSpPr>
          <p:cNvPr id="8" name="Group 7">
            <a:extLst>
              <a:ext uri="{FF2B5EF4-FFF2-40B4-BE49-F238E27FC236}">
                <a16:creationId xmlns:a16="http://schemas.microsoft.com/office/drawing/2014/main" id="{67D7177C-FF09-438E-B9F9-5F26A356BB71}"/>
              </a:ext>
            </a:extLst>
          </p:cNvPr>
          <p:cNvGrpSpPr/>
          <p:nvPr/>
        </p:nvGrpSpPr>
        <p:grpSpPr>
          <a:xfrm>
            <a:off x="10680364" y="6331274"/>
            <a:ext cx="1061089" cy="510088"/>
            <a:chOff x="10680364" y="6331274"/>
            <a:chExt cx="1061089" cy="510088"/>
          </a:xfrm>
        </p:grpSpPr>
        <p:pic>
          <p:nvPicPr>
            <p:cNvPr id="9" name="Picture 8">
              <a:extLst>
                <a:ext uri="{FF2B5EF4-FFF2-40B4-BE49-F238E27FC236}">
                  <a16:creationId xmlns:a16="http://schemas.microsoft.com/office/drawing/2014/main" id="{00C2ADA2-18E4-49E7-9A63-48A5BA0E2916}"/>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 name="Picture 9" descr="Screen Clipping">
              <a:extLst>
                <a:ext uri="{FF2B5EF4-FFF2-40B4-BE49-F238E27FC236}">
                  <a16:creationId xmlns:a16="http://schemas.microsoft.com/office/drawing/2014/main" id="{E96E8471-4618-4998-A34B-C2EB3FF1EE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8380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3A983B3-5E6D-4255-B8C7-9B22F13D71BE}"/>
              </a:ext>
            </a:extLst>
          </p:cNvPr>
          <p:cNvSpPr txBox="1"/>
          <p:nvPr/>
        </p:nvSpPr>
        <p:spPr>
          <a:xfrm>
            <a:off x="8924815" y="4504736"/>
            <a:ext cx="3246021" cy="830997"/>
          </a:xfrm>
          <a:prstGeom prst="rect">
            <a:avLst/>
          </a:prstGeom>
          <a:noFill/>
        </p:spPr>
        <p:txBody>
          <a:bodyPr wrap="square" rtlCol="0">
            <a:spAutoFit/>
          </a:bodyPr>
          <a:lstStyle/>
          <a:p>
            <a:pPr algn="ctr"/>
            <a:r>
              <a:rPr lang="en-US" sz="2400" dirty="0">
                <a:latin typeface="Century Gothic" panose="020B0502020202020204" pitchFamily="34" charset="0"/>
              </a:rPr>
              <a:t>Antibiotic Susceptibility Testing</a:t>
            </a:r>
          </a:p>
        </p:txBody>
      </p:sp>
      <p:sp>
        <p:nvSpPr>
          <p:cNvPr id="2" name="Title 1">
            <a:extLst>
              <a:ext uri="{FF2B5EF4-FFF2-40B4-BE49-F238E27FC236}">
                <a16:creationId xmlns:a16="http://schemas.microsoft.com/office/drawing/2014/main" id="{77FF56D5-D889-433A-B1A9-F45F66A500CF}"/>
              </a:ext>
            </a:extLst>
          </p:cNvPr>
          <p:cNvSpPr>
            <a:spLocks noGrp="1"/>
          </p:cNvSpPr>
          <p:nvPr>
            <p:ph type="title"/>
          </p:nvPr>
        </p:nvSpPr>
        <p:spPr/>
        <p:txBody>
          <a:bodyPr>
            <a:normAutofit fontScale="90000"/>
          </a:bodyPr>
          <a:lstStyle/>
          <a:p>
            <a:r>
              <a:rPr lang="en-US" dirty="0"/>
              <a:t>UTIs are diagnosed based on the gold standard which many physicians do not use</a:t>
            </a:r>
          </a:p>
        </p:txBody>
      </p:sp>
      <p:sp>
        <p:nvSpPr>
          <p:cNvPr id="4" name="Slide Number Placeholder 3">
            <a:extLst>
              <a:ext uri="{FF2B5EF4-FFF2-40B4-BE49-F238E27FC236}">
                <a16:creationId xmlns:a16="http://schemas.microsoft.com/office/drawing/2014/main" id="{034BF672-D6AA-43B9-9770-39CDEEF22B81}"/>
              </a:ext>
            </a:extLst>
          </p:cNvPr>
          <p:cNvSpPr>
            <a:spLocks noGrp="1"/>
          </p:cNvSpPr>
          <p:nvPr>
            <p:ph type="sldNum" sz="quarter" idx="12"/>
          </p:nvPr>
        </p:nvSpPr>
        <p:spPr/>
        <p:txBody>
          <a:bodyPr/>
          <a:lstStyle/>
          <a:p>
            <a:fld id="{77E59808-E941-46E1-872F-5DB51E5B6943}" type="slidenum">
              <a:rPr lang="en-US" smtClean="0"/>
              <a:pPr/>
              <a:t>31</a:t>
            </a:fld>
            <a:endParaRPr lang="en-US"/>
          </a:p>
        </p:txBody>
      </p:sp>
      <p:pic>
        <p:nvPicPr>
          <p:cNvPr id="5" name="Picture 4" descr="streak">
            <a:extLst>
              <a:ext uri="{FF2B5EF4-FFF2-40B4-BE49-F238E27FC236}">
                <a16:creationId xmlns:a16="http://schemas.microsoft.com/office/drawing/2014/main" id="{BD0694EE-9003-4EF8-A58B-B5D5233003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8851" y="1716098"/>
            <a:ext cx="1447800" cy="107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treak2">
            <a:extLst>
              <a:ext uri="{FF2B5EF4-FFF2-40B4-BE49-F238E27FC236}">
                <a16:creationId xmlns:a16="http://schemas.microsoft.com/office/drawing/2014/main" id="{B1A5D1ED-225B-4D63-89BA-19DF5E66A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298" y="3148836"/>
            <a:ext cx="1447800" cy="11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mac">
            <a:extLst>
              <a:ext uri="{FF2B5EF4-FFF2-40B4-BE49-F238E27FC236}">
                <a16:creationId xmlns:a16="http://schemas.microsoft.com/office/drawing/2014/main" id="{263DDC15-AA7E-476E-8A0C-77A1B13BD6F5}"/>
              </a:ext>
            </a:extLst>
          </p:cNvPr>
          <p:cNvPicPr>
            <a:picLocks noChangeAspect="1" noChangeArrowheads="1"/>
          </p:cNvPicPr>
          <p:nvPr/>
        </p:nvPicPr>
        <p:blipFill>
          <a:blip r:embed="rId4">
            <a:lum bright="12000"/>
            <a:extLst>
              <a:ext uri="{BEBA8EAE-BF5A-486C-A8C5-ECC9F3942E4B}">
                <a14:imgProps xmlns:a14="http://schemas.microsoft.com/office/drawing/2010/main">
                  <a14:imgLayer r:embed="rId5">
                    <a14:imgEffect>
                      <a14:backgroundRemoval t="0" b="98193" l="0" r="98137"/>
                    </a14:imgEffect>
                  </a14:imgLayer>
                </a14:imgProps>
              </a:ext>
              <a:ext uri="{28A0092B-C50C-407E-A947-70E740481C1C}">
                <a14:useLocalDpi xmlns:a14="http://schemas.microsoft.com/office/drawing/2010/main" val="0"/>
              </a:ext>
            </a:extLst>
          </a:blip>
          <a:srcRect/>
          <a:stretch>
            <a:fillRect/>
          </a:stretch>
        </p:blipFill>
        <p:spPr bwMode="auto">
          <a:xfrm>
            <a:off x="5782300" y="4559318"/>
            <a:ext cx="1394691" cy="1336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a:extLst>
              <a:ext uri="{FF2B5EF4-FFF2-40B4-BE49-F238E27FC236}">
                <a16:creationId xmlns:a16="http://schemas.microsoft.com/office/drawing/2014/main" id="{FCA4BED1-F3A6-4749-9933-FE18483A7AE6}"/>
              </a:ext>
            </a:extLst>
          </p:cNvPr>
          <p:cNvSpPr>
            <a:spLocks noChangeShapeType="1"/>
          </p:cNvSpPr>
          <p:nvPr/>
        </p:nvSpPr>
        <p:spPr bwMode="auto">
          <a:xfrm>
            <a:off x="6402408" y="2725663"/>
            <a:ext cx="0" cy="4231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8">
            <a:extLst>
              <a:ext uri="{FF2B5EF4-FFF2-40B4-BE49-F238E27FC236}">
                <a16:creationId xmlns:a16="http://schemas.microsoft.com/office/drawing/2014/main" id="{0D304C95-6708-45A6-B32F-564AE55E5EDA}"/>
              </a:ext>
            </a:extLst>
          </p:cNvPr>
          <p:cNvSpPr>
            <a:spLocks noChangeShapeType="1"/>
          </p:cNvSpPr>
          <p:nvPr/>
        </p:nvSpPr>
        <p:spPr bwMode="auto">
          <a:xfrm>
            <a:off x="6418451" y="4068544"/>
            <a:ext cx="0" cy="4907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Box 12">
            <a:extLst>
              <a:ext uri="{FF2B5EF4-FFF2-40B4-BE49-F238E27FC236}">
                <a16:creationId xmlns:a16="http://schemas.microsoft.com/office/drawing/2014/main" id="{EEBB2AE9-1C0E-40C4-99FF-7A706B527002}"/>
              </a:ext>
            </a:extLst>
          </p:cNvPr>
          <p:cNvSpPr txBox="1"/>
          <p:nvPr/>
        </p:nvSpPr>
        <p:spPr>
          <a:xfrm>
            <a:off x="10885" y="6337532"/>
            <a:ext cx="10678886" cy="415498"/>
          </a:xfrm>
          <a:prstGeom prst="rect">
            <a:avLst/>
          </a:prstGeom>
          <a:noFill/>
        </p:spPr>
        <p:txBody>
          <a:bodyPr wrap="square" rtlCol="0">
            <a:spAutoFit/>
          </a:bodyPr>
          <a:lstStyle>
            <a:defPPr>
              <a:defRPr lang="en-US"/>
            </a:defPPr>
            <a:lvl1pPr algn="just">
              <a:defRPr sz="1400">
                <a:latin typeface="Garamond" panose="02020404030301010803" pitchFamily="18" charset="0"/>
                <a:cs typeface="Arial" pitchFamily="34" charset="0"/>
              </a:defRPr>
            </a:lvl1pPr>
          </a:lstStyle>
          <a:p>
            <a:r>
              <a:rPr lang="en-US" sz="1050" dirty="0">
                <a:latin typeface="Century Gothic" panose="020B0502020202020204" pitchFamily="34" charset="0"/>
              </a:rPr>
              <a:t>McCarty et al The American Journal of Medicine 1999, http://myrome.org/portal/urinary-tract-infection-dipstick-urinalysis. </a:t>
            </a:r>
            <a:r>
              <a:rPr lang="en-US" sz="1050" dirty="0" err="1">
                <a:latin typeface="Century Gothic" panose="020B0502020202020204" pitchFamily="34" charset="0"/>
              </a:rPr>
              <a:t>Mehnert</a:t>
            </a:r>
            <a:r>
              <a:rPr lang="en-US" sz="1050" dirty="0">
                <a:latin typeface="Century Gothic" panose="020B0502020202020204" pitchFamily="34" charset="0"/>
              </a:rPr>
              <a:t>-Kay American Family Physician  2005, Leis et al Infection Control and Hospital Epidemiology 2013, </a:t>
            </a:r>
            <a:r>
              <a:rPr lang="en-US" sz="1050" dirty="0" err="1">
                <a:latin typeface="Century Gothic" panose="020B0502020202020204" pitchFamily="34" charset="0"/>
              </a:rPr>
              <a:t>Wienkens</a:t>
            </a:r>
            <a:r>
              <a:rPr lang="en-US" sz="1050" dirty="0">
                <a:latin typeface="Century Gothic" panose="020B0502020202020204" pitchFamily="34" charset="0"/>
              </a:rPr>
              <a:t> et al Family Practice 2003, </a:t>
            </a:r>
            <a:r>
              <a:rPr lang="en-US" sz="1050" dirty="0" err="1">
                <a:latin typeface="Century Gothic" panose="020B0502020202020204" pitchFamily="34" charset="0"/>
              </a:rPr>
              <a:t>Schmiemann</a:t>
            </a:r>
            <a:r>
              <a:rPr lang="en-US" sz="1050" dirty="0">
                <a:latin typeface="Century Gothic" panose="020B0502020202020204" pitchFamily="34" charset="0"/>
              </a:rPr>
              <a:t> et al </a:t>
            </a:r>
            <a:r>
              <a:rPr lang="en-US" sz="1050" dirty="0" err="1">
                <a:latin typeface="Century Gothic" panose="020B0502020202020204" pitchFamily="34" charset="0"/>
              </a:rPr>
              <a:t>Deutsches</a:t>
            </a:r>
            <a:r>
              <a:rPr lang="en-US" sz="1050" dirty="0">
                <a:latin typeface="Century Gothic" panose="020B0502020202020204" pitchFamily="34" charset="0"/>
              </a:rPr>
              <a:t> </a:t>
            </a:r>
            <a:r>
              <a:rPr lang="en-US" sz="1050" dirty="0" err="1">
                <a:latin typeface="Century Gothic" panose="020B0502020202020204" pitchFamily="34" charset="0"/>
              </a:rPr>
              <a:t>Ärzteblatt</a:t>
            </a:r>
            <a:r>
              <a:rPr lang="en-US" sz="1050" dirty="0">
                <a:latin typeface="Century Gothic" panose="020B0502020202020204" pitchFamily="34" charset="0"/>
              </a:rPr>
              <a:t> International 2010</a:t>
            </a:r>
          </a:p>
        </p:txBody>
      </p:sp>
      <p:pic>
        <p:nvPicPr>
          <p:cNvPr id="14" name="Picture 2" descr="http://www.doctorsatyourhome.com/wp-content/uploads/2013/05/second.jpg">
            <a:extLst>
              <a:ext uri="{FF2B5EF4-FFF2-40B4-BE49-F238E27FC236}">
                <a16:creationId xmlns:a16="http://schemas.microsoft.com/office/drawing/2014/main" id="{25CDFD20-FFD6-48C4-A405-BD4FFB1F575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750" b="90000" l="28964" r="66505">
                        <a14:foregroundMark x1="54045" y1="48875" x2="48544" y2="53500"/>
                        <a14:foregroundMark x1="47896" y1="45750" x2="48544" y2="54250"/>
                        <a14:foregroundMark x1="43366" y1="76000" x2="47896" y2="79875"/>
                        <a14:foregroundMark x1="49353" y1="80000" x2="58738" y2="77000"/>
                        <a14:foregroundMark x1="43204" y1="12000" x2="45146" y2="28125"/>
                        <a14:foregroundMark x1="41100" y1="36250" x2="47087" y2="47375"/>
                      </a14:backgroundRemoval>
                    </a14:imgEffect>
                  </a14:imgLayer>
                </a14:imgProps>
              </a:ext>
              <a:ext uri="{28A0092B-C50C-407E-A947-70E740481C1C}">
                <a14:useLocalDpi xmlns:a14="http://schemas.microsoft.com/office/drawing/2010/main" val="0"/>
              </a:ext>
            </a:extLst>
          </a:blip>
          <a:srcRect l="24974" r="36805"/>
          <a:stretch/>
        </p:blipFill>
        <p:spPr bwMode="auto">
          <a:xfrm>
            <a:off x="-129789" y="1773266"/>
            <a:ext cx="1244480" cy="421376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6EC1BB68-381F-48F1-972E-22541A355BE3}"/>
              </a:ext>
            </a:extLst>
          </p:cNvPr>
          <p:cNvSpPr txBox="1">
            <a:spLocks/>
          </p:cNvSpPr>
          <p:nvPr/>
        </p:nvSpPr>
        <p:spPr>
          <a:xfrm>
            <a:off x="1114691" y="2169219"/>
            <a:ext cx="2379940" cy="372665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arenR"/>
            </a:pPr>
            <a:r>
              <a:rPr lang="en-US" sz="2400" dirty="0">
                <a:latin typeface="Century Gothic" panose="020B0502020202020204" pitchFamily="34" charset="0"/>
              </a:rPr>
              <a:t>Presence of </a:t>
            </a:r>
            <a:r>
              <a:rPr lang="en-US" sz="2400" dirty="0" err="1">
                <a:latin typeface="Century Gothic" panose="020B0502020202020204" pitchFamily="34" charset="0"/>
              </a:rPr>
              <a:t>pyuria</a:t>
            </a:r>
            <a:endParaRPr lang="en-US" sz="2400" dirty="0">
              <a:latin typeface="Century Gothic" panose="020B0502020202020204" pitchFamily="34" charset="0"/>
            </a:endParaRPr>
          </a:p>
          <a:p>
            <a:pPr marL="457200" indent="-457200">
              <a:buAutoNum type="arabicParenR"/>
            </a:pPr>
            <a:r>
              <a:rPr lang="en-US" sz="2400" dirty="0">
                <a:latin typeface="Century Gothic" panose="020B0502020202020204" pitchFamily="34" charset="0"/>
              </a:rPr>
              <a:t>Dysuria  </a:t>
            </a:r>
          </a:p>
          <a:p>
            <a:pPr marL="457200" indent="-457200">
              <a:buAutoNum type="arabicParenR"/>
            </a:pPr>
            <a:r>
              <a:rPr lang="en-US" sz="2400" dirty="0">
                <a:latin typeface="Century Gothic" panose="020B0502020202020204" pitchFamily="34" charset="0"/>
              </a:rPr>
              <a:t>Urgency </a:t>
            </a:r>
          </a:p>
          <a:p>
            <a:pPr marL="457200" indent="-457200">
              <a:buAutoNum type="arabicParenR"/>
            </a:pPr>
            <a:r>
              <a:rPr lang="en-US" sz="2400" dirty="0">
                <a:latin typeface="Century Gothic" panose="020B0502020202020204" pitchFamily="34" charset="0"/>
              </a:rPr>
              <a:t>Frequency </a:t>
            </a:r>
          </a:p>
          <a:p>
            <a:pPr marL="457200" indent="-457200">
              <a:buAutoNum type="arabicParenR"/>
            </a:pPr>
            <a:r>
              <a:rPr lang="en-US" sz="2400" dirty="0">
                <a:latin typeface="Century Gothic" panose="020B0502020202020204" pitchFamily="34" charset="0"/>
              </a:rPr>
              <a:t>Suprapubic pain </a:t>
            </a:r>
          </a:p>
          <a:p>
            <a:pPr marL="457200" indent="-457200">
              <a:buAutoNum type="arabicParenR"/>
            </a:pPr>
            <a:endParaRPr lang="en-US" sz="2400" dirty="0">
              <a:latin typeface="Century Gothic" panose="020B0502020202020204" pitchFamily="34" charset="0"/>
            </a:endParaRPr>
          </a:p>
        </p:txBody>
      </p:sp>
      <p:sp>
        <p:nvSpPr>
          <p:cNvPr id="16" name="TextBox 15">
            <a:extLst>
              <a:ext uri="{FF2B5EF4-FFF2-40B4-BE49-F238E27FC236}">
                <a16:creationId xmlns:a16="http://schemas.microsoft.com/office/drawing/2014/main" id="{37742EF2-877D-4EFE-8BFA-F38E84154B30}"/>
              </a:ext>
            </a:extLst>
          </p:cNvPr>
          <p:cNvSpPr txBox="1"/>
          <p:nvPr/>
        </p:nvSpPr>
        <p:spPr>
          <a:xfrm>
            <a:off x="381112" y="1649676"/>
            <a:ext cx="3647242" cy="461665"/>
          </a:xfrm>
          <a:prstGeom prst="rect">
            <a:avLst/>
          </a:prstGeom>
          <a:noFill/>
        </p:spPr>
        <p:txBody>
          <a:bodyPr wrap="square" rtlCol="0">
            <a:spAutoFit/>
          </a:bodyPr>
          <a:lstStyle/>
          <a:p>
            <a:pPr algn="ctr"/>
            <a:r>
              <a:rPr lang="en-US" sz="2400" dirty="0">
                <a:latin typeface="Century Gothic" panose="020B0502020202020204" pitchFamily="34" charset="0"/>
              </a:rPr>
              <a:t>Symptoms </a:t>
            </a:r>
          </a:p>
        </p:txBody>
      </p:sp>
      <p:cxnSp>
        <p:nvCxnSpPr>
          <p:cNvPr id="17" name="Straight Arrow Connector 16">
            <a:extLst>
              <a:ext uri="{FF2B5EF4-FFF2-40B4-BE49-F238E27FC236}">
                <a16:creationId xmlns:a16="http://schemas.microsoft.com/office/drawing/2014/main" id="{2247EF9B-D482-4079-A821-CAF554C934CD}"/>
              </a:ext>
            </a:extLst>
          </p:cNvPr>
          <p:cNvCxnSpPr>
            <a:cxnSpLocks/>
          </p:cNvCxnSpPr>
          <p:nvPr/>
        </p:nvCxnSpPr>
        <p:spPr>
          <a:xfrm flipV="1">
            <a:off x="3079324" y="3204080"/>
            <a:ext cx="2370790" cy="1"/>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A40E850F-E26B-439C-BDF5-5AB7B7D14B2C}"/>
              </a:ext>
            </a:extLst>
          </p:cNvPr>
          <p:cNvSpPr txBox="1"/>
          <p:nvPr/>
        </p:nvSpPr>
        <p:spPr>
          <a:xfrm>
            <a:off x="3079324" y="2350901"/>
            <a:ext cx="2264410" cy="830997"/>
          </a:xfrm>
          <a:prstGeom prst="rect">
            <a:avLst/>
          </a:prstGeom>
          <a:noFill/>
        </p:spPr>
        <p:txBody>
          <a:bodyPr wrap="square" rtlCol="0">
            <a:spAutoFit/>
          </a:bodyPr>
          <a:lstStyle/>
          <a:p>
            <a:pPr algn="ctr"/>
            <a:r>
              <a:rPr lang="en-US" sz="2400" dirty="0">
                <a:latin typeface="Century Gothic" panose="020B0502020202020204" pitchFamily="34" charset="0"/>
              </a:rPr>
              <a:t>Gold</a:t>
            </a:r>
          </a:p>
          <a:p>
            <a:pPr algn="ctr"/>
            <a:r>
              <a:rPr lang="en-US" sz="2400" dirty="0">
                <a:latin typeface="Century Gothic" panose="020B0502020202020204" pitchFamily="34" charset="0"/>
              </a:rPr>
              <a:t>Standard</a:t>
            </a:r>
          </a:p>
        </p:txBody>
      </p:sp>
      <p:cxnSp>
        <p:nvCxnSpPr>
          <p:cNvPr id="30" name="Straight Arrow Connector 29">
            <a:extLst>
              <a:ext uri="{FF2B5EF4-FFF2-40B4-BE49-F238E27FC236}">
                <a16:creationId xmlns:a16="http://schemas.microsoft.com/office/drawing/2014/main" id="{A7022867-603B-4AE9-85A2-02AA3613DDCF}"/>
              </a:ext>
            </a:extLst>
          </p:cNvPr>
          <p:cNvCxnSpPr>
            <a:cxnSpLocks/>
          </p:cNvCxnSpPr>
          <p:nvPr/>
        </p:nvCxnSpPr>
        <p:spPr>
          <a:xfrm flipV="1">
            <a:off x="7716638" y="3148835"/>
            <a:ext cx="1609398" cy="1"/>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33" name="Picture 32" descr="suceptibility.pdf">
            <a:extLst>
              <a:ext uri="{FF2B5EF4-FFF2-40B4-BE49-F238E27FC236}">
                <a16:creationId xmlns:a16="http://schemas.microsoft.com/office/drawing/2014/main" id="{2549035A-F452-4960-B402-E7B5F050668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9326036" y="2169219"/>
            <a:ext cx="2491324" cy="2310960"/>
          </a:xfrm>
          <a:prstGeom prst="rect">
            <a:avLst/>
          </a:prstGeom>
        </p:spPr>
      </p:pic>
      <p:grpSp>
        <p:nvGrpSpPr>
          <p:cNvPr id="37" name="Group 36">
            <a:extLst>
              <a:ext uri="{FF2B5EF4-FFF2-40B4-BE49-F238E27FC236}">
                <a16:creationId xmlns:a16="http://schemas.microsoft.com/office/drawing/2014/main" id="{22A26E46-EC80-45E7-944D-27FB9657F002}"/>
              </a:ext>
            </a:extLst>
          </p:cNvPr>
          <p:cNvGrpSpPr/>
          <p:nvPr/>
        </p:nvGrpSpPr>
        <p:grpSpPr>
          <a:xfrm>
            <a:off x="2438260" y="2206066"/>
            <a:ext cx="7927910" cy="2758381"/>
            <a:chOff x="12894564" y="2350901"/>
            <a:chExt cx="7927910" cy="2758381"/>
          </a:xfrm>
        </p:grpSpPr>
        <p:sp>
          <p:nvSpPr>
            <p:cNvPr id="36" name="Rectangle 35">
              <a:extLst>
                <a:ext uri="{FF2B5EF4-FFF2-40B4-BE49-F238E27FC236}">
                  <a16:creationId xmlns:a16="http://schemas.microsoft.com/office/drawing/2014/main" id="{DF74FE28-4841-4084-B64B-D3FEEB0C1F8B}"/>
                </a:ext>
              </a:extLst>
            </p:cNvPr>
            <p:cNvSpPr/>
            <p:nvPr/>
          </p:nvSpPr>
          <p:spPr>
            <a:xfrm>
              <a:off x="12894564" y="2350901"/>
              <a:ext cx="7927910" cy="27583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6543329-6F56-4401-A89F-BBEA845FB892}"/>
                </a:ext>
              </a:extLst>
            </p:cNvPr>
            <p:cNvGrpSpPr/>
            <p:nvPr/>
          </p:nvGrpSpPr>
          <p:grpSpPr>
            <a:xfrm>
              <a:off x="13236293" y="2618308"/>
              <a:ext cx="7586181" cy="2066544"/>
              <a:chOff x="1807128" y="5389984"/>
              <a:chExt cx="9568852" cy="2066544"/>
            </a:xfrm>
          </p:grpSpPr>
          <p:sp>
            <p:nvSpPr>
              <p:cNvPr id="28" name="Rectangle 27">
                <a:extLst>
                  <a:ext uri="{FF2B5EF4-FFF2-40B4-BE49-F238E27FC236}">
                    <a16:creationId xmlns:a16="http://schemas.microsoft.com/office/drawing/2014/main" id="{59668DF5-A85C-4CFF-A032-A88870D2BF59}"/>
                  </a:ext>
                </a:extLst>
              </p:cNvPr>
              <p:cNvSpPr/>
              <p:nvPr/>
            </p:nvSpPr>
            <p:spPr>
              <a:xfrm>
                <a:off x="5599165" y="5389984"/>
                <a:ext cx="5776815" cy="2062103"/>
              </a:xfrm>
              <a:prstGeom prst="rect">
                <a:avLst/>
              </a:prstGeom>
              <a:noFill/>
              <a:ln/>
            </p:spPr>
            <p:style>
              <a:lnRef idx="0">
                <a:schemeClr val="accent3"/>
              </a:lnRef>
              <a:fillRef idx="3">
                <a:schemeClr val="accent3"/>
              </a:fillRef>
              <a:effectRef idx="3">
                <a:schemeClr val="accent3"/>
              </a:effectRef>
              <a:fontRef idx="minor">
                <a:schemeClr val="lt1"/>
              </a:fontRef>
            </p:style>
            <p:txBody>
              <a:bodyPr wrap="square" rtlCol="0" anchor="ctr">
                <a:spAutoFit/>
              </a:bodyPr>
              <a:lstStyle/>
              <a:p>
                <a:pPr algn="ctr"/>
                <a:r>
                  <a:rPr lang="en-US" sz="3200" dirty="0">
                    <a:solidFill>
                      <a:srgbClr val="C4BD97"/>
                    </a:solidFill>
                    <a:latin typeface="Century Gothic" panose="020B0502020202020204" pitchFamily="34" charset="0"/>
                    <a:cs typeface="Arial" pitchFamily="34" charset="0"/>
                  </a:rPr>
                  <a:t>of practitioners will prescribe antibiotics before bacterial investigation </a:t>
                </a:r>
              </a:p>
            </p:txBody>
          </p:sp>
          <p:sp>
            <p:nvSpPr>
              <p:cNvPr id="34" name="Rectangle 33">
                <a:extLst>
                  <a:ext uri="{FF2B5EF4-FFF2-40B4-BE49-F238E27FC236}">
                    <a16:creationId xmlns:a16="http://schemas.microsoft.com/office/drawing/2014/main" id="{D25F73B6-9FFA-47CF-8443-84DE94701F1A}"/>
                  </a:ext>
                </a:extLst>
              </p:cNvPr>
              <p:cNvSpPr/>
              <p:nvPr/>
            </p:nvSpPr>
            <p:spPr>
              <a:xfrm>
                <a:off x="1807128" y="5389984"/>
                <a:ext cx="3813798" cy="2066544"/>
              </a:xfrm>
              <a:prstGeom prst="rect">
                <a:avLst/>
              </a:prstGeom>
              <a:noFill/>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1500" dirty="0">
                    <a:solidFill>
                      <a:srgbClr val="C4BD97"/>
                    </a:solidFill>
                    <a:latin typeface="Century Gothic" panose="020B0502020202020204" pitchFamily="34" charset="0"/>
                    <a:cs typeface="Arial" pitchFamily="34" charset="0"/>
                  </a:rPr>
                  <a:t>95</a:t>
                </a:r>
                <a:r>
                  <a:rPr lang="en-US" sz="11800" dirty="0">
                    <a:solidFill>
                      <a:srgbClr val="C4BD97"/>
                    </a:solidFill>
                    <a:latin typeface="Century Gothic" panose="020B0502020202020204" pitchFamily="34" charset="0"/>
                    <a:cs typeface="Arial" pitchFamily="34" charset="0"/>
                  </a:rPr>
                  <a:t>%</a:t>
                </a:r>
              </a:p>
            </p:txBody>
          </p:sp>
        </p:grpSp>
      </p:grpSp>
      <p:grpSp>
        <p:nvGrpSpPr>
          <p:cNvPr id="22" name="Group 21">
            <a:extLst>
              <a:ext uri="{FF2B5EF4-FFF2-40B4-BE49-F238E27FC236}">
                <a16:creationId xmlns:a16="http://schemas.microsoft.com/office/drawing/2014/main" id="{23ECBFAC-87C1-4197-B8BD-0E526B02FBBE}"/>
              </a:ext>
            </a:extLst>
          </p:cNvPr>
          <p:cNvGrpSpPr/>
          <p:nvPr/>
        </p:nvGrpSpPr>
        <p:grpSpPr>
          <a:xfrm>
            <a:off x="10680364" y="6331274"/>
            <a:ext cx="1061089" cy="510088"/>
            <a:chOff x="10680364" y="6331274"/>
            <a:chExt cx="1061089" cy="510088"/>
          </a:xfrm>
        </p:grpSpPr>
        <p:pic>
          <p:nvPicPr>
            <p:cNvPr id="23" name="Picture 22">
              <a:extLst>
                <a:ext uri="{FF2B5EF4-FFF2-40B4-BE49-F238E27FC236}">
                  <a16:creationId xmlns:a16="http://schemas.microsoft.com/office/drawing/2014/main" id="{68497BF4-8CFE-4CCC-AA7C-6ED1A7CBB309}"/>
                </a:ext>
              </a:extLst>
            </p:cNvPr>
            <p:cNvPicPr>
              <a:picLocks noChangeAspect="1"/>
            </p:cNvPicPr>
            <p:nvPr/>
          </p:nvPicPr>
          <p:blipFill>
            <a:blip r:embed="rId10"/>
            <a:stretch>
              <a:fillRect/>
            </a:stretch>
          </p:blipFill>
          <p:spPr>
            <a:xfrm>
              <a:off x="10680364" y="6331274"/>
              <a:ext cx="622524" cy="510088"/>
            </a:xfrm>
            <a:prstGeom prst="rect">
              <a:avLst/>
            </a:prstGeom>
          </p:spPr>
        </p:pic>
        <p:pic>
          <p:nvPicPr>
            <p:cNvPr id="24" name="Picture 23" descr="Screen Clipping">
              <a:extLst>
                <a:ext uri="{FF2B5EF4-FFF2-40B4-BE49-F238E27FC236}">
                  <a16:creationId xmlns:a16="http://schemas.microsoft.com/office/drawing/2014/main" id="{C2328205-70BE-4689-976E-F9FEBBA65C3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30008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animBg="1"/>
      <p:bldP spid="9" grpId="0" animBg="1"/>
      <p:bldP spid="15" grpId="0"/>
      <p:bldP spid="16"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879A-4286-45E7-B871-0F3EE902C134}"/>
              </a:ext>
            </a:extLst>
          </p:cNvPr>
          <p:cNvSpPr>
            <a:spLocks noGrp="1"/>
          </p:cNvSpPr>
          <p:nvPr>
            <p:ph type="title"/>
          </p:nvPr>
        </p:nvSpPr>
        <p:spPr/>
        <p:txBody>
          <a:bodyPr>
            <a:normAutofit fontScale="90000"/>
          </a:bodyPr>
          <a:lstStyle/>
          <a:p>
            <a:r>
              <a:rPr lang="en-US" dirty="0"/>
              <a:t>Only patients with symptoms and specimens classified as positive are diagnosed with an UTI</a:t>
            </a:r>
          </a:p>
        </p:txBody>
      </p:sp>
      <p:sp>
        <p:nvSpPr>
          <p:cNvPr id="4" name="Slide Number Placeholder 3">
            <a:extLst>
              <a:ext uri="{FF2B5EF4-FFF2-40B4-BE49-F238E27FC236}">
                <a16:creationId xmlns:a16="http://schemas.microsoft.com/office/drawing/2014/main" id="{6DBE3053-4993-4876-B652-97CAE37D1028}"/>
              </a:ext>
            </a:extLst>
          </p:cNvPr>
          <p:cNvSpPr>
            <a:spLocks noGrp="1"/>
          </p:cNvSpPr>
          <p:nvPr>
            <p:ph type="sldNum" sz="quarter" idx="12"/>
          </p:nvPr>
        </p:nvSpPr>
        <p:spPr/>
        <p:txBody>
          <a:bodyPr/>
          <a:lstStyle/>
          <a:p>
            <a:fld id="{77E59808-E941-46E1-872F-5DB51E5B6943}" type="slidenum">
              <a:rPr lang="en-US" smtClean="0"/>
              <a:pPr/>
              <a:t>32</a:t>
            </a:fld>
            <a:endParaRPr lang="en-US"/>
          </a:p>
        </p:txBody>
      </p:sp>
      <p:sp>
        <p:nvSpPr>
          <p:cNvPr id="43" name="Rectangle 42">
            <a:extLst>
              <a:ext uri="{FF2B5EF4-FFF2-40B4-BE49-F238E27FC236}">
                <a16:creationId xmlns:a16="http://schemas.microsoft.com/office/drawing/2014/main" id="{CD76D83C-C553-42C4-9B02-7840CACFFBDB}"/>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pic>
        <p:nvPicPr>
          <p:cNvPr id="44" name="Picture 12" descr="https://upload.wikimedia.org/wikipedia/commons/2/29/Pyuria2011.JPG">
            <a:extLst>
              <a:ext uri="{FF2B5EF4-FFF2-40B4-BE49-F238E27FC236}">
                <a16:creationId xmlns:a16="http://schemas.microsoft.com/office/drawing/2014/main" id="{FC394DBA-76D2-42A5-8DBC-3E4BDDE571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3" y="2623607"/>
            <a:ext cx="1434012" cy="2067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farm8.staticflickr.com/7098/7341983938_0e8de63d1e_m.jpg">
            <a:extLst>
              <a:ext uri="{FF2B5EF4-FFF2-40B4-BE49-F238E27FC236}">
                <a16:creationId xmlns:a16="http://schemas.microsoft.com/office/drawing/2014/main" id="{C6F4A6EF-0BAA-4E11-BC86-3FC4078406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20686" y="2998022"/>
            <a:ext cx="2300792" cy="159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142">
            <a:extLst>
              <a:ext uri="{FF2B5EF4-FFF2-40B4-BE49-F238E27FC236}">
                <a16:creationId xmlns:a16="http://schemas.microsoft.com/office/drawing/2014/main" id="{2FADF22F-FAD2-4D3C-8B49-556F6C79D04C}"/>
              </a:ext>
            </a:extLst>
          </p:cNvPr>
          <p:cNvSpPr/>
          <p:nvPr/>
        </p:nvSpPr>
        <p:spPr>
          <a:xfrm>
            <a:off x="2309296" y="3382970"/>
            <a:ext cx="2113486" cy="71886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42">
            <a:extLst>
              <a:ext uri="{FF2B5EF4-FFF2-40B4-BE49-F238E27FC236}">
                <a16:creationId xmlns:a16="http://schemas.microsoft.com/office/drawing/2014/main" id="{0C07BC8D-7F37-4667-AD7B-D11E32B3115E}"/>
              </a:ext>
            </a:extLst>
          </p:cNvPr>
          <p:cNvSpPr/>
          <p:nvPr/>
        </p:nvSpPr>
        <p:spPr>
          <a:xfrm>
            <a:off x="2309306" y="3443539"/>
            <a:ext cx="2113448" cy="74722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D4C9D41-44A5-4159-A733-FDC6A9306287}"/>
              </a:ext>
            </a:extLst>
          </p:cNvPr>
          <p:cNvCxnSpPr>
            <a:cxnSpLocks/>
          </p:cNvCxnSpPr>
          <p:nvPr/>
        </p:nvCxnSpPr>
        <p:spPr>
          <a:xfrm>
            <a:off x="1239436" y="3739169"/>
            <a:ext cx="981250" cy="0"/>
          </a:xfrm>
          <a:prstGeom prst="straightConnector1">
            <a:avLst/>
          </a:prstGeom>
          <a:ln w="57150">
            <a:solidFill>
              <a:srgbClr val="C4BD97"/>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E35FFA73-FE14-41BF-AF81-10C8130F1374}"/>
              </a:ext>
            </a:extLst>
          </p:cNvPr>
          <p:cNvCxnSpPr>
            <a:cxnSpLocks/>
          </p:cNvCxnSpPr>
          <p:nvPr/>
        </p:nvCxnSpPr>
        <p:spPr>
          <a:xfrm flipV="1">
            <a:off x="4620707" y="2423001"/>
            <a:ext cx="1353520" cy="1020539"/>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50" name="Picture 6" descr="http://farm8.staticflickr.com/7098/7341983938_0e8de63d1e_m.jpg">
            <a:extLst>
              <a:ext uri="{FF2B5EF4-FFF2-40B4-BE49-F238E27FC236}">
                <a16:creationId xmlns:a16="http://schemas.microsoft.com/office/drawing/2014/main" id="{E18DDB12-CEB1-47BA-B72F-DFC0EF7C47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32285" y="1614719"/>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Oval 142">
            <a:extLst>
              <a:ext uri="{FF2B5EF4-FFF2-40B4-BE49-F238E27FC236}">
                <a16:creationId xmlns:a16="http://schemas.microsoft.com/office/drawing/2014/main" id="{E2154AFA-2F6B-4189-93A1-773AEFBB8A42}"/>
              </a:ext>
            </a:extLst>
          </p:cNvPr>
          <p:cNvSpPr/>
          <p:nvPr/>
        </p:nvSpPr>
        <p:spPr>
          <a:xfrm>
            <a:off x="6192855" y="1879249"/>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42">
            <a:extLst>
              <a:ext uri="{FF2B5EF4-FFF2-40B4-BE49-F238E27FC236}">
                <a16:creationId xmlns:a16="http://schemas.microsoft.com/office/drawing/2014/main" id="{70E0AD0A-7390-4A04-989C-BC278E5FF845}"/>
              </a:ext>
            </a:extLst>
          </p:cNvPr>
          <p:cNvSpPr/>
          <p:nvPr/>
        </p:nvSpPr>
        <p:spPr>
          <a:xfrm>
            <a:off x="6192859" y="1944472"/>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6234430-B4E1-4642-8FFE-5488713CF76E}"/>
              </a:ext>
            </a:extLst>
          </p:cNvPr>
          <p:cNvSpPr/>
          <p:nvPr/>
        </p:nvSpPr>
        <p:spPr>
          <a:xfrm>
            <a:off x="6437085" y="21207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4B38F8A-5F90-4B03-9475-6C3DEF3D7E28}"/>
              </a:ext>
            </a:extLst>
          </p:cNvPr>
          <p:cNvSpPr/>
          <p:nvPr/>
        </p:nvSpPr>
        <p:spPr>
          <a:xfrm>
            <a:off x="6614885" y="22096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44EB13-E6DF-473B-A20B-7AC707915D1A}"/>
              </a:ext>
            </a:extLst>
          </p:cNvPr>
          <p:cNvSpPr/>
          <p:nvPr/>
        </p:nvSpPr>
        <p:spPr>
          <a:xfrm>
            <a:off x="6614885" y="20191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02A5B2A-47B5-4F97-A17D-08F19FFFBF8E}"/>
              </a:ext>
            </a:extLst>
          </p:cNvPr>
          <p:cNvSpPr/>
          <p:nvPr/>
        </p:nvSpPr>
        <p:spPr>
          <a:xfrm>
            <a:off x="6932385" y="19937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BEAF491-78A9-47ED-9B61-FC7E046FFE0B}"/>
              </a:ext>
            </a:extLst>
          </p:cNvPr>
          <p:cNvSpPr/>
          <p:nvPr/>
        </p:nvSpPr>
        <p:spPr>
          <a:xfrm>
            <a:off x="6932385" y="22096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A5ECE33-87F1-454D-93D7-2DF694A812A1}"/>
              </a:ext>
            </a:extLst>
          </p:cNvPr>
          <p:cNvSpPr/>
          <p:nvPr/>
        </p:nvSpPr>
        <p:spPr>
          <a:xfrm>
            <a:off x="7173685" y="21334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B35C5D8-52E1-40B2-AAB7-BECE300DCE51}"/>
              </a:ext>
            </a:extLst>
          </p:cNvPr>
          <p:cNvSpPr txBox="1"/>
          <p:nvPr/>
        </p:nvSpPr>
        <p:spPr>
          <a:xfrm>
            <a:off x="7909315" y="1879249"/>
            <a:ext cx="2132579"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Culture +</a:t>
            </a:r>
          </a:p>
        </p:txBody>
      </p:sp>
      <p:cxnSp>
        <p:nvCxnSpPr>
          <p:cNvPr id="60" name="Straight Arrow Connector 59">
            <a:extLst>
              <a:ext uri="{FF2B5EF4-FFF2-40B4-BE49-F238E27FC236}">
                <a16:creationId xmlns:a16="http://schemas.microsoft.com/office/drawing/2014/main" id="{84745130-37BB-45C3-A5B4-56EF06E3875E}"/>
              </a:ext>
            </a:extLst>
          </p:cNvPr>
          <p:cNvCxnSpPr/>
          <p:nvPr/>
        </p:nvCxnSpPr>
        <p:spPr>
          <a:xfrm flipV="1">
            <a:off x="4640038" y="3496757"/>
            <a:ext cx="1463696" cy="423262"/>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61" name="Picture 6" descr="http://farm8.staticflickr.com/7098/7341983938_0e8de63d1e_m.jpg">
            <a:extLst>
              <a:ext uri="{FF2B5EF4-FFF2-40B4-BE49-F238E27FC236}">
                <a16:creationId xmlns:a16="http://schemas.microsoft.com/office/drawing/2014/main" id="{89609AE4-A383-4DFA-B1C0-B28FD460B0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31463" y="2963158"/>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Oval 142">
            <a:extLst>
              <a:ext uri="{FF2B5EF4-FFF2-40B4-BE49-F238E27FC236}">
                <a16:creationId xmlns:a16="http://schemas.microsoft.com/office/drawing/2014/main" id="{3B2441E1-AECE-45E1-8DA4-E0BF4AC1C01F}"/>
              </a:ext>
            </a:extLst>
          </p:cNvPr>
          <p:cNvSpPr/>
          <p:nvPr/>
        </p:nvSpPr>
        <p:spPr>
          <a:xfrm>
            <a:off x="6192033" y="3227688"/>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142">
            <a:extLst>
              <a:ext uri="{FF2B5EF4-FFF2-40B4-BE49-F238E27FC236}">
                <a16:creationId xmlns:a16="http://schemas.microsoft.com/office/drawing/2014/main" id="{E34C9D56-C41C-4EA8-874F-24A66332AD4F}"/>
              </a:ext>
            </a:extLst>
          </p:cNvPr>
          <p:cNvSpPr/>
          <p:nvPr/>
        </p:nvSpPr>
        <p:spPr>
          <a:xfrm>
            <a:off x="6192037" y="3292911"/>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E2C38EB-8524-4AB3-AA6F-44E141FF3FAD}"/>
              </a:ext>
            </a:extLst>
          </p:cNvPr>
          <p:cNvSpPr/>
          <p:nvPr/>
        </p:nvSpPr>
        <p:spPr>
          <a:xfrm>
            <a:off x="6436263" y="3469166"/>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B8E563-457A-4F12-9CFA-909B5906C128}"/>
              </a:ext>
            </a:extLst>
          </p:cNvPr>
          <p:cNvSpPr/>
          <p:nvPr/>
        </p:nvSpPr>
        <p:spPr>
          <a:xfrm>
            <a:off x="6614063" y="3558066"/>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A79F67C1-D67D-44E9-B83B-E0AF7569C867}"/>
              </a:ext>
            </a:extLst>
          </p:cNvPr>
          <p:cNvSpPr txBox="1"/>
          <p:nvPr/>
        </p:nvSpPr>
        <p:spPr>
          <a:xfrm>
            <a:off x="7765624" y="3201008"/>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Multiple species</a:t>
            </a:r>
          </a:p>
        </p:txBody>
      </p:sp>
      <p:sp>
        <p:nvSpPr>
          <p:cNvPr id="67" name="Oval 66">
            <a:extLst>
              <a:ext uri="{FF2B5EF4-FFF2-40B4-BE49-F238E27FC236}">
                <a16:creationId xmlns:a16="http://schemas.microsoft.com/office/drawing/2014/main" id="{334223AA-55B6-489F-8A4B-78432E493522}"/>
              </a:ext>
            </a:extLst>
          </p:cNvPr>
          <p:cNvSpPr/>
          <p:nvPr/>
        </p:nvSpPr>
        <p:spPr>
          <a:xfrm>
            <a:off x="6766463" y="3364641"/>
            <a:ext cx="152400"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7267E6D-A610-4DD6-8C3C-7070828FF364}"/>
              </a:ext>
            </a:extLst>
          </p:cNvPr>
          <p:cNvSpPr/>
          <p:nvPr/>
        </p:nvSpPr>
        <p:spPr>
          <a:xfrm>
            <a:off x="6918863" y="3517041"/>
            <a:ext cx="152400"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61B7106-A709-4FB8-B084-BD19769B1646}"/>
              </a:ext>
            </a:extLst>
          </p:cNvPr>
          <p:cNvSpPr/>
          <p:nvPr/>
        </p:nvSpPr>
        <p:spPr>
          <a:xfrm>
            <a:off x="7014792" y="3364641"/>
            <a:ext cx="152400"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C2BECCA-0E64-4166-AE0A-6A971527E3A8}"/>
              </a:ext>
            </a:extLst>
          </p:cNvPr>
          <p:cNvSpPr/>
          <p:nvPr/>
        </p:nvSpPr>
        <p:spPr>
          <a:xfrm>
            <a:off x="7223663" y="3492025"/>
            <a:ext cx="152400"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1" name="Picture 6" descr="http://farm8.staticflickr.com/7098/7341983938_0e8de63d1e_m.jpg">
            <a:extLst>
              <a:ext uri="{FF2B5EF4-FFF2-40B4-BE49-F238E27FC236}">
                <a16:creationId xmlns:a16="http://schemas.microsoft.com/office/drawing/2014/main" id="{CF170E17-98CF-4D26-AC62-89DFF24CFF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03564" y="4151788"/>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Oval 142">
            <a:extLst>
              <a:ext uri="{FF2B5EF4-FFF2-40B4-BE49-F238E27FC236}">
                <a16:creationId xmlns:a16="http://schemas.microsoft.com/office/drawing/2014/main" id="{C0A7338A-E237-4C6D-81CD-4A12521788D1}"/>
              </a:ext>
            </a:extLst>
          </p:cNvPr>
          <p:cNvSpPr/>
          <p:nvPr/>
        </p:nvSpPr>
        <p:spPr>
          <a:xfrm>
            <a:off x="6264134" y="4416318"/>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42">
            <a:extLst>
              <a:ext uri="{FF2B5EF4-FFF2-40B4-BE49-F238E27FC236}">
                <a16:creationId xmlns:a16="http://schemas.microsoft.com/office/drawing/2014/main" id="{45F72419-26E8-415E-A54D-C34EE419F5AD}"/>
              </a:ext>
            </a:extLst>
          </p:cNvPr>
          <p:cNvSpPr/>
          <p:nvPr/>
        </p:nvSpPr>
        <p:spPr>
          <a:xfrm>
            <a:off x="6264138" y="4481541"/>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C828107-BDC5-4C53-B81B-0B3FA597C465}"/>
              </a:ext>
            </a:extLst>
          </p:cNvPr>
          <p:cNvSpPr/>
          <p:nvPr/>
        </p:nvSpPr>
        <p:spPr>
          <a:xfrm>
            <a:off x="6508364" y="4657796"/>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998814-7A0A-4DB8-BEF8-53D74BC4DB88}"/>
              </a:ext>
            </a:extLst>
          </p:cNvPr>
          <p:cNvSpPr/>
          <p:nvPr/>
        </p:nvSpPr>
        <p:spPr>
          <a:xfrm>
            <a:off x="6686164" y="4746696"/>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8E2D8CB6-C384-4860-9D65-F945CEC5B4D8}"/>
              </a:ext>
            </a:extLst>
          </p:cNvPr>
          <p:cNvCxnSpPr/>
          <p:nvPr/>
        </p:nvCxnSpPr>
        <p:spPr>
          <a:xfrm>
            <a:off x="4624510" y="4354323"/>
            <a:ext cx="1590750" cy="254435"/>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33E0DC3F-D6D7-47A6-871E-DBF537347278}"/>
              </a:ext>
            </a:extLst>
          </p:cNvPr>
          <p:cNvCxnSpPr/>
          <p:nvPr/>
        </p:nvCxnSpPr>
        <p:spPr>
          <a:xfrm>
            <a:off x="4492053" y="4686422"/>
            <a:ext cx="1788308" cy="1015232"/>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78" name="Picture 6" descr="http://farm8.staticflickr.com/7098/7341983938_0e8de63d1e_m.jpg">
            <a:extLst>
              <a:ext uri="{FF2B5EF4-FFF2-40B4-BE49-F238E27FC236}">
                <a16:creationId xmlns:a16="http://schemas.microsoft.com/office/drawing/2014/main" id="{0C3CF64C-EC69-46CB-AF11-E3B91C544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85980" y="5268603"/>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Oval 142">
            <a:extLst>
              <a:ext uri="{FF2B5EF4-FFF2-40B4-BE49-F238E27FC236}">
                <a16:creationId xmlns:a16="http://schemas.microsoft.com/office/drawing/2014/main" id="{3B4BEB2A-519C-4868-908F-278D0EB8E8D7}"/>
              </a:ext>
            </a:extLst>
          </p:cNvPr>
          <p:cNvSpPr/>
          <p:nvPr/>
        </p:nvSpPr>
        <p:spPr>
          <a:xfrm>
            <a:off x="6346550" y="5533133"/>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142">
            <a:extLst>
              <a:ext uri="{FF2B5EF4-FFF2-40B4-BE49-F238E27FC236}">
                <a16:creationId xmlns:a16="http://schemas.microsoft.com/office/drawing/2014/main" id="{2EEDA529-73D2-4D2F-97C0-2C511DCFA840}"/>
              </a:ext>
            </a:extLst>
          </p:cNvPr>
          <p:cNvSpPr/>
          <p:nvPr/>
        </p:nvSpPr>
        <p:spPr>
          <a:xfrm>
            <a:off x="6346554" y="5598356"/>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0DE317A-2754-4EAE-B225-59CB32F13F5E}"/>
              </a:ext>
            </a:extLst>
          </p:cNvPr>
          <p:cNvSpPr txBox="1"/>
          <p:nvPr/>
        </p:nvSpPr>
        <p:spPr>
          <a:xfrm>
            <a:off x="7847720" y="4408703"/>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Insignificant</a:t>
            </a:r>
          </a:p>
        </p:txBody>
      </p:sp>
      <p:sp>
        <p:nvSpPr>
          <p:cNvPr id="82" name="TextBox 81">
            <a:extLst>
              <a:ext uri="{FF2B5EF4-FFF2-40B4-BE49-F238E27FC236}">
                <a16:creationId xmlns:a16="http://schemas.microsoft.com/office/drawing/2014/main" id="{334B7BCB-7852-40CB-BDBD-5860E714CC21}"/>
              </a:ext>
            </a:extLst>
          </p:cNvPr>
          <p:cNvSpPr txBox="1"/>
          <p:nvPr/>
        </p:nvSpPr>
        <p:spPr>
          <a:xfrm>
            <a:off x="7897910" y="5700254"/>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No Growth</a:t>
            </a:r>
          </a:p>
        </p:txBody>
      </p:sp>
      <p:cxnSp>
        <p:nvCxnSpPr>
          <p:cNvPr id="83" name="Straight Arrow Connector 82">
            <a:extLst>
              <a:ext uri="{FF2B5EF4-FFF2-40B4-BE49-F238E27FC236}">
                <a16:creationId xmlns:a16="http://schemas.microsoft.com/office/drawing/2014/main" id="{CFCA04BE-9B15-413E-B81C-092385C1881F}"/>
              </a:ext>
            </a:extLst>
          </p:cNvPr>
          <p:cNvCxnSpPr>
            <a:cxnSpLocks/>
          </p:cNvCxnSpPr>
          <p:nvPr/>
        </p:nvCxnSpPr>
        <p:spPr>
          <a:xfrm>
            <a:off x="9821484" y="3227688"/>
            <a:ext cx="1035202" cy="564556"/>
          </a:xfrm>
          <a:prstGeom prst="straightConnector1">
            <a:avLst/>
          </a:prstGeom>
          <a:ln w="57150">
            <a:solidFill>
              <a:srgbClr val="C4BD97"/>
            </a:solidFill>
            <a:prstDash val="lgDash"/>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2DE9725F-9B28-4B58-A8F0-A5654F1D75E7}"/>
              </a:ext>
            </a:extLst>
          </p:cNvPr>
          <p:cNvCxnSpPr>
            <a:cxnSpLocks/>
          </p:cNvCxnSpPr>
          <p:nvPr/>
        </p:nvCxnSpPr>
        <p:spPr>
          <a:xfrm flipV="1">
            <a:off x="9521747" y="5533133"/>
            <a:ext cx="1033272" cy="367179"/>
          </a:xfrm>
          <a:prstGeom prst="straightConnector1">
            <a:avLst/>
          </a:prstGeom>
          <a:ln w="57150">
            <a:solidFill>
              <a:srgbClr val="C4BD97"/>
            </a:solidFill>
            <a:prstDash val="lgDash"/>
            <a:tailEnd type="non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EB1637F-206D-4255-8792-22D36A1D3AA9}"/>
              </a:ext>
            </a:extLst>
          </p:cNvPr>
          <p:cNvSpPr txBox="1"/>
          <p:nvPr/>
        </p:nvSpPr>
        <p:spPr>
          <a:xfrm>
            <a:off x="9959798" y="1377726"/>
            <a:ext cx="1074272" cy="1323439"/>
          </a:xfrm>
          <a:prstGeom prst="rect">
            <a:avLst/>
          </a:prstGeom>
          <a:noFill/>
        </p:spPr>
        <p:txBody>
          <a:bodyPr wrap="square" rtlCol="0">
            <a:spAutoFit/>
          </a:bodyPr>
          <a:lstStyle/>
          <a:p>
            <a:r>
              <a:rPr lang="en-US" sz="8000" dirty="0">
                <a:solidFill>
                  <a:srgbClr val="00B050"/>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8000" dirty="0">
              <a:solidFill>
                <a:srgbClr val="00B050"/>
              </a:solidFill>
            </a:endParaRPr>
          </a:p>
        </p:txBody>
      </p:sp>
      <p:sp>
        <p:nvSpPr>
          <p:cNvPr id="85" name="TextBox 84">
            <a:extLst>
              <a:ext uri="{FF2B5EF4-FFF2-40B4-BE49-F238E27FC236}">
                <a16:creationId xmlns:a16="http://schemas.microsoft.com/office/drawing/2014/main" id="{713C6517-80B5-485F-B5A0-7D6AF841B527}"/>
              </a:ext>
            </a:extLst>
          </p:cNvPr>
          <p:cNvSpPr txBox="1"/>
          <p:nvPr/>
        </p:nvSpPr>
        <p:spPr>
          <a:xfrm>
            <a:off x="10715653" y="3443539"/>
            <a:ext cx="1872766" cy="2215991"/>
          </a:xfrm>
          <a:prstGeom prst="rect">
            <a:avLst/>
          </a:prstGeom>
          <a:noFill/>
        </p:spPr>
        <p:txBody>
          <a:bodyPr wrap="square" rtlCol="0">
            <a:spAutoFit/>
          </a:bodyPr>
          <a:lstStyle/>
          <a:p>
            <a:r>
              <a:rPr lang="en-US" sz="13800" b="1" dirty="0">
                <a:solidFill>
                  <a:srgbClr val="FF0000"/>
                </a:solidFill>
                <a:latin typeface="Helvetica" pitchFamily="34" charset="0"/>
              </a:rPr>
              <a:t>?</a:t>
            </a:r>
          </a:p>
        </p:txBody>
      </p:sp>
      <p:cxnSp>
        <p:nvCxnSpPr>
          <p:cNvPr id="86" name="Straight Arrow Connector 85">
            <a:extLst>
              <a:ext uri="{FF2B5EF4-FFF2-40B4-BE49-F238E27FC236}">
                <a16:creationId xmlns:a16="http://schemas.microsoft.com/office/drawing/2014/main" id="{7AB9EA97-0D9C-4DA0-BCD2-765EC59EF215}"/>
              </a:ext>
            </a:extLst>
          </p:cNvPr>
          <p:cNvCxnSpPr>
            <a:cxnSpLocks/>
          </p:cNvCxnSpPr>
          <p:nvPr/>
        </p:nvCxnSpPr>
        <p:spPr>
          <a:xfrm flipV="1">
            <a:off x="9594419" y="4608758"/>
            <a:ext cx="1188720" cy="0"/>
          </a:xfrm>
          <a:prstGeom prst="straightConnector1">
            <a:avLst/>
          </a:prstGeom>
          <a:ln w="57150">
            <a:solidFill>
              <a:srgbClr val="C4BD97"/>
            </a:solidFill>
            <a:prstDash val="lgDash"/>
            <a:tailEnd type="none"/>
          </a:ln>
        </p:spPr>
        <p:style>
          <a:lnRef idx="2">
            <a:schemeClr val="accent1"/>
          </a:lnRef>
          <a:fillRef idx="0">
            <a:schemeClr val="accent1"/>
          </a:fillRef>
          <a:effectRef idx="1">
            <a:schemeClr val="accent1"/>
          </a:effectRef>
          <a:fontRef idx="minor">
            <a:schemeClr val="tx1"/>
          </a:fontRef>
        </p:style>
      </p:cxnSp>
      <p:grpSp>
        <p:nvGrpSpPr>
          <p:cNvPr id="87" name="Group 86">
            <a:extLst>
              <a:ext uri="{FF2B5EF4-FFF2-40B4-BE49-F238E27FC236}">
                <a16:creationId xmlns:a16="http://schemas.microsoft.com/office/drawing/2014/main" id="{98F67B51-FD9C-4AA0-AF6B-796A78C53D5B}"/>
              </a:ext>
            </a:extLst>
          </p:cNvPr>
          <p:cNvGrpSpPr/>
          <p:nvPr/>
        </p:nvGrpSpPr>
        <p:grpSpPr>
          <a:xfrm>
            <a:off x="10680364" y="6331274"/>
            <a:ext cx="1061089" cy="510088"/>
            <a:chOff x="10680364" y="6331274"/>
            <a:chExt cx="1061089" cy="510088"/>
          </a:xfrm>
        </p:grpSpPr>
        <p:pic>
          <p:nvPicPr>
            <p:cNvPr id="88" name="Picture 87">
              <a:extLst>
                <a:ext uri="{FF2B5EF4-FFF2-40B4-BE49-F238E27FC236}">
                  <a16:creationId xmlns:a16="http://schemas.microsoft.com/office/drawing/2014/main" id="{9436EA08-7D2B-4FDA-9865-85E56DAE80AB}"/>
                </a:ext>
              </a:extLst>
            </p:cNvPr>
            <p:cNvPicPr>
              <a:picLocks noChangeAspect="1"/>
            </p:cNvPicPr>
            <p:nvPr/>
          </p:nvPicPr>
          <p:blipFill>
            <a:blip r:embed="rId5"/>
            <a:stretch>
              <a:fillRect/>
            </a:stretch>
          </p:blipFill>
          <p:spPr>
            <a:xfrm>
              <a:off x="10680364" y="6331274"/>
              <a:ext cx="622524" cy="510088"/>
            </a:xfrm>
            <a:prstGeom prst="rect">
              <a:avLst/>
            </a:prstGeom>
          </p:spPr>
        </p:pic>
        <p:pic>
          <p:nvPicPr>
            <p:cNvPr id="89" name="Picture 88" descr="Screen Clipping">
              <a:extLst>
                <a:ext uri="{FF2B5EF4-FFF2-40B4-BE49-F238E27FC236}">
                  <a16:creationId xmlns:a16="http://schemas.microsoft.com/office/drawing/2014/main" id="{780202D3-2181-44C7-A1C2-1645AC878BB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162619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1" grpId="0" animBg="1"/>
      <p:bldP spid="52" grpId="0" animBg="1"/>
      <p:bldP spid="53" grpId="0" animBg="1"/>
      <p:bldP spid="54" grpId="0" animBg="1"/>
      <p:bldP spid="55" grpId="0" animBg="1"/>
      <p:bldP spid="56" grpId="0" animBg="1"/>
      <p:bldP spid="57" grpId="0" animBg="1"/>
      <p:bldP spid="58" grpId="0" animBg="1"/>
      <p:bldP spid="59" grpId="0"/>
      <p:bldP spid="62" grpId="0" animBg="1"/>
      <p:bldP spid="63" grpId="0" animBg="1"/>
      <p:bldP spid="64" grpId="0" animBg="1"/>
      <p:bldP spid="65" grpId="0" animBg="1"/>
      <p:bldP spid="66" grpId="0"/>
      <p:bldP spid="67" grpId="0" animBg="1"/>
      <p:bldP spid="68" grpId="0" animBg="1"/>
      <p:bldP spid="69" grpId="0" animBg="1"/>
      <p:bldP spid="70" grpId="0" animBg="1"/>
      <p:bldP spid="72" grpId="0" animBg="1"/>
      <p:bldP spid="73" grpId="0" animBg="1"/>
      <p:bldP spid="74" grpId="0" animBg="1"/>
      <p:bldP spid="75" grpId="0" animBg="1"/>
      <p:bldP spid="79" grpId="0" animBg="1"/>
      <p:bldP spid="80" grpId="0" animBg="1"/>
      <p:bldP spid="81" grpId="0"/>
      <p:bldP spid="82" grpId="0"/>
      <p:bldP spid="11" grpId="0"/>
      <p:bldP spid="8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DF9C-14AC-446E-A004-58AA12D99D24}"/>
              </a:ext>
            </a:extLst>
          </p:cNvPr>
          <p:cNvSpPr>
            <a:spLocks noGrp="1"/>
          </p:cNvSpPr>
          <p:nvPr>
            <p:ph type="title"/>
          </p:nvPr>
        </p:nvSpPr>
        <p:spPr/>
        <p:txBody>
          <a:bodyPr>
            <a:noAutofit/>
          </a:bodyPr>
          <a:lstStyle/>
          <a:p>
            <a:r>
              <a:rPr lang="en-US" dirty="0"/>
              <a:t>Next-generation sequencing</a:t>
            </a:r>
            <a:br>
              <a:rPr lang="en-US" dirty="0"/>
            </a:br>
            <a:r>
              <a:rPr lang="en-US" dirty="0"/>
              <a:t>circumvents culturing bias</a:t>
            </a:r>
          </a:p>
        </p:txBody>
      </p:sp>
      <p:sp>
        <p:nvSpPr>
          <p:cNvPr id="4" name="Slide Number Placeholder 3">
            <a:extLst>
              <a:ext uri="{FF2B5EF4-FFF2-40B4-BE49-F238E27FC236}">
                <a16:creationId xmlns:a16="http://schemas.microsoft.com/office/drawing/2014/main" id="{F0D201D0-F0C3-4D63-B511-575DC8319925}"/>
              </a:ext>
            </a:extLst>
          </p:cNvPr>
          <p:cNvSpPr>
            <a:spLocks noGrp="1"/>
          </p:cNvSpPr>
          <p:nvPr>
            <p:ph type="sldNum" sz="quarter" idx="12"/>
          </p:nvPr>
        </p:nvSpPr>
        <p:spPr/>
        <p:txBody>
          <a:bodyPr/>
          <a:lstStyle/>
          <a:p>
            <a:fld id="{77E59808-E941-46E1-872F-5DB51E5B6943}" type="slidenum">
              <a:rPr lang="en-US" smtClean="0"/>
              <a:pPr/>
              <a:t>33</a:t>
            </a:fld>
            <a:endParaRPr lang="en-US"/>
          </a:p>
        </p:txBody>
      </p:sp>
      <p:cxnSp>
        <p:nvCxnSpPr>
          <p:cNvPr id="6" name="Straight Arrow Connector 5">
            <a:extLst>
              <a:ext uri="{FF2B5EF4-FFF2-40B4-BE49-F238E27FC236}">
                <a16:creationId xmlns:a16="http://schemas.microsoft.com/office/drawing/2014/main" id="{61E93B73-B155-41E2-B8FD-F442F991B24A}"/>
              </a:ext>
            </a:extLst>
          </p:cNvPr>
          <p:cNvCxnSpPr>
            <a:cxnSpLocks/>
          </p:cNvCxnSpPr>
          <p:nvPr/>
        </p:nvCxnSpPr>
        <p:spPr>
          <a:xfrm flipV="1">
            <a:off x="2022031" y="2555014"/>
            <a:ext cx="1702418" cy="685122"/>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2A6380CE-7EBE-42FD-9D35-6F9D74181DCD}"/>
              </a:ext>
            </a:extLst>
          </p:cNvPr>
          <p:cNvCxnSpPr>
            <a:cxnSpLocks/>
          </p:cNvCxnSpPr>
          <p:nvPr/>
        </p:nvCxnSpPr>
        <p:spPr>
          <a:xfrm>
            <a:off x="2022031" y="3755776"/>
            <a:ext cx="1236426" cy="1054308"/>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9" name="Picture 8" descr="DNA.pdf">
            <a:extLst>
              <a:ext uri="{FF2B5EF4-FFF2-40B4-BE49-F238E27FC236}">
                <a16:creationId xmlns:a16="http://schemas.microsoft.com/office/drawing/2014/main" id="{EB751D73-7A32-4A70-A5D6-235761BE8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58" y="4706119"/>
            <a:ext cx="1993493" cy="782771"/>
          </a:xfrm>
          <a:prstGeom prst="rect">
            <a:avLst/>
          </a:prstGeom>
        </p:spPr>
      </p:pic>
      <p:sp>
        <p:nvSpPr>
          <p:cNvPr id="12" name="TextBox 11">
            <a:extLst>
              <a:ext uri="{FF2B5EF4-FFF2-40B4-BE49-F238E27FC236}">
                <a16:creationId xmlns:a16="http://schemas.microsoft.com/office/drawing/2014/main" id="{A423E82E-C820-48A6-8268-D963EC76A2E1}"/>
              </a:ext>
            </a:extLst>
          </p:cNvPr>
          <p:cNvSpPr txBox="1"/>
          <p:nvPr/>
        </p:nvSpPr>
        <p:spPr>
          <a:xfrm>
            <a:off x="5766" y="4450131"/>
            <a:ext cx="2359745" cy="830997"/>
          </a:xfrm>
          <a:prstGeom prst="rect">
            <a:avLst/>
          </a:prstGeom>
          <a:noFill/>
        </p:spPr>
        <p:txBody>
          <a:bodyPr wrap="square" rtlCol="0">
            <a:spAutoFit/>
          </a:bodyPr>
          <a:lstStyle/>
          <a:p>
            <a:pPr algn="ctr"/>
            <a:r>
              <a:rPr lang="en-US" sz="2400" dirty="0">
                <a:latin typeface="Century Gothic" panose="020B0502020202020204" pitchFamily="34" charset="0"/>
              </a:rPr>
              <a:t>Asymptomatic Urine</a:t>
            </a:r>
          </a:p>
        </p:txBody>
      </p:sp>
      <p:pic>
        <p:nvPicPr>
          <p:cNvPr id="17" name="Picture 16" descr="microbial_communities.png">
            <a:extLst>
              <a:ext uri="{FF2B5EF4-FFF2-40B4-BE49-F238E27FC236}">
                <a16:creationId xmlns:a16="http://schemas.microsoft.com/office/drawing/2014/main" id="{1CBEA8CA-C6B3-48AC-9703-8B0ACB4FE448}"/>
              </a:ext>
            </a:extLst>
          </p:cNvPr>
          <p:cNvPicPr>
            <a:picLocks noChangeAspect="1"/>
          </p:cNvPicPr>
          <p:nvPr/>
        </p:nvPicPr>
        <p:blipFill rotWithShape="1">
          <a:blip r:embed="rId4">
            <a:extLst>
              <a:ext uri="{28A0092B-C50C-407E-A947-70E740481C1C}">
                <a14:useLocalDpi xmlns:a14="http://schemas.microsoft.com/office/drawing/2010/main" val="0"/>
              </a:ext>
            </a:extLst>
          </a:blip>
          <a:srcRect l="67337" t="4243" b="48869"/>
          <a:stretch/>
        </p:blipFill>
        <p:spPr>
          <a:xfrm>
            <a:off x="7164441" y="1738981"/>
            <a:ext cx="1807764" cy="1839541"/>
          </a:xfrm>
          <a:prstGeom prst="rect">
            <a:avLst/>
          </a:prstGeom>
        </p:spPr>
      </p:pic>
      <p:pic>
        <p:nvPicPr>
          <p:cNvPr id="20" name="Picture 19" descr="microbial_communities.png">
            <a:extLst>
              <a:ext uri="{FF2B5EF4-FFF2-40B4-BE49-F238E27FC236}">
                <a16:creationId xmlns:a16="http://schemas.microsoft.com/office/drawing/2014/main" id="{2FBB469A-9BBB-4E4D-8784-86962983FBFB}"/>
              </a:ext>
            </a:extLst>
          </p:cNvPr>
          <p:cNvPicPr>
            <a:picLocks noChangeAspect="1"/>
          </p:cNvPicPr>
          <p:nvPr/>
        </p:nvPicPr>
        <p:blipFill rotWithShape="1">
          <a:blip r:embed="rId4">
            <a:extLst>
              <a:ext uri="{28A0092B-C50C-407E-A947-70E740481C1C}">
                <a14:useLocalDpi xmlns:a14="http://schemas.microsoft.com/office/drawing/2010/main" val="0"/>
              </a:ext>
            </a:extLst>
          </a:blip>
          <a:srcRect l="67337" t="4243" b="48869"/>
          <a:stretch/>
        </p:blipFill>
        <p:spPr>
          <a:xfrm>
            <a:off x="7030710" y="4278011"/>
            <a:ext cx="1807764" cy="1839541"/>
          </a:xfrm>
          <a:prstGeom prst="rect">
            <a:avLst/>
          </a:prstGeom>
        </p:spPr>
      </p:pic>
      <p:cxnSp>
        <p:nvCxnSpPr>
          <p:cNvPr id="21" name="Straight Arrow Connector 20">
            <a:extLst>
              <a:ext uri="{FF2B5EF4-FFF2-40B4-BE49-F238E27FC236}">
                <a16:creationId xmlns:a16="http://schemas.microsoft.com/office/drawing/2014/main" id="{9D7DFAB3-B5C4-43FD-8AF4-686191A49EB6}"/>
              </a:ext>
            </a:extLst>
          </p:cNvPr>
          <p:cNvCxnSpPr>
            <a:cxnSpLocks/>
          </p:cNvCxnSpPr>
          <p:nvPr/>
        </p:nvCxnSpPr>
        <p:spPr>
          <a:xfrm flipV="1">
            <a:off x="5749330" y="2487737"/>
            <a:ext cx="1039110" cy="1"/>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grpSp>
        <p:nvGrpSpPr>
          <p:cNvPr id="27" name="Group 26">
            <a:extLst>
              <a:ext uri="{FF2B5EF4-FFF2-40B4-BE49-F238E27FC236}">
                <a16:creationId xmlns:a16="http://schemas.microsoft.com/office/drawing/2014/main" id="{80F99709-E336-493F-91BA-1F84BEB4D8EB}"/>
              </a:ext>
            </a:extLst>
          </p:cNvPr>
          <p:cNvGrpSpPr/>
          <p:nvPr/>
        </p:nvGrpSpPr>
        <p:grpSpPr>
          <a:xfrm rot="1046784">
            <a:off x="6816108" y="1384652"/>
            <a:ext cx="2471246" cy="2416839"/>
            <a:chOff x="8943695" y="1250536"/>
            <a:chExt cx="2431774" cy="2431774"/>
          </a:xfrm>
        </p:grpSpPr>
        <p:cxnSp>
          <p:nvCxnSpPr>
            <p:cNvPr id="25" name="Straight Connector 24">
              <a:extLst>
                <a:ext uri="{FF2B5EF4-FFF2-40B4-BE49-F238E27FC236}">
                  <a16:creationId xmlns:a16="http://schemas.microsoft.com/office/drawing/2014/main" id="{D3E480D3-CEDB-4E6D-8039-69653A81A88D}"/>
                </a:ext>
              </a:extLst>
            </p:cNvPr>
            <p:cNvCxnSpPr/>
            <p:nvPr/>
          </p:nvCxnSpPr>
          <p:spPr>
            <a:xfrm>
              <a:off x="8943695" y="1834500"/>
              <a:ext cx="2431774" cy="121020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BDE1E0-5361-4064-8599-FA84899BF327}"/>
                </a:ext>
              </a:extLst>
            </p:cNvPr>
            <p:cNvCxnSpPr>
              <a:cxnSpLocks/>
            </p:cNvCxnSpPr>
            <p:nvPr/>
          </p:nvCxnSpPr>
          <p:spPr>
            <a:xfrm rot="16200000">
              <a:off x="9007283" y="1861320"/>
              <a:ext cx="2431774" cy="121020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3F716871-7721-4EEB-BA20-02F2CDBE9BB4}"/>
              </a:ext>
            </a:extLst>
          </p:cNvPr>
          <p:cNvCxnSpPr>
            <a:cxnSpLocks/>
          </p:cNvCxnSpPr>
          <p:nvPr/>
        </p:nvCxnSpPr>
        <p:spPr>
          <a:xfrm>
            <a:off x="5573485" y="5016409"/>
            <a:ext cx="1042416"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30" name="Rectangle 29">
            <a:extLst>
              <a:ext uri="{FF2B5EF4-FFF2-40B4-BE49-F238E27FC236}">
                <a16:creationId xmlns:a16="http://schemas.microsoft.com/office/drawing/2014/main" id="{A008D023-AB19-485F-947A-A17117A1E314}"/>
              </a:ext>
            </a:extLst>
          </p:cNvPr>
          <p:cNvSpPr/>
          <p:nvPr/>
        </p:nvSpPr>
        <p:spPr>
          <a:xfrm>
            <a:off x="36168" y="6401358"/>
            <a:ext cx="10669479" cy="338554"/>
          </a:xfrm>
          <a:prstGeom prst="rect">
            <a:avLst/>
          </a:prstGeom>
        </p:spPr>
        <p:txBody>
          <a:bodyPr wrap="square">
            <a:spAutoFit/>
          </a:bodyPr>
          <a:lstStyle/>
          <a:p>
            <a:r>
              <a:rPr lang="en-US" sz="1600" dirty="0">
                <a:latin typeface="Garamond" panose="02020404030301010803" pitchFamily="18" charset="0"/>
              </a:rPr>
              <a:t>Siddiqui et al </a:t>
            </a:r>
            <a:r>
              <a:rPr lang="en-US" sz="1600" i="1" dirty="0">
                <a:latin typeface="Garamond" panose="02020404030301010803" pitchFamily="18" charset="0"/>
              </a:rPr>
              <a:t>BMC Microbiology </a:t>
            </a:r>
            <a:r>
              <a:rPr lang="en-US" sz="1600" dirty="0">
                <a:latin typeface="Garamond" panose="02020404030301010803" pitchFamily="18" charset="0"/>
              </a:rPr>
              <a:t>2011, Hilt et al </a:t>
            </a:r>
            <a:r>
              <a:rPr lang="en-US" sz="1600" i="1" dirty="0">
                <a:latin typeface="Garamond" panose="02020404030301010803" pitchFamily="18" charset="0"/>
              </a:rPr>
              <a:t>J. </a:t>
            </a:r>
            <a:r>
              <a:rPr lang="en-US" sz="1600" i="1" dirty="0" err="1">
                <a:latin typeface="Garamond" panose="02020404030301010803" pitchFamily="18" charset="0"/>
              </a:rPr>
              <a:t>Clin</a:t>
            </a:r>
            <a:r>
              <a:rPr lang="en-US" sz="1600" i="1" dirty="0">
                <a:latin typeface="Garamond" panose="02020404030301010803" pitchFamily="18" charset="0"/>
              </a:rPr>
              <a:t>. </a:t>
            </a:r>
            <a:r>
              <a:rPr lang="en-US" sz="1600" i="1" dirty="0" err="1">
                <a:latin typeface="Garamond" panose="02020404030301010803" pitchFamily="18" charset="0"/>
              </a:rPr>
              <a:t>Microbiol</a:t>
            </a:r>
            <a:r>
              <a:rPr lang="en-US" sz="1600" i="1" dirty="0">
                <a:latin typeface="Garamond" panose="02020404030301010803" pitchFamily="18" charset="0"/>
              </a:rPr>
              <a:t>. </a:t>
            </a:r>
            <a:r>
              <a:rPr lang="en-US" sz="1600" dirty="0">
                <a:latin typeface="Garamond" panose="02020404030301010803" pitchFamily="18" charset="0"/>
              </a:rPr>
              <a:t>2014, Lewis et al </a:t>
            </a:r>
            <a:r>
              <a:rPr lang="en-US" sz="1600" i="1" dirty="0">
                <a:latin typeface="Garamond" panose="02020404030301010803" pitchFamily="18" charset="0"/>
              </a:rPr>
              <a:t>Frontiers in cellular and infection microbiology</a:t>
            </a:r>
            <a:r>
              <a:rPr lang="en-US" sz="1600" dirty="0">
                <a:latin typeface="Garamond" panose="02020404030301010803" pitchFamily="18" charset="0"/>
              </a:rPr>
              <a:t> 2013</a:t>
            </a:r>
            <a:endParaRPr lang="en-US" sz="1600" dirty="0"/>
          </a:p>
        </p:txBody>
      </p:sp>
      <p:pic>
        <p:nvPicPr>
          <p:cNvPr id="19" name="Picture 10" descr="http://ghk.h-cdn.co/assets/cm/15/11/980x1306/54fed7435e860-ou-think-are-dirty-ghk-things-you-think-are-dirty-urine-s2.jpg">
            <a:extLst>
              <a:ext uri="{FF2B5EF4-FFF2-40B4-BE49-F238E27FC236}">
                <a16:creationId xmlns:a16="http://schemas.microsoft.com/office/drawing/2014/main" id="{ADBC8E19-CA15-4861-93E7-F902C60FAB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827" y="2357998"/>
            <a:ext cx="1595622" cy="21274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0988EB9-C39B-4F9C-8493-13D91A2F4CE7}"/>
              </a:ext>
            </a:extLst>
          </p:cNvPr>
          <p:cNvGrpSpPr/>
          <p:nvPr/>
        </p:nvGrpSpPr>
        <p:grpSpPr>
          <a:xfrm>
            <a:off x="3724448" y="1960479"/>
            <a:ext cx="1849037" cy="1279657"/>
            <a:chOff x="2220686" y="2998022"/>
            <a:chExt cx="2300792" cy="1592302"/>
          </a:xfrm>
        </p:grpSpPr>
        <p:pic>
          <p:nvPicPr>
            <p:cNvPr id="22" name="Picture 6" descr="http://farm8.staticflickr.com/7098/7341983938_0e8de63d1e_m.jpg">
              <a:extLst>
                <a:ext uri="{FF2B5EF4-FFF2-40B4-BE49-F238E27FC236}">
                  <a16:creationId xmlns:a16="http://schemas.microsoft.com/office/drawing/2014/main" id="{9C29706B-2F82-461E-BF09-4EB824A1B55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20686" y="2998022"/>
              <a:ext cx="2300792" cy="159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142">
              <a:extLst>
                <a:ext uri="{FF2B5EF4-FFF2-40B4-BE49-F238E27FC236}">
                  <a16:creationId xmlns:a16="http://schemas.microsoft.com/office/drawing/2014/main" id="{C881DD80-BFD0-4855-869F-BEEEF99E159B}"/>
                </a:ext>
              </a:extLst>
            </p:cNvPr>
            <p:cNvSpPr/>
            <p:nvPr/>
          </p:nvSpPr>
          <p:spPr>
            <a:xfrm>
              <a:off x="2309296" y="3382970"/>
              <a:ext cx="2113486" cy="71886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42">
              <a:extLst>
                <a:ext uri="{FF2B5EF4-FFF2-40B4-BE49-F238E27FC236}">
                  <a16:creationId xmlns:a16="http://schemas.microsoft.com/office/drawing/2014/main" id="{06893722-5520-443E-9865-C90E56273088}"/>
                </a:ext>
              </a:extLst>
            </p:cNvPr>
            <p:cNvSpPr/>
            <p:nvPr/>
          </p:nvSpPr>
          <p:spPr>
            <a:xfrm>
              <a:off x="2309306" y="3443539"/>
              <a:ext cx="2113448" cy="74722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01C05D6-BFBF-42E4-874E-663456BE11E3}"/>
              </a:ext>
            </a:extLst>
          </p:cNvPr>
          <p:cNvGrpSpPr/>
          <p:nvPr/>
        </p:nvGrpSpPr>
        <p:grpSpPr>
          <a:xfrm>
            <a:off x="9651770" y="1657083"/>
            <a:ext cx="1847554" cy="1720769"/>
            <a:chOff x="10452344" y="1827561"/>
            <a:chExt cx="1562100" cy="1454904"/>
          </a:xfrm>
        </p:grpSpPr>
        <p:sp>
          <p:nvSpPr>
            <p:cNvPr id="29" name="Oval 28">
              <a:extLst>
                <a:ext uri="{FF2B5EF4-FFF2-40B4-BE49-F238E27FC236}">
                  <a16:creationId xmlns:a16="http://schemas.microsoft.com/office/drawing/2014/main" id="{E1E78A50-D791-43EB-B146-4F6CAE043471}"/>
                </a:ext>
              </a:extLst>
            </p:cNvPr>
            <p:cNvSpPr/>
            <p:nvPr/>
          </p:nvSpPr>
          <p:spPr>
            <a:xfrm>
              <a:off x="10452344" y="1827561"/>
              <a:ext cx="1562100" cy="1454904"/>
            </a:xfrm>
            <a:prstGeom prst="ellipse">
              <a:avLst/>
            </a:prstGeom>
            <a:solidFill>
              <a:schemeClr val="accent4"/>
            </a:solid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Isosceles Triangle 9">
              <a:extLst>
                <a:ext uri="{FF2B5EF4-FFF2-40B4-BE49-F238E27FC236}">
                  <a16:creationId xmlns:a16="http://schemas.microsoft.com/office/drawing/2014/main" id="{64117962-1F09-48D8-B156-F720A867EF0D}"/>
                </a:ext>
              </a:extLst>
            </p:cNvPr>
            <p:cNvSpPr/>
            <p:nvPr/>
          </p:nvSpPr>
          <p:spPr>
            <a:xfrm rot="11681447">
              <a:off x="11221497" y="1836484"/>
              <a:ext cx="110873" cy="681053"/>
            </a:xfrm>
            <a:custGeom>
              <a:avLst/>
              <a:gdLst>
                <a:gd name="connsiteX0" fmla="*/ 0 w 304800"/>
                <a:gd name="connsiteY0" fmla="*/ 914400 h 914400"/>
                <a:gd name="connsiteX1" fmla="*/ 152400 w 304800"/>
                <a:gd name="connsiteY1" fmla="*/ 0 h 914400"/>
                <a:gd name="connsiteX2" fmla="*/ 304800 w 304800"/>
                <a:gd name="connsiteY2" fmla="*/ 914400 h 914400"/>
                <a:gd name="connsiteX3" fmla="*/ 0 w 304800"/>
                <a:gd name="connsiteY3" fmla="*/ 914400 h 914400"/>
                <a:gd name="connsiteX0" fmla="*/ 0 w 311517"/>
                <a:gd name="connsiteY0" fmla="*/ 955549 h 955549"/>
                <a:gd name="connsiteX1" fmla="*/ 159117 w 311517"/>
                <a:gd name="connsiteY1" fmla="*/ 0 h 955549"/>
                <a:gd name="connsiteX2" fmla="*/ 311517 w 311517"/>
                <a:gd name="connsiteY2" fmla="*/ 914400 h 955549"/>
                <a:gd name="connsiteX3" fmla="*/ 0 w 311517"/>
                <a:gd name="connsiteY3" fmla="*/ 955549 h 955549"/>
                <a:gd name="connsiteX0" fmla="*/ 0 w 321180"/>
                <a:gd name="connsiteY0" fmla="*/ 955549 h 955549"/>
                <a:gd name="connsiteX1" fmla="*/ 159117 w 321180"/>
                <a:gd name="connsiteY1" fmla="*/ 0 h 955549"/>
                <a:gd name="connsiteX2" fmla="*/ 321180 w 321180"/>
                <a:gd name="connsiteY2" fmla="*/ 951254 h 955549"/>
                <a:gd name="connsiteX3" fmla="*/ 0 w 321180"/>
                <a:gd name="connsiteY3" fmla="*/ 955549 h 955549"/>
                <a:gd name="connsiteX0" fmla="*/ 0 w 328381"/>
                <a:gd name="connsiteY0" fmla="*/ 955549 h 955549"/>
                <a:gd name="connsiteX1" fmla="*/ 159117 w 328381"/>
                <a:gd name="connsiteY1" fmla="*/ 0 h 955549"/>
                <a:gd name="connsiteX2" fmla="*/ 328381 w 328381"/>
                <a:gd name="connsiteY2" fmla="*/ 941160 h 955549"/>
                <a:gd name="connsiteX3" fmla="*/ 0 w 328381"/>
                <a:gd name="connsiteY3" fmla="*/ 955549 h 955549"/>
                <a:gd name="connsiteX0" fmla="*/ 0 w 328381"/>
                <a:gd name="connsiteY0" fmla="*/ 955549 h 956497"/>
                <a:gd name="connsiteX1" fmla="*/ 159117 w 328381"/>
                <a:gd name="connsiteY1" fmla="*/ 0 h 956497"/>
                <a:gd name="connsiteX2" fmla="*/ 328381 w 328381"/>
                <a:gd name="connsiteY2" fmla="*/ 941160 h 956497"/>
                <a:gd name="connsiteX3" fmla="*/ 0 w 328381"/>
                <a:gd name="connsiteY3" fmla="*/ 955549 h 956497"/>
                <a:gd name="connsiteX0" fmla="*/ 0 w 328381"/>
                <a:gd name="connsiteY0" fmla="*/ 955549 h 963087"/>
                <a:gd name="connsiteX1" fmla="*/ 159117 w 328381"/>
                <a:gd name="connsiteY1" fmla="*/ 0 h 963087"/>
                <a:gd name="connsiteX2" fmla="*/ 328381 w 328381"/>
                <a:gd name="connsiteY2" fmla="*/ 941160 h 963087"/>
                <a:gd name="connsiteX3" fmla="*/ 0 w 328381"/>
                <a:gd name="connsiteY3" fmla="*/ 955549 h 963087"/>
              </a:gdLst>
              <a:ahLst/>
              <a:cxnLst>
                <a:cxn ang="0">
                  <a:pos x="connsiteX0" y="connsiteY0"/>
                </a:cxn>
                <a:cxn ang="0">
                  <a:pos x="connsiteX1" y="connsiteY1"/>
                </a:cxn>
                <a:cxn ang="0">
                  <a:pos x="connsiteX2" y="connsiteY2"/>
                </a:cxn>
                <a:cxn ang="0">
                  <a:pos x="connsiteX3" y="connsiteY3"/>
                </a:cxn>
              </a:cxnLst>
              <a:rect l="l" t="t" r="r" b="b"/>
              <a:pathLst>
                <a:path w="328381" h="963087">
                  <a:moveTo>
                    <a:pt x="0" y="955549"/>
                  </a:moveTo>
                  <a:lnTo>
                    <a:pt x="159117" y="0"/>
                  </a:lnTo>
                  <a:lnTo>
                    <a:pt x="328381" y="941160"/>
                  </a:lnTo>
                  <a:cubicBezTo>
                    <a:pt x="211467" y="967604"/>
                    <a:pt x="128515" y="967092"/>
                    <a:pt x="0" y="955549"/>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45A4A2EF-025E-4C96-9C68-16FF2C0AA14A}"/>
              </a:ext>
            </a:extLst>
          </p:cNvPr>
          <p:cNvSpPr txBox="1"/>
          <p:nvPr/>
        </p:nvSpPr>
        <p:spPr>
          <a:xfrm>
            <a:off x="9520497" y="2014941"/>
            <a:ext cx="2110100" cy="923330"/>
          </a:xfrm>
          <a:prstGeom prst="rect">
            <a:avLst/>
          </a:prstGeom>
          <a:solidFill>
            <a:schemeClr val="accent6"/>
          </a:solidFill>
        </p:spPr>
        <p:txBody>
          <a:bodyPr wrap="square" rtlCol="0">
            <a:spAutoFit/>
          </a:bodyPr>
          <a:lstStyle/>
          <a:p>
            <a:pPr algn="ctr"/>
            <a:r>
              <a:rPr lang="en-US" dirty="0">
                <a:solidFill>
                  <a:srgbClr val="C4BD97"/>
                </a:solidFill>
                <a:latin typeface="Century Gothic" panose="020B0502020202020204" pitchFamily="34" charset="0"/>
              </a:rPr>
              <a:t>Bacteria are not readily culturable</a:t>
            </a:r>
          </a:p>
        </p:txBody>
      </p:sp>
      <p:sp>
        <p:nvSpPr>
          <p:cNvPr id="33" name="Oval 32">
            <a:extLst>
              <a:ext uri="{FF2B5EF4-FFF2-40B4-BE49-F238E27FC236}">
                <a16:creationId xmlns:a16="http://schemas.microsoft.com/office/drawing/2014/main" id="{8A1CDE66-457A-4E13-904D-8494CB74E3A7}"/>
              </a:ext>
            </a:extLst>
          </p:cNvPr>
          <p:cNvSpPr/>
          <p:nvPr/>
        </p:nvSpPr>
        <p:spPr>
          <a:xfrm>
            <a:off x="9806144" y="4278011"/>
            <a:ext cx="1830076" cy="1704491"/>
          </a:xfrm>
          <a:prstGeom prst="ellipse">
            <a:avLst/>
          </a:prstGeom>
          <a:solidFill>
            <a:srgbClr val="FF0000"/>
          </a:solid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AAA327B-F39A-47FA-B0D4-A5A02C84673E}"/>
              </a:ext>
            </a:extLst>
          </p:cNvPr>
          <p:cNvSpPr txBox="1"/>
          <p:nvPr/>
        </p:nvSpPr>
        <p:spPr>
          <a:xfrm>
            <a:off x="9677553" y="4676867"/>
            <a:ext cx="2230106" cy="923330"/>
          </a:xfrm>
          <a:prstGeom prst="rect">
            <a:avLst/>
          </a:prstGeom>
          <a:solidFill>
            <a:schemeClr val="accent6"/>
          </a:solidFill>
        </p:spPr>
        <p:txBody>
          <a:bodyPr wrap="square" rtlCol="0">
            <a:spAutoFit/>
          </a:bodyPr>
          <a:lstStyle/>
          <a:p>
            <a:pPr algn="ctr"/>
            <a:r>
              <a:rPr lang="en-US" dirty="0">
                <a:solidFill>
                  <a:srgbClr val="C4BD97"/>
                </a:solidFill>
                <a:latin typeface="Century Gothic" panose="020B0502020202020204" pitchFamily="34" charset="0"/>
              </a:rPr>
              <a:t>All bacteria are discovered using sequencing</a:t>
            </a:r>
          </a:p>
        </p:txBody>
      </p:sp>
      <p:grpSp>
        <p:nvGrpSpPr>
          <p:cNvPr id="36" name="Group 35">
            <a:extLst>
              <a:ext uri="{FF2B5EF4-FFF2-40B4-BE49-F238E27FC236}">
                <a16:creationId xmlns:a16="http://schemas.microsoft.com/office/drawing/2014/main" id="{B0468E5B-3E3A-4C93-8755-F7DB9FF56951}"/>
              </a:ext>
            </a:extLst>
          </p:cNvPr>
          <p:cNvGrpSpPr/>
          <p:nvPr/>
        </p:nvGrpSpPr>
        <p:grpSpPr>
          <a:xfrm>
            <a:off x="10680364" y="6331274"/>
            <a:ext cx="1061089" cy="510088"/>
            <a:chOff x="10680364" y="6331274"/>
            <a:chExt cx="1061089" cy="510088"/>
          </a:xfrm>
        </p:grpSpPr>
        <p:pic>
          <p:nvPicPr>
            <p:cNvPr id="37" name="Picture 36">
              <a:extLst>
                <a:ext uri="{FF2B5EF4-FFF2-40B4-BE49-F238E27FC236}">
                  <a16:creationId xmlns:a16="http://schemas.microsoft.com/office/drawing/2014/main" id="{C4724F8E-F791-4D71-81F6-E5F4AB77AC93}"/>
                </a:ext>
              </a:extLst>
            </p:cNvPr>
            <p:cNvPicPr>
              <a:picLocks noChangeAspect="1"/>
            </p:cNvPicPr>
            <p:nvPr/>
          </p:nvPicPr>
          <p:blipFill>
            <a:blip r:embed="rId8"/>
            <a:stretch>
              <a:fillRect/>
            </a:stretch>
          </p:blipFill>
          <p:spPr>
            <a:xfrm>
              <a:off x="10680364" y="6331274"/>
              <a:ext cx="622524" cy="510088"/>
            </a:xfrm>
            <a:prstGeom prst="rect">
              <a:avLst/>
            </a:prstGeom>
          </p:spPr>
        </p:pic>
        <p:pic>
          <p:nvPicPr>
            <p:cNvPr id="38" name="Picture 37" descr="Screen Clipping">
              <a:extLst>
                <a:ext uri="{FF2B5EF4-FFF2-40B4-BE49-F238E27FC236}">
                  <a16:creationId xmlns:a16="http://schemas.microsoft.com/office/drawing/2014/main" id="{907EBAAB-61CB-4155-8CE8-71ED6844007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34" name="TextBox 33">
            <a:extLst>
              <a:ext uri="{FF2B5EF4-FFF2-40B4-BE49-F238E27FC236}">
                <a16:creationId xmlns:a16="http://schemas.microsoft.com/office/drawing/2014/main" id="{FC5E48A7-358C-4F50-9AE7-33F9273B8A80}"/>
              </a:ext>
            </a:extLst>
          </p:cNvPr>
          <p:cNvSpPr txBox="1"/>
          <p:nvPr/>
        </p:nvSpPr>
        <p:spPr>
          <a:xfrm>
            <a:off x="7030710" y="2391477"/>
            <a:ext cx="2110100" cy="369332"/>
          </a:xfrm>
          <a:prstGeom prst="rect">
            <a:avLst/>
          </a:prstGeom>
          <a:solidFill>
            <a:schemeClr val="accent6"/>
          </a:solidFill>
        </p:spPr>
        <p:txBody>
          <a:bodyPr wrap="square" rtlCol="0">
            <a:spAutoFit/>
          </a:bodyPr>
          <a:lstStyle/>
          <a:p>
            <a:pPr algn="ctr"/>
            <a:r>
              <a:rPr lang="en-US" dirty="0">
                <a:solidFill>
                  <a:srgbClr val="C4BD97"/>
                </a:solidFill>
                <a:latin typeface="Century Gothic" panose="020B0502020202020204" pitchFamily="34" charset="0"/>
              </a:rPr>
              <a:t>Urine is sterile </a:t>
            </a:r>
          </a:p>
        </p:txBody>
      </p:sp>
      <p:sp>
        <p:nvSpPr>
          <p:cNvPr id="40" name="TextBox 39">
            <a:extLst>
              <a:ext uri="{FF2B5EF4-FFF2-40B4-BE49-F238E27FC236}">
                <a16:creationId xmlns:a16="http://schemas.microsoft.com/office/drawing/2014/main" id="{BB88E905-4309-4575-929E-4ECC9E6BCA22}"/>
              </a:ext>
            </a:extLst>
          </p:cNvPr>
          <p:cNvSpPr txBox="1"/>
          <p:nvPr/>
        </p:nvSpPr>
        <p:spPr>
          <a:xfrm>
            <a:off x="6877258" y="4977021"/>
            <a:ext cx="2110100" cy="369332"/>
          </a:xfrm>
          <a:prstGeom prst="rect">
            <a:avLst/>
          </a:prstGeom>
          <a:solidFill>
            <a:schemeClr val="accent6"/>
          </a:solidFill>
        </p:spPr>
        <p:txBody>
          <a:bodyPr wrap="square" rtlCol="0">
            <a:spAutoFit/>
          </a:bodyPr>
          <a:lstStyle/>
          <a:p>
            <a:pPr algn="ctr"/>
            <a:r>
              <a:rPr lang="en-US" dirty="0">
                <a:solidFill>
                  <a:srgbClr val="C4BD97"/>
                </a:solidFill>
                <a:latin typeface="Century Gothic" panose="020B0502020202020204" pitchFamily="34" charset="0"/>
              </a:rPr>
              <a:t>Urine is not sterile </a:t>
            </a:r>
          </a:p>
        </p:txBody>
      </p:sp>
    </p:spTree>
    <p:extLst>
      <p:ext uri="{BB962C8B-B14F-4D97-AF65-F5344CB8AC3E}">
        <p14:creationId xmlns:p14="http://schemas.microsoft.com/office/powerpoint/2010/main" val="145339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4"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879A-4286-45E7-B871-0F3EE902C134}"/>
              </a:ext>
            </a:extLst>
          </p:cNvPr>
          <p:cNvSpPr>
            <a:spLocks noGrp="1"/>
          </p:cNvSpPr>
          <p:nvPr>
            <p:ph type="title"/>
          </p:nvPr>
        </p:nvSpPr>
        <p:spPr/>
        <p:txBody>
          <a:bodyPr>
            <a:normAutofit fontScale="90000"/>
          </a:bodyPr>
          <a:lstStyle/>
          <a:p>
            <a:r>
              <a:rPr lang="en-US" dirty="0"/>
              <a:t>Classification system becomes complicated with the presence of a urine microbiota  </a:t>
            </a:r>
          </a:p>
        </p:txBody>
      </p:sp>
      <p:sp>
        <p:nvSpPr>
          <p:cNvPr id="4" name="Slide Number Placeholder 3">
            <a:extLst>
              <a:ext uri="{FF2B5EF4-FFF2-40B4-BE49-F238E27FC236}">
                <a16:creationId xmlns:a16="http://schemas.microsoft.com/office/drawing/2014/main" id="{6DBE3053-4993-4876-B652-97CAE37D1028}"/>
              </a:ext>
            </a:extLst>
          </p:cNvPr>
          <p:cNvSpPr>
            <a:spLocks noGrp="1"/>
          </p:cNvSpPr>
          <p:nvPr>
            <p:ph type="sldNum" sz="quarter" idx="12"/>
          </p:nvPr>
        </p:nvSpPr>
        <p:spPr/>
        <p:txBody>
          <a:bodyPr/>
          <a:lstStyle/>
          <a:p>
            <a:fld id="{77E59808-E941-46E1-872F-5DB51E5B6943}" type="slidenum">
              <a:rPr lang="en-US" smtClean="0"/>
              <a:pPr/>
              <a:t>34</a:t>
            </a:fld>
            <a:endParaRPr lang="en-US"/>
          </a:p>
        </p:txBody>
      </p:sp>
      <p:sp>
        <p:nvSpPr>
          <p:cNvPr id="43" name="Rectangle 42">
            <a:extLst>
              <a:ext uri="{FF2B5EF4-FFF2-40B4-BE49-F238E27FC236}">
                <a16:creationId xmlns:a16="http://schemas.microsoft.com/office/drawing/2014/main" id="{CD76D83C-C553-42C4-9B02-7840CACFFBDB}"/>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pic>
        <p:nvPicPr>
          <p:cNvPr id="44" name="Picture 12" descr="https://upload.wikimedia.org/wikipedia/commons/2/29/Pyuria2011.JPG">
            <a:extLst>
              <a:ext uri="{FF2B5EF4-FFF2-40B4-BE49-F238E27FC236}">
                <a16:creationId xmlns:a16="http://schemas.microsoft.com/office/drawing/2014/main" id="{FC394DBA-76D2-42A5-8DBC-3E4BDDE571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3" y="2623607"/>
            <a:ext cx="1434012" cy="2067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farm8.staticflickr.com/7098/7341983938_0e8de63d1e_m.jpg">
            <a:extLst>
              <a:ext uri="{FF2B5EF4-FFF2-40B4-BE49-F238E27FC236}">
                <a16:creationId xmlns:a16="http://schemas.microsoft.com/office/drawing/2014/main" id="{C6F4A6EF-0BAA-4E11-BC86-3FC4078406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20686" y="2998022"/>
            <a:ext cx="2300792" cy="159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142">
            <a:extLst>
              <a:ext uri="{FF2B5EF4-FFF2-40B4-BE49-F238E27FC236}">
                <a16:creationId xmlns:a16="http://schemas.microsoft.com/office/drawing/2014/main" id="{2FADF22F-FAD2-4D3C-8B49-556F6C79D04C}"/>
              </a:ext>
            </a:extLst>
          </p:cNvPr>
          <p:cNvSpPr/>
          <p:nvPr/>
        </p:nvSpPr>
        <p:spPr>
          <a:xfrm>
            <a:off x="2309296" y="3382970"/>
            <a:ext cx="2113486" cy="71886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42">
            <a:extLst>
              <a:ext uri="{FF2B5EF4-FFF2-40B4-BE49-F238E27FC236}">
                <a16:creationId xmlns:a16="http://schemas.microsoft.com/office/drawing/2014/main" id="{0C07BC8D-7F37-4667-AD7B-D11E32B3115E}"/>
              </a:ext>
            </a:extLst>
          </p:cNvPr>
          <p:cNvSpPr/>
          <p:nvPr/>
        </p:nvSpPr>
        <p:spPr>
          <a:xfrm>
            <a:off x="2309306" y="3443539"/>
            <a:ext cx="2113448" cy="747220"/>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D4C9D41-44A5-4159-A733-FDC6A9306287}"/>
              </a:ext>
            </a:extLst>
          </p:cNvPr>
          <p:cNvCxnSpPr>
            <a:cxnSpLocks/>
          </p:cNvCxnSpPr>
          <p:nvPr/>
        </p:nvCxnSpPr>
        <p:spPr>
          <a:xfrm>
            <a:off x="1239436" y="3739169"/>
            <a:ext cx="981250" cy="0"/>
          </a:xfrm>
          <a:prstGeom prst="straightConnector1">
            <a:avLst/>
          </a:prstGeom>
          <a:ln w="57150">
            <a:solidFill>
              <a:srgbClr val="C4BD97"/>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E35FFA73-FE14-41BF-AF81-10C8130F1374}"/>
              </a:ext>
            </a:extLst>
          </p:cNvPr>
          <p:cNvCxnSpPr>
            <a:cxnSpLocks/>
          </p:cNvCxnSpPr>
          <p:nvPr/>
        </p:nvCxnSpPr>
        <p:spPr>
          <a:xfrm flipV="1">
            <a:off x="4620707" y="2423001"/>
            <a:ext cx="1353520" cy="1020539"/>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50" name="Picture 6" descr="http://farm8.staticflickr.com/7098/7341983938_0e8de63d1e_m.jpg">
            <a:extLst>
              <a:ext uri="{FF2B5EF4-FFF2-40B4-BE49-F238E27FC236}">
                <a16:creationId xmlns:a16="http://schemas.microsoft.com/office/drawing/2014/main" id="{E18DDB12-CEB1-47BA-B72F-DFC0EF7C47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32285" y="1614719"/>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Oval 142">
            <a:extLst>
              <a:ext uri="{FF2B5EF4-FFF2-40B4-BE49-F238E27FC236}">
                <a16:creationId xmlns:a16="http://schemas.microsoft.com/office/drawing/2014/main" id="{E2154AFA-2F6B-4189-93A1-773AEFBB8A42}"/>
              </a:ext>
            </a:extLst>
          </p:cNvPr>
          <p:cNvSpPr/>
          <p:nvPr/>
        </p:nvSpPr>
        <p:spPr>
          <a:xfrm>
            <a:off x="6192855" y="1879249"/>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42">
            <a:extLst>
              <a:ext uri="{FF2B5EF4-FFF2-40B4-BE49-F238E27FC236}">
                <a16:creationId xmlns:a16="http://schemas.microsoft.com/office/drawing/2014/main" id="{70E0AD0A-7390-4A04-989C-BC278E5FF845}"/>
              </a:ext>
            </a:extLst>
          </p:cNvPr>
          <p:cNvSpPr/>
          <p:nvPr/>
        </p:nvSpPr>
        <p:spPr>
          <a:xfrm>
            <a:off x="6192859" y="1944472"/>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6234430-B4E1-4642-8FFE-5488713CF76E}"/>
              </a:ext>
            </a:extLst>
          </p:cNvPr>
          <p:cNvSpPr/>
          <p:nvPr/>
        </p:nvSpPr>
        <p:spPr>
          <a:xfrm>
            <a:off x="6437085" y="21207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4B38F8A-5F90-4B03-9475-6C3DEF3D7E28}"/>
              </a:ext>
            </a:extLst>
          </p:cNvPr>
          <p:cNvSpPr/>
          <p:nvPr/>
        </p:nvSpPr>
        <p:spPr>
          <a:xfrm>
            <a:off x="6614885" y="22096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044EB13-E6DF-473B-A20B-7AC707915D1A}"/>
              </a:ext>
            </a:extLst>
          </p:cNvPr>
          <p:cNvSpPr/>
          <p:nvPr/>
        </p:nvSpPr>
        <p:spPr>
          <a:xfrm>
            <a:off x="6614885" y="20191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02A5B2A-47B5-4F97-A17D-08F19FFFBF8E}"/>
              </a:ext>
            </a:extLst>
          </p:cNvPr>
          <p:cNvSpPr/>
          <p:nvPr/>
        </p:nvSpPr>
        <p:spPr>
          <a:xfrm>
            <a:off x="6932385" y="19937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BEAF491-78A9-47ED-9B61-FC7E046FFE0B}"/>
              </a:ext>
            </a:extLst>
          </p:cNvPr>
          <p:cNvSpPr/>
          <p:nvPr/>
        </p:nvSpPr>
        <p:spPr>
          <a:xfrm>
            <a:off x="6932385" y="22096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A5ECE33-87F1-454D-93D7-2DF694A812A1}"/>
              </a:ext>
            </a:extLst>
          </p:cNvPr>
          <p:cNvSpPr/>
          <p:nvPr/>
        </p:nvSpPr>
        <p:spPr>
          <a:xfrm>
            <a:off x="7173685" y="2133427"/>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B35C5D8-52E1-40B2-AAB7-BECE300DCE51}"/>
              </a:ext>
            </a:extLst>
          </p:cNvPr>
          <p:cNvSpPr txBox="1"/>
          <p:nvPr/>
        </p:nvSpPr>
        <p:spPr>
          <a:xfrm>
            <a:off x="7909315" y="1879249"/>
            <a:ext cx="2132579"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Culture +</a:t>
            </a:r>
          </a:p>
        </p:txBody>
      </p:sp>
      <p:cxnSp>
        <p:nvCxnSpPr>
          <p:cNvPr id="60" name="Straight Arrow Connector 59">
            <a:extLst>
              <a:ext uri="{FF2B5EF4-FFF2-40B4-BE49-F238E27FC236}">
                <a16:creationId xmlns:a16="http://schemas.microsoft.com/office/drawing/2014/main" id="{84745130-37BB-45C3-A5B4-56EF06E3875E}"/>
              </a:ext>
            </a:extLst>
          </p:cNvPr>
          <p:cNvCxnSpPr>
            <a:cxnSpLocks/>
            <a:stCxn id="45" idx="3"/>
          </p:cNvCxnSpPr>
          <p:nvPr/>
        </p:nvCxnSpPr>
        <p:spPr>
          <a:xfrm>
            <a:off x="4521478" y="3794173"/>
            <a:ext cx="1452749" cy="746"/>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61" name="Picture 6" descr="http://farm8.staticflickr.com/7098/7341983938_0e8de63d1e_m.jpg">
            <a:extLst>
              <a:ext uri="{FF2B5EF4-FFF2-40B4-BE49-F238E27FC236}">
                <a16:creationId xmlns:a16="http://schemas.microsoft.com/office/drawing/2014/main" id="{89609AE4-A383-4DFA-B1C0-B28FD460B0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20487" y="3207126"/>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Oval 142">
            <a:extLst>
              <a:ext uri="{FF2B5EF4-FFF2-40B4-BE49-F238E27FC236}">
                <a16:creationId xmlns:a16="http://schemas.microsoft.com/office/drawing/2014/main" id="{3B2441E1-AECE-45E1-8DA4-E0BF4AC1C01F}"/>
              </a:ext>
            </a:extLst>
          </p:cNvPr>
          <p:cNvSpPr/>
          <p:nvPr/>
        </p:nvSpPr>
        <p:spPr>
          <a:xfrm>
            <a:off x="6281057" y="3471656"/>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142">
            <a:extLst>
              <a:ext uri="{FF2B5EF4-FFF2-40B4-BE49-F238E27FC236}">
                <a16:creationId xmlns:a16="http://schemas.microsoft.com/office/drawing/2014/main" id="{E34C9D56-C41C-4EA8-874F-24A66332AD4F}"/>
              </a:ext>
            </a:extLst>
          </p:cNvPr>
          <p:cNvSpPr/>
          <p:nvPr/>
        </p:nvSpPr>
        <p:spPr>
          <a:xfrm>
            <a:off x="6281061" y="3536879"/>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E2C38EB-8524-4AB3-AA6F-44E141FF3FAD}"/>
              </a:ext>
            </a:extLst>
          </p:cNvPr>
          <p:cNvSpPr/>
          <p:nvPr/>
        </p:nvSpPr>
        <p:spPr>
          <a:xfrm>
            <a:off x="6525287" y="3713134"/>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B8E563-457A-4F12-9CFA-909B5906C128}"/>
              </a:ext>
            </a:extLst>
          </p:cNvPr>
          <p:cNvSpPr/>
          <p:nvPr/>
        </p:nvSpPr>
        <p:spPr>
          <a:xfrm>
            <a:off x="6703087" y="3802034"/>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34223AA-55B6-489F-8A4B-78432E493522}"/>
              </a:ext>
            </a:extLst>
          </p:cNvPr>
          <p:cNvSpPr/>
          <p:nvPr/>
        </p:nvSpPr>
        <p:spPr>
          <a:xfrm>
            <a:off x="6855487" y="3608609"/>
            <a:ext cx="152400"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7267E6D-A610-4DD6-8C3C-7070828FF364}"/>
              </a:ext>
            </a:extLst>
          </p:cNvPr>
          <p:cNvSpPr/>
          <p:nvPr/>
        </p:nvSpPr>
        <p:spPr>
          <a:xfrm>
            <a:off x="7007887" y="3761009"/>
            <a:ext cx="152400"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61B7106-A709-4FB8-B084-BD19769B1646}"/>
              </a:ext>
            </a:extLst>
          </p:cNvPr>
          <p:cNvSpPr/>
          <p:nvPr/>
        </p:nvSpPr>
        <p:spPr>
          <a:xfrm>
            <a:off x="7103816" y="3608609"/>
            <a:ext cx="152400" cy="4571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C2BECCA-0E64-4166-AE0A-6A971527E3A8}"/>
              </a:ext>
            </a:extLst>
          </p:cNvPr>
          <p:cNvSpPr/>
          <p:nvPr/>
        </p:nvSpPr>
        <p:spPr>
          <a:xfrm>
            <a:off x="7312687" y="3735993"/>
            <a:ext cx="152400"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1" name="Picture 6" descr="http://farm8.staticflickr.com/7098/7341983938_0e8de63d1e_m.jpg">
            <a:extLst>
              <a:ext uri="{FF2B5EF4-FFF2-40B4-BE49-F238E27FC236}">
                <a16:creationId xmlns:a16="http://schemas.microsoft.com/office/drawing/2014/main" id="{CF170E17-98CF-4D26-AC62-89DFF24CFF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063058" y="3266445"/>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Oval 142">
            <a:extLst>
              <a:ext uri="{FF2B5EF4-FFF2-40B4-BE49-F238E27FC236}">
                <a16:creationId xmlns:a16="http://schemas.microsoft.com/office/drawing/2014/main" id="{C0A7338A-E237-4C6D-81CD-4A12521788D1}"/>
              </a:ext>
            </a:extLst>
          </p:cNvPr>
          <p:cNvSpPr/>
          <p:nvPr/>
        </p:nvSpPr>
        <p:spPr>
          <a:xfrm>
            <a:off x="8123628" y="3530975"/>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42">
            <a:extLst>
              <a:ext uri="{FF2B5EF4-FFF2-40B4-BE49-F238E27FC236}">
                <a16:creationId xmlns:a16="http://schemas.microsoft.com/office/drawing/2014/main" id="{45F72419-26E8-415E-A54D-C34EE419F5AD}"/>
              </a:ext>
            </a:extLst>
          </p:cNvPr>
          <p:cNvSpPr/>
          <p:nvPr/>
        </p:nvSpPr>
        <p:spPr>
          <a:xfrm>
            <a:off x="8123632" y="3596198"/>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C828107-BDC5-4C53-B81B-0B3FA597C465}"/>
              </a:ext>
            </a:extLst>
          </p:cNvPr>
          <p:cNvSpPr/>
          <p:nvPr/>
        </p:nvSpPr>
        <p:spPr>
          <a:xfrm>
            <a:off x="8367858" y="3772453"/>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998814-7A0A-4DB8-BEF8-53D74BC4DB88}"/>
              </a:ext>
            </a:extLst>
          </p:cNvPr>
          <p:cNvSpPr/>
          <p:nvPr/>
        </p:nvSpPr>
        <p:spPr>
          <a:xfrm>
            <a:off x="8545658" y="3861353"/>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8E2D8CB6-C384-4860-9D65-F945CEC5B4D8}"/>
              </a:ext>
            </a:extLst>
          </p:cNvPr>
          <p:cNvCxnSpPr>
            <a:cxnSpLocks/>
          </p:cNvCxnSpPr>
          <p:nvPr/>
        </p:nvCxnSpPr>
        <p:spPr>
          <a:xfrm>
            <a:off x="4485906" y="4241226"/>
            <a:ext cx="1308896" cy="966865"/>
          </a:xfrm>
          <a:prstGeom prst="straightConnector1">
            <a:avLst/>
          </a:prstGeom>
          <a:ln w="57150">
            <a:solidFill>
              <a:srgbClr val="C4BD97"/>
            </a:solidFill>
            <a:prstDash val="lgDash"/>
            <a:tailEnd type="triangle"/>
          </a:ln>
        </p:spPr>
        <p:style>
          <a:lnRef idx="2">
            <a:schemeClr val="accent1"/>
          </a:lnRef>
          <a:fillRef idx="0">
            <a:schemeClr val="accent1"/>
          </a:fillRef>
          <a:effectRef idx="1">
            <a:schemeClr val="accent1"/>
          </a:effectRef>
          <a:fontRef idx="minor">
            <a:schemeClr val="tx1"/>
          </a:fontRef>
        </p:style>
      </p:cxnSp>
      <p:pic>
        <p:nvPicPr>
          <p:cNvPr id="78" name="Picture 6" descr="http://farm8.staticflickr.com/7098/7341983938_0e8de63d1e_m.jpg">
            <a:extLst>
              <a:ext uri="{FF2B5EF4-FFF2-40B4-BE49-F238E27FC236}">
                <a16:creationId xmlns:a16="http://schemas.microsoft.com/office/drawing/2014/main" id="{0C3CF64C-EC69-46CB-AF11-E3B91C544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766144" y="3266445"/>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Oval 142">
            <a:extLst>
              <a:ext uri="{FF2B5EF4-FFF2-40B4-BE49-F238E27FC236}">
                <a16:creationId xmlns:a16="http://schemas.microsoft.com/office/drawing/2014/main" id="{3B4BEB2A-519C-4868-908F-278D0EB8E8D7}"/>
              </a:ext>
            </a:extLst>
          </p:cNvPr>
          <p:cNvSpPr/>
          <p:nvPr/>
        </p:nvSpPr>
        <p:spPr>
          <a:xfrm>
            <a:off x="9826714" y="3530975"/>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142">
            <a:extLst>
              <a:ext uri="{FF2B5EF4-FFF2-40B4-BE49-F238E27FC236}">
                <a16:creationId xmlns:a16="http://schemas.microsoft.com/office/drawing/2014/main" id="{2EEDA529-73D2-4D2F-97C0-2C511DCFA840}"/>
              </a:ext>
            </a:extLst>
          </p:cNvPr>
          <p:cNvSpPr/>
          <p:nvPr/>
        </p:nvSpPr>
        <p:spPr>
          <a:xfrm>
            <a:off x="9826718" y="3596198"/>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EB1637F-206D-4255-8792-22D36A1D3AA9}"/>
              </a:ext>
            </a:extLst>
          </p:cNvPr>
          <p:cNvSpPr txBox="1"/>
          <p:nvPr/>
        </p:nvSpPr>
        <p:spPr>
          <a:xfrm>
            <a:off x="9959798" y="1377726"/>
            <a:ext cx="1074272" cy="1323439"/>
          </a:xfrm>
          <a:prstGeom prst="rect">
            <a:avLst/>
          </a:prstGeom>
          <a:noFill/>
        </p:spPr>
        <p:txBody>
          <a:bodyPr wrap="square" rtlCol="0">
            <a:spAutoFit/>
          </a:bodyPr>
          <a:lstStyle/>
          <a:p>
            <a:r>
              <a:rPr lang="en-US" sz="8000" dirty="0">
                <a:solidFill>
                  <a:srgbClr val="00B050"/>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8000" dirty="0">
              <a:solidFill>
                <a:srgbClr val="00B050"/>
              </a:solidFill>
            </a:endParaRPr>
          </a:p>
        </p:txBody>
      </p:sp>
      <p:sp>
        <p:nvSpPr>
          <p:cNvPr id="85" name="TextBox 84">
            <a:extLst>
              <a:ext uri="{FF2B5EF4-FFF2-40B4-BE49-F238E27FC236}">
                <a16:creationId xmlns:a16="http://schemas.microsoft.com/office/drawing/2014/main" id="{713C6517-80B5-485F-B5A0-7D6AF841B527}"/>
              </a:ext>
            </a:extLst>
          </p:cNvPr>
          <p:cNvSpPr txBox="1"/>
          <p:nvPr/>
        </p:nvSpPr>
        <p:spPr>
          <a:xfrm>
            <a:off x="11367970" y="3039396"/>
            <a:ext cx="1872766" cy="1569660"/>
          </a:xfrm>
          <a:prstGeom prst="rect">
            <a:avLst/>
          </a:prstGeom>
          <a:noFill/>
        </p:spPr>
        <p:txBody>
          <a:bodyPr wrap="square" rtlCol="0">
            <a:spAutoFit/>
          </a:bodyPr>
          <a:lstStyle/>
          <a:p>
            <a:r>
              <a:rPr lang="en-US" sz="9600" b="1" dirty="0">
                <a:solidFill>
                  <a:srgbClr val="FF0000"/>
                </a:solidFill>
                <a:latin typeface="Helvetica" pitchFamily="34" charset="0"/>
              </a:rPr>
              <a:t>?</a:t>
            </a:r>
          </a:p>
        </p:txBody>
      </p:sp>
      <p:pic>
        <p:nvPicPr>
          <p:cNvPr id="92" name="Picture 6" descr="http://farm8.staticflickr.com/7098/7341983938_0e8de63d1e_m.jpg">
            <a:extLst>
              <a:ext uri="{FF2B5EF4-FFF2-40B4-BE49-F238E27FC236}">
                <a16:creationId xmlns:a16="http://schemas.microsoft.com/office/drawing/2014/main" id="{1DDE0E7B-2344-4AB5-A5A4-A34D704C11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118754" y="4925347"/>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Oval 142">
            <a:extLst>
              <a:ext uri="{FF2B5EF4-FFF2-40B4-BE49-F238E27FC236}">
                <a16:creationId xmlns:a16="http://schemas.microsoft.com/office/drawing/2014/main" id="{12F58E0A-A515-42CD-94BB-6ABFFF4F2388}"/>
              </a:ext>
            </a:extLst>
          </p:cNvPr>
          <p:cNvSpPr/>
          <p:nvPr/>
        </p:nvSpPr>
        <p:spPr>
          <a:xfrm>
            <a:off x="6179324" y="5189877"/>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142">
            <a:extLst>
              <a:ext uri="{FF2B5EF4-FFF2-40B4-BE49-F238E27FC236}">
                <a16:creationId xmlns:a16="http://schemas.microsoft.com/office/drawing/2014/main" id="{463D08EA-A53F-4BDC-8B16-E56AA9D0D9F4}"/>
              </a:ext>
            </a:extLst>
          </p:cNvPr>
          <p:cNvSpPr/>
          <p:nvPr/>
        </p:nvSpPr>
        <p:spPr>
          <a:xfrm>
            <a:off x="6179328" y="5255100"/>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064E69D-F6B4-4893-ACC2-67D13D293A62}"/>
              </a:ext>
            </a:extLst>
          </p:cNvPr>
          <p:cNvSpPr/>
          <p:nvPr/>
        </p:nvSpPr>
        <p:spPr>
          <a:xfrm>
            <a:off x="6423554" y="5431355"/>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D957BF1-6E00-405D-8A9D-E9D15ABCA636}"/>
              </a:ext>
            </a:extLst>
          </p:cNvPr>
          <p:cNvSpPr/>
          <p:nvPr/>
        </p:nvSpPr>
        <p:spPr>
          <a:xfrm>
            <a:off x="6601354" y="5520255"/>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5241BD4E-1B03-4593-BD25-DE07D7B346F0}"/>
              </a:ext>
            </a:extLst>
          </p:cNvPr>
          <p:cNvSpPr txBox="1"/>
          <p:nvPr/>
        </p:nvSpPr>
        <p:spPr>
          <a:xfrm>
            <a:off x="6032008" y="5863187"/>
            <a:ext cx="2132579"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Asymptomatic</a:t>
            </a:r>
          </a:p>
        </p:txBody>
      </p:sp>
      <p:sp>
        <p:nvSpPr>
          <p:cNvPr id="98" name="TextBox 97">
            <a:extLst>
              <a:ext uri="{FF2B5EF4-FFF2-40B4-BE49-F238E27FC236}">
                <a16:creationId xmlns:a16="http://schemas.microsoft.com/office/drawing/2014/main" id="{B9825F09-4936-4811-90B8-1699DEEDDED4}"/>
              </a:ext>
            </a:extLst>
          </p:cNvPr>
          <p:cNvSpPr txBox="1"/>
          <p:nvPr/>
        </p:nvSpPr>
        <p:spPr>
          <a:xfrm>
            <a:off x="5987000" y="4128758"/>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Multiple species</a:t>
            </a:r>
          </a:p>
        </p:txBody>
      </p:sp>
      <p:sp>
        <p:nvSpPr>
          <p:cNvPr id="99" name="TextBox 98">
            <a:extLst>
              <a:ext uri="{FF2B5EF4-FFF2-40B4-BE49-F238E27FC236}">
                <a16:creationId xmlns:a16="http://schemas.microsoft.com/office/drawing/2014/main" id="{33981230-ED3F-4DE3-BDBE-BCC180FC30D1}"/>
              </a:ext>
            </a:extLst>
          </p:cNvPr>
          <p:cNvSpPr txBox="1"/>
          <p:nvPr/>
        </p:nvSpPr>
        <p:spPr>
          <a:xfrm>
            <a:off x="8152586" y="4122633"/>
            <a:ext cx="2194174"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Insignificant</a:t>
            </a:r>
          </a:p>
        </p:txBody>
      </p:sp>
      <p:sp>
        <p:nvSpPr>
          <p:cNvPr id="100" name="TextBox 99">
            <a:extLst>
              <a:ext uri="{FF2B5EF4-FFF2-40B4-BE49-F238E27FC236}">
                <a16:creationId xmlns:a16="http://schemas.microsoft.com/office/drawing/2014/main" id="{BD27121F-9E03-4435-B4DD-CE3809DD35C3}"/>
              </a:ext>
            </a:extLst>
          </p:cNvPr>
          <p:cNvSpPr txBox="1"/>
          <p:nvPr/>
        </p:nvSpPr>
        <p:spPr>
          <a:xfrm>
            <a:off x="9961425" y="4122633"/>
            <a:ext cx="1709701" cy="400110"/>
          </a:xfrm>
          <a:prstGeom prst="rect">
            <a:avLst/>
          </a:prstGeom>
          <a:noFill/>
        </p:spPr>
        <p:txBody>
          <a:bodyPr wrap="square" rtlCol="0">
            <a:spAutoFit/>
          </a:bodyPr>
          <a:lstStyle/>
          <a:p>
            <a:r>
              <a:rPr lang="en-US" sz="2000" dirty="0">
                <a:solidFill>
                  <a:schemeClr val="tx2"/>
                </a:solidFill>
                <a:latin typeface="Century Gothic" panose="020B0502020202020204" pitchFamily="34" charset="0"/>
              </a:rPr>
              <a:t>No Growth</a:t>
            </a:r>
          </a:p>
        </p:txBody>
      </p:sp>
      <p:grpSp>
        <p:nvGrpSpPr>
          <p:cNvPr id="66" name="Group 65">
            <a:extLst>
              <a:ext uri="{FF2B5EF4-FFF2-40B4-BE49-F238E27FC236}">
                <a16:creationId xmlns:a16="http://schemas.microsoft.com/office/drawing/2014/main" id="{04DDB040-556E-4E46-B065-F5E333C27CDB}"/>
              </a:ext>
            </a:extLst>
          </p:cNvPr>
          <p:cNvGrpSpPr/>
          <p:nvPr/>
        </p:nvGrpSpPr>
        <p:grpSpPr>
          <a:xfrm>
            <a:off x="10680364" y="6331274"/>
            <a:ext cx="1061089" cy="510088"/>
            <a:chOff x="10680364" y="6331274"/>
            <a:chExt cx="1061089" cy="510088"/>
          </a:xfrm>
        </p:grpSpPr>
        <p:pic>
          <p:nvPicPr>
            <p:cNvPr id="77" name="Picture 76">
              <a:extLst>
                <a:ext uri="{FF2B5EF4-FFF2-40B4-BE49-F238E27FC236}">
                  <a16:creationId xmlns:a16="http://schemas.microsoft.com/office/drawing/2014/main" id="{0C871650-7814-4287-A229-FC1B3A1229F7}"/>
                </a:ext>
              </a:extLst>
            </p:cNvPr>
            <p:cNvPicPr>
              <a:picLocks noChangeAspect="1"/>
            </p:cNvPicPr>
            <p:nvPr/>
          </p:nvPicPr>
          <p:blipFill>
            <a:blip r:embed="rId5"/>
            <a:stretch>
              <a:fillRect/>
            </a:stretch>
          </p:blipFill>
          <p:spPr>
            <a:xfrm>
              <a:off x="10680364" y="6331274"/>
              <a:ext cx="622524" cy="510088"/>
            </a:xfrm>
            <a:prstGeom prst="rect">
              <a:avLst/>
            </a:prstGeom>
          </p:spPr>
        </p:pic>
        <p:pic>
          <p:nvPicPr>
            <p:cNvPr id="81" name="Picture 80" descr="Screen Clipping">
              <a:extLst>
                <a:ext uri="{FF2B5EF4-FFF2-40B4-BE49-F238E27FC236}">
                  <a16:creationId xmlns:a16="http://schemas.microsoft.com/office/drawing/2014/main" id="{8CF8985A-055D-4D83-9576-299575C72F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32040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P spid="59" grpId="0"/>
      <p:bldP spid="62" grpId="0" animBg="1"/>
      <p:bldP spid="63" grpId="0" animBg="1"/>
      <p:bldP spid="64" grpId="0" animBg="1"/>
      <p:bldP spid="65" grpId="0" animBg="1"/>
      <p:bldP spid="67" grpId="0" animBg="1"/>
      <p:bldP spid="68" grpId="0" animBg="1"/>
      <p:bldP spid="69" grpId="0" animBg="1"/>
      <p:bldP spid="70" grpId="0" animBg="1"/>
      <p:bldP spid="72" grpId="0" animBg="1"/>
      <p:bldP spid="73" grpId="0" animBg="1"/>
      <p:bldP spid="74" grpId="0" animBg="1"/>
      <p:bldP spid="75" grpId="0" animBg="1"/>
      <p:bldP spid="79" grpId="0" animBg="1"/>
      <p:bldP spid="80" grpId="0" animBg="1"/>
      <p:bldP spid="11" grpId="0"/>
      <p:bldP spid="85" grpId="0"/>
      <p:bldP spid="93" grpId="0" animBg="1"/>
      <p:bldP spid="94" grpId="0" animBg="1"/>
      <p:bldP spid="95" grpId="0" animBg="1"/>
      <p:bldP spid="96" grpId="0" animBg="1"/>
      <p:bldP spid="97" grpId="0"/>
      <p:bldP spid="98" grpId="0"/>
      <p:bldP spid="99" grpId="0"/>
      <p:bldP spid="10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2DE1-AF74-4029-86B9-09374A2AFA90}"/>
              </a:ext>
            </a:extLst>
          </p:cNvPr>
          <p:cNvSpPr>
            <a:spLocks noGrp="1"/>
          </p:cNvSpPr>
          <p:nvPr>
            <p:ph type="title"/>
          </p:nvPr>
        </p:nvSpPr>
        <p:spPr/>
        <p:txBody>
          <a:bodyPr>
            <a:normAutofit fontScale="90000"/>
          </a:bodyPr>
          <a:lstStyle/>
          <a:p>
            <a:r>
              <a:rPr lang="en-US" dirty="0"/>
              <a:t>Time series analysis of asymptomatic patients </a:t>
            </a:r>
            <a:br>
              <a:rPr lang="en-US" dirty="0"/>
            </a:br>
            <a:r>
              <a:rPr lang="en-US" dirty="0"/>
              <a:t>to study stable state</a:t>
            </a:r>
          </a:p>
        </p:txBody>
      </p:sp>
      <p:sp>
        <p:nvSpPr>
          <p:cNvPr id="4" name="Slide Number Placeholder 3">
            <a:extLst>
              <a:ext uri="{FF2B5EF4-FFF2-40B4-BE49-F238E27FC236}">
                <a16:creationId xmlns:a16="http://schemas.microsoft.com/office/drawing/2014/main" id="{5CA9BCFB-2B00-4147-86D9-693BEBBEBFAA}"/>
              </a:ext>
            </a:extLst>
          </p:cNvPr>
          <p:cNvSpPr>
            <a:spLocks noGrp="1"/>
          </p:cNvSpPr>
          <p:nvPr>
            <p:ph type="sldNum" sz="quarter" idx="12"/>
          </p:nvPr>
        </p:nvSpPr>
        <p:spPr/>
        <p:txBody>
          <a:bodyPr/>
          <a:lstStyle/>
          <a:p>
            <a:fld id="{77E59808-E941-46E1-872F-5DB51E5B6943}" type="slidenum">
              <a:rPr lang="en-US" smtClean="0"/>
              <a:pPr/>
              <a:t>35</a:t>
            </a:fld>
            <a:endParaRPr lang="en-US"/>
          </a:p>
        </p:txBody>
      </p:sp>
      <p:pic>
        <p:nvPicPr>
          <p:cNvPr id="5" name="Picture 10" descr="http://ghk.h-cdn.co/assets/cm/15/11/980x1306/54fed7435e860-ou-think-are-dirty-ghk-things-you-think-are-dirty-urine-s2.jpg">
            <a:extLst>
              <a:ext uri="{FF2B5EF4-FFF2-40B4-BE49-F238E27FC236}">
                <a16:creationId xmlns:a16="http://schemas.microsoft.com/office/drawing/2014/main" id="{35EFA6D9-D91B-46CE-BD7B-CDB5C2536E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791" y="3725676"/>
            <a:ext cx="1713411" cy="22845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5ED41F3-ECF0-4BF1-805D-EBC1AE7F6995}"/>
              </a:ext>
            </a:extLst>
          </p:cNvPr>
          <p:cNvSpPr/>
          <p:nvPr/>
        </p:nvSpPr>
        <p:spPr>
          <a:xfrm>
            <a:off x="368871" y="1887617"/>
            <a:ext cx="2311919" cy="719726"/>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atin typeface="Century Gothic" panose="020B0502020202020204" pitchFamily="34" charset="0"/>
              </a:rPr>
              <a:t>Asymptomatic Urine</a:t>
            </a:r>
          </a:p>
        </p:txBody>
      </p:sp>
      <p:cxnSp>
        <p:nvCxnSpPr>
          <p:cNvPr id="7" name="Straight Arrow Connector 6">
            <a:extLst>
              <a:ext uri="{FF2B5EF4-FFF2-40B4-BE49-F238E27FC236}">
                <a16:creationId xmlns:a16="http://schemas.microsoft.com/office/drawing/2014/main" id="{53047A35-A6D6-48B2-A805-4684CADF684B}"/>
              </a:ext>
            </a:extLst>
          </p:cNvPr>
          <p:cNvCxnSpPr>
            <a:cxnSpLocks/>
          </p:cNvCxnSpPr>
          <p:nvPr/>
        </p:nvCxnSpPr>
        <p:spPr>
          <a:xfrm flipV="1">
            <a:off x="2705094" y="2516052"/>
            <a:ext cx="1869677" cy="928135"/>
          </a:xfrm>
          <a:prstGeom prst="straightConnector1">
            <a:avLst/>
          </a:prstGeom>
          <a:ln w="57150">
            <a:solidFill>
              <a:srgbClr val="C4BD97"/>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8" name="Oval 142">
            <a:extLst>
              <a:ext uri="{FF2B5EF4-FFF2-40B4-BE49-F238E27FC236}">
                <a16:creationId xmlns:a16="http://schemas.microsoft.com/office/drawing/2014/main" id="{81AB3C45-EABD-46CF-A86D-B5412B51B722}"/>
              </a:ext>
            </a:extLst>
          </p:cNvPr>
          <p:cNvSpPr/>
          <p:nvPr/>
        </p:nvSpPr>
        <p:spPr>
          <a:xfrm>
            <a:off x="4856406" y="3387568"/>
            <a:ext cx="2529820" cy="91919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142">
            <a:extLst>
              <a:ext uri="{FF2B5EF4-FFF2-40B4-BE49-F238E27FC236}">
                <a16:creationId xmlns:a16="http://schemas.microsoft.com/office/drawing/2014/main" id="{9D6CB3AF-FF02-4CBA-981A-6E08F580AA56}"/>
              </a:ext>
            </a:extLst>
          </p:cNvPr>
          <p:cNvSpPr/>
          <p:nvPr/>
        </p:nvSpPr>
        <p:spPr>
          <a:xfrm>
            <a:off x="4856419" y="3444185"/>
            <a:ext cx="2529776" cy="955462"/>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681F9A6-B318-4BA2-A3F2-C3F047854AD0}"/>
              </a:ext>
            </a:extLst>
          </p:cNvPr>
          <p:cNvCxnSpPr/>
          <p:nvPr/>
        </p:nvCxnSpPr>
        <p:spPr>
          <a:xfrm flipV="1">
            <a:off x="2705094" y="3921916"/>
            <a:ext cx="1998881" cy="15185"/>
          </a:xfrm>
          <a:prstGeom prst="straightConnector1">
            <a:avLst/>
          </a:prstGeom>
          <a:ln w="57150">
            <a:solidFill>
              <a:srgbClr val="C4BD97"/>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1B16898-C269-4AF4-AEC8-36218FA5457A}"/>
              </a:ext>
            </a:extLst>
          </p:cNvPr>
          <p:cNvCxnSpPr>
            <a:cxnSpLocks/>
          </p:cNvCxnSpPr>
          <p:nvPr/>
        </p:nvCxnSpPr>
        <p:spPr>
          <a:xfrm>
            <a:off x="2680791" y="4636296"/>
            <a:ext cx="2023184" cy="569720"/>
          </a:xfrm>
          <a:prstGeom prst="straightConnector1">
            <a:avLst/>
          </a:prstGeom>
          <a:ln w="57150">
            <a:solidFill>
              <a:srgbClr val="C4BD97"/>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207B40E1-7CB1-4E6E-B5F5-82DFFFF40934}"/>
              </a:ext>
            </a:extLst>
          </p:cNvPr>
          <p:cNvSpPr/>
          <p:nvPr/>
        </p:nvSpPr>
        <p:spPr>
          <a:xfrm>
            <a:off x="4745989" y="2207233"/>
            <a:ext cx="1851038" cy="400110"/>
          </a:xfrm>
          <a:prstGeom prst="rect">
            <a:avLst/>
          </a:prstGeom>
          <a:noFill/>
        </p:spPr>
        <p:txBody>
          <a:bodyPr wrap="square" rtlCol="0">
            <a:spAutoFit/>
          </a:bodyPr>
          <a:lstStyle/>
          <a:p>
            <a:pPr algn="ctr"/>
            <a:r>
              <a:rPr lang="en-US" sz="2000" dirty="0">
                <a:latin typeface="Century Gothic" panose="020B0502020202020204" pitchFamily="34" charset="0"/>
                <a:cs typeface="Arial" pitchFamily="34" charset="0"/>
              </a:rPr>
              <a:t>Collection 1</a:t>
            </a:r>
          </a:p>
        </p:txBody>
      </p:sp>
      <p:sp>
        <p:nvSpPr>
          <p:cNvPr id="13" name="Rectangle 12">
            <a:extLst>
              <a:ext uri="{FF2B5EF4-FFF2-40B4-BE49-F238E27FC236}">
                <a16:creationId xmlns:a16="http://schemas.microsoft.com/office/drawing/2014/main" id="{8E9F37FF-1C14-4880-96A8-B6C86FC12F19}"/>
              </a:ext>
            </a:extLst>
          </p:cNvPr>
          <p:cNvSpPr/>
          <p:nvPr/>
        </p:nvSpPr>
        <p:spPr>
          <a:xfrm>
            <a:off x="4784064" y="3782603"/>
            <a:ext cx="1851038" cy="400110"/>
          </a:xfrm>
          <a:prstGeom prst="rect">
            <a:avLst/>
          </a:prstGeom>
          <a:noFill/>
        </p:spPr>
        <p:txBody>
          <a:bodyPr wrap="square" rtlCol="0">
            <a:spAutoFit/>
          </a:bodyPr>
          <a:lstStyle/>
          <a:p>
            <a:pPr algn="ctr"/>
            <a:r>
              <a:rPr lang="en-US" sz="2000" dirty="0">
                <a:solidFill>
                  <a:srgbClr val="FF0000"/>
                </a:solidFill>
                <a:latin typeface="Century Gothic" panose="020B0502020202020204" pitchFamily="34" charset="0"/>
                <a:cs typeface="Arial" pitchFamily="34" charset="0"/>
              </a:rPr>
              <a:t>Collection 2</a:t>
            </a:r>
          </a:p>
        </p:txBody>
      </p:sp>
      <p:sp>
        <p:nvSpPr>
          <p:cNvPr id="14" name="Rectangle 13">
            <a:extLst>
              <a:ext uri="{FF2B5EF4-FFF2-40B4-BE49-F238E27FC236}">
                <a16:creationId xmlns:a16="http://schemas.microsoft.com/office/drawing/2014/main" id="{B3C3CBBA-F585-4D70-8F8B-DB00A604D1C4}"/>
              </a:ext>
            </a:extLst>
          </p:cNvPr>
          <p:cNvSpPr/>
          <p:nvPr/>
        </p:nvSpPr>
        <p:spPr>
          <a:xfrm>
            <a:off x="4856406" y="5005961"/>
            <a:ext cx="1851038" cy="400110"/>
          </a:xfrm>
          <a:prstGeom prst="rect">
            <a:avLst/>
          </a:prstGeom>
          <a:noFill/>
        </p:spPr>
        <p:txBody>
          <a:bodyPr wrap="square" rtlCol="0">
            <a:spAutoFit/>
          </a:bodyPr>
          <a:lstStyle/>
          <a:p>
            <a:pPr algn="ctr"/>
            <a:r>
              <a:rPr lang="en-US" sz="2000" dirty="0">
                <a:solidFill>
                  <a:srgbClr val="FFFF00"/>
                </a:solidFill>
                <a:latin typeface="Century Gothic" panose="020B0502020202020204" pitchFamily="34" charset="0"/>
                <a:cs typeface="Arial" pitchFamily="34" charset="0"/>
              </a:rPr>
              <a:t>Collection 3</a:t>
            </a:r>
          </a:p>
        </p:txBody>
      </p:sp>
      <p:cxnSp>
        <p:nvCxnSpPr>
          <p:cNvPr id="15" name="Straight Connector 14">
            <a:extLst>
              <a:ext uri="{FF2B5EF4-FFF2-40B4-BE49-F238E27FC236}">
                <a16:creationId xmlns:a16="http://schemas.microsoft.com/office/drawing/2014/main" id="{EBCDC106-FAF8-49AD-AD8A-37CECA93BBE3}"/>
              </a:ext>
            </a:extLst>
          </p:cNvPr>
          <p:cNvCxnSpPr>
            <a:cxnSpLocks/>
          </p:cNvCxnSpPr>
          <p:nvPr/>
        </p:nvCxnSpPr>
        <p:spPr>
          <a:xfrm>
            <a:off x="6800229" y="2407288"/>
            <a:ext cx="1367685" cy="112468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449870-9576-4AA6-89AC-495286A9DE00}"/>
              </a:ext>
            </a:extLst>
          </p:cNvPr>
          <p:cNvCxnSpPr>
            <a:cxnSpLocks/>
          </p:cNvCxnSpPr>
          <p:nvPr/>
        </p:nvCxnSpPr>
        <p:spPr>
          <a:xfrm flipV="1">
            <a:off x="7128358" y="3531970"/>
            <a:ext cx="1039556" cy="1674046"/>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D6A411-C58C-4176-8D94-2B3349801EE8}"/>
              </a:ext>
            </a:extLst>
          </p:cNvPr>
          <p:cNvCxnSpPr/>
          <p:nvPr/>
        </p:nvCxnSpPr>
        <p:spPr>
          <a:xfrm flipV="1">
            <a:off x="9265780" y="1628247"/>
            <a:ext cx="16466" cy="1775611"/>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BEE2E-800E-47F0-A1FA-01E85B7B54C0}"/>
              </a:ext>
            </a:extLst>
          </p:cNvPr>
          <p:cNvCxnSpPr/>
          <p:nvPr/>
        </p:nvCxnSpPr>
        <p:spPr>
          <a:xfrm flipV="1">
            <a:off x="9250823" y="3388673"/>
            <a:ext cx="2264763"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A52A871-53B7-4472-B8F8-002F59953ECF}"/>
              </a:ext>
            </a:extLst>
          </p:cNvPr>
          <p:cNvSpPr/>
          <p:nvPr/>
        </p:nvSpPr>
        <p:spPr>
          <a:xfrm>
            <a:off x="9618819" y="1988956"/>
            <a:ext cx="152400" cy="1612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5839AC-7E6D-43D2-B654-32125C98E0E3}"/>
              </a:ext>
            </a:extLst>
          </p:cNvPr>
          <p:cNvSpPr/>
          <p:nvPr/>
        </p:nvSpPr>
        <p:spPr>
          <a:xfrm>
            <a:off x="9842667" y="1988956"/>
            <a:ext cx="152400" cy="161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E4717AF-F98A-4074-BACA-8A8FCE4B5CFD}"/>
              </a:ext>
            </a:extLst>
          </p:cNvPr>
          <p:cNvSpPr/>
          <p:nvPr/>
        </p:nvSpPr>
        <p:spPr>
          <a:xfrm>
            <a:off x="9766467" y="2258894"/>
            <a:ext cx="152400" cy="16125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83493A9-1ED3-43C4-9C01-F9B8C7B5660E}"/>
              </a:ext>
            </a:extLst>
          </p:cNvPr>
          <p:cNvCxnSpPr/>
          <p:nvPr/>
        </p:nvCxnSpPr>
        <p:spPr>
          <a:xfrm flipV="1">
            <a:off x="9290128" y="4118155"/>
            <a:ext cx="16466" cy="1775611"/>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F9CCFD-75F1-4D90-9268-AB09CB43F7D9}"/>
              </a:ext>
            </a:extLst>
          </p:cNvPr>
          <p:cNvCxnSpPr/>
          <p:nvPr/>
        </p:nvCxnSpPr>
        <p:spPr>
          <a:xfrm flipV="1">
            <a:off x="9275171" y="5878581"/>
            <a:ext cx="2264763"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D9D4F39-8FAC-467A-8D77-FE655DA6E3F3}"/>
              </a:ext>
            </a:extLst>
          </p:cNvPr>
          <p:cNvSpPr/>
          <p:nvPr/>
        </p:nvSpPr>
        <p:spPr>
          <a:xfrm>
            <a:off x="9643167" y="4478864"/>
            <a:ext cx="152400" cy="1612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B0EA377-9AC5-4B7A-948C-70C5B9E68C33}"/>
              </a:ext>
            </a:extLst>
          </p:cNvPr>
          <p:cNvSpPr/>
          <p:nvPr/>
        </p:nvSpPr>
        <p:spPr>
          <a:xfrm>
            <a:off x="11027319" y="4321941"/>
            <a:ext cx="152400" cy="161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F2080B2-0F74-47F7-9CBB-9AC7701E05AD}"/>
              </a:ext>
            </a:extLst>
          </p:cNvPr>
          <p:cNvSpPr/>
          <p:nvPr/>
        </p:nvSpPr>
        <p:spPr>
          <a:xfrm>
            <a:off x="9881721" y="4677384"/>
            <a:ext cx="152400" cy="16125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8F595D-1155-4691-B98C-67536713D650}"/>
              </a:ext>
            </a:extLst>
          </p:cNvPr>
          <p:cNvPicPr>
            <a:picLocks noChangeAspect="1"/>
          </p:cNvPicPr>
          <p:nvPr/>
        </p:nvPicPr>
        <p:blipFill>
          <a:blip r:embed="rId3"/>
          <a:stretch>
            <a:fillRect/>
          </a:stretch>
        </p:blipFill>
        <p:spPr>
          <a:xfrm>
            <a:off x="348273" y="2607343"/>
            <a:ext cx="2028130" cy="1405864"/>
          </a:xfrm>
          <a:prstGeom prst="rect">
            <a:avLst/>
          </a:prstGeom>
        </p:spPr>
      </p:pic>
      <p:grpSp>
        <p:nvGrpSpPr>
          <p:cNvPr id="31" name="Group 30">
            <a:extLst>
              <a:ext uri="{FF2B5EF4-FFF2-40B4-BE49-F238E27FC236}">
                <a16:creationId xmlns:a16="http://schemas.microsoft.com/office/drawing/2014/main" id="{B1F8EAC2-C148-45E6-950E-9743AA9052C9}"/>
              </a:ext>
            </a:extLst>
          </p:cNvPr>
          <p:cNvGrpSpPr/>
          <p:nvPr/>
        </p:nvGrpSpPr>
        <p:grpSpPr>
          <a:xfrm>
            <a:off x="10680364" y="6331274"/>
            <a:ext cx="1061089" cy="510088"/>
            <a:chOff x="10680364" y="6331274"/>
            <a:chExt cx="1061089" cy="510088"/>
          </a:xfrm>
        </p:grpSpPr>
        <p:pic>
          <p:nvPicPr>
            <p:cNvPr id="32" name="Picture 31">
              <a:extLst>
                <a:ext uri="{FF2B5EF4-FFF2-40B4-BE49-F238E27FC236}">
                  <a16:creationId xmlns:a16="http://schemas.microsoft.com/office/drawing/2014/main" id="{6CB8A4EA-F9D1-43CE-AB4B-E9EF333E1E32}"/>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34" name="Picture 33" descr="Screen Clipping">
              <a:extLst>
                <a:ext uri="{FF2B5EF4-FFF2-40B4-BE49-F238E27FC236}">
                  <a16:creationId xmlns:a16="http://schemas.microsoft.com/office/drawing/2014/main" id="{8AC349A0-C9AF-4E17-924F-30C3C22FB96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282571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P spid="13" grpId="0"/>
      <p:bldP spid="14" grpId="0"/>
      <p:bldP spid="19" grpId="0" animBg="1"/>
      <p:bldP spid="20" grpId="0" animBg="1"/>
      <p:bldP spid="21" grpId="0" animBg="1"/>
      <p:bldP spid="26" grpId="0" animBg="1"/>
      <p:bldP spid="27"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A215B-F51D-4ECC-A59B-4705319F06AC}"/>
              </a:ext>
            </a:extLst>
          </p:cNvPr>
          <p:cNvSpPr>
            <a:spLocks noGrp="1"/>
          </p:cNvSpPr>
          <p:nvPr>
            <p:ph type="title"/>
          </p:nvPr>
        </p:nvSpPr>
        <p:spPr/>
        <p:txBody>
          <a:bodyPr>
            <a:normAutofit fontScale="90000"/>
          </a:bodyPr>
          <a:lstStyle/>
          <a:p>
            <a:r>
              <a:rPr lang="en-US" dirty="0"/>
              <a:t>Identifying putative pathogens through culture dependent and independent methods </a:t>
            </a:r>
          </a:p>
        </p:txBody>
      </p:sp>
      <p:sp>
        <p:nvSpPr>
          <p:cNvPr id="4" name="Slide Number Placeholder 3">
            <a:extLst>
              <a:ext uri="{FF2B5EF4-FFF2-40B4-BE49-F238E27FC236}">
                <a16:creationId xmlns:a16="http://schemas.microsoft.com/office/drawing/2014/main" id="{997AC126-2607-454E-84AB-37EEAD8065D9}"/>
              </a:ext>
            </a:extLst>
          </p:cNvPr>
          <p:cNvSpPr>
            <a:spLocks noGrp="1"/>
          </p:cNvSpPr>
          <p:nvPr>
            <p:ph type="sldNum" sz="quarter" idx="12"/>
          </p:nvPr>
        </p:nvSpPr>
        <p:spPr>
          <a:xfrm>
            <a:off x="9326036" y="6459631"/>
            <a:ext cx="2844800" cy="365125"/>
          </a:xfrm>
        </p:spPr>
        <p:txBody>
          <a:bodyPr/>
          <a:lstStyle/>
          <a:p>
            <a:fld id="{77E59808-E941-46E1-872F-5DB51E5B6943}" type="slidenum">
              <a:rPr lang="en-US" smtClean="0"/>
              <a:pPr/>
              <a:t>36</a:t>
            </a:fld>
            <a:endParaRPr lang="en-US"/>
          </a:p>
        </p:txBody>
      </p:sp>
      <p:pic>
        <p:nvPicPr>
          <p:cNvPr id="5" name="Picture 4">
            <a:extLst>
              <a:ext uri="{FF2B5EF4-FFF2-40B4-BE49-F238E27FC236}">
                <a16:creationId xmlns:a16="http://schemas.microsoft.com/office/drawing/2014/main" id="{28F2CE57-5DBE-46C9-9907-A2C8D74B5104}"/>
              </a:ext>
            </a:extLst>
          </p:cNvPr>
          <p:cNvPicPr>
            <a:picLocks noChangeAspect="1"/>
          </p:cNvPicPr>
          <p:nvPr/>
        </p:nvPicPr>
        <p:blipFill rotWithShape="1">
          <a:blip r:embed="rId2"/>
          <a:srcRect l="23308" r="8994"/>
          <a:stretch/>
        </p:blipFill>
        <p:spPr>
          <a:xfrm>
            <a:off x="2468401" y="1487820"/>
            <a:ext cx="5899085" cy="4955069"/>
          </a:xfrm>
          <a:prstGeom prst="rect">
            <a:avLst/>
          </a:prstGeom>
        </p:spPr>
      </p:pic>
      <p:sp>
        <p:nvSpPr>
          <p:cNvPr id="6" name="Rectangle 5">
            <a:extLst>
              <a:ext uri="{FF2B5EF4-FFF2-40B4-BE49-F238E27FC236}">
                <a16:creationId xmlns:a16="http://schemas.microsoft.com/office/drawing/2014/main" id="{2B6FFCA2-8C51-4FF3-8461-73FD855DA6BB}"/>
              </a:ext>
            </a:extLst>
          </p:cNvPr>
          <p:cNvSpPr/>
          <p:nvPr/>
        </p:nvSpPr>
        <p:spPr>
          <a:xfrm rot="1634903">
            <a:off x="2162393" y="4614835"/>
            <a:ext cx="2422402" cy="118388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14CF44-3967-4320-861C-CA7C67582C03}"/>
              </a:ext>
            </a:extLst>
          </p:cNvPr>
          <p:cNvSpPr/>
          <p:nvPr/>
        </p:nvSpPr>
        <p:spPr>
          <a:xfrm>
            <a:off x="2468401" y="3978578"/>
            <a:ext cx="2670464" cy="1080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C08097-F0EB-4835-AB3B-767B9618A97B}"/>
              </a:ext>
            </a:extLst>
          </p:cNvPr>
          <p:cNvSpPr/>
          <p:nvPr/>
        </p:nvSpPr>
        <p:spPr>
          <a:xfrm>
            <a:off x="1822616" y="4383676"/>
            <a:ext cx="3854145" cy="125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2" descr="https://upload.wikimedia.org/wikipedia/commons/2/29/Pyuria2011.JPG">
            <a:extLst>
              <a:ext uri="{FF2B5EF4-FFF2-40B4-BE49-F238E27FC236}">
                <a16:creationId xmlns:a16="http://schemas.microsoft.com/office/drawing/2014/main" id="{2C48F19B-8F22-41A3-9F1A-B0B1387EA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722" y="3007116"/>
            <a:ext cx="1370806" cy="19759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6FF8CDE-DA07-4709-B196-C191BF057976}"/>
              </a:ext>
            </a:extLst>
          </p:cNvPr>
          <p:cNvSpPr/>
          <p:nvPr/>
        </p:nvSpPr>
        <p:spPr>
          <a:xfrm>
            <a:off x="3394805" y="5106217"/>
            <a:ext cx="2663782" cy="1111827"/>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4A171D9-AC5D-46C3-9BC8-D16DF018A342}"/>
              </a:ext>
            </a:extLst>
          </p:cNvPr>
          <p:cNvPicPr>
            <a:picLocks noChangeAspect="1"/>
          </p:cNvPicPr>
          <p:nvPr/>
        </p:nvPicPr>
        <p:blipFill rotWithShape="1">
          <a:blip r:embed="rId2"/>
          <a:srcRect l="88591" t="56403" r="9332" b="32137"/>
          <a:stretch/>
        </p:blipFill>
        <p:spPr>
          <a:xfrm>
            <a:off x="8367486" y="1618899"/>
            <a:ext cx="180974" cy="567860"/>
          </a:xfrm>
          <a:prstGeom prst="rect">
            <a:avLst/>
          </a:prstGeom>
        </p:spPr>
      </p:pic>
      <p:pic>
        <p:nvPicPr>
          <p:cNvPr id="19" name="Picture 18">
            <a:extLst>
              <a:ext uri="{FF2B5EF4-FFF2-40B4-BE49-F238E27FC236}">
                <a16:creationId xmlns:a16="http://schemas.microsoft.com/office/drawing/2014/main" id="{D9A09926-10A2-4DC2-9437-1EEEB8B349CD}"/>
              </a:ext>
            </a:extLst>
          </p:cNvPr>
          <p:cNvPicPr>
            <a:picLocks noChangeAspect="1"/>
          </p:cNvPicPr>
          <p:nvPr/>
        </p:nvPicPr>
        <p:blipFill rotWithShape="1">
          <a:blip r:embed="rId2"/>
          <a:srcRect l="88591" t="56403" r="9332" b="32137"/>
          <a:stretch/>
        </p:blipFill>
        <p:spPr>
          <a:xfrm>
            <a:off x="8367486" y="2292390"/>
            <a:ext cx="180974" cy="567860"/>
          </a:xfrm>
          <a:prstGeom prst="rect">
            <a:avLst/>
          </a:prstGeom>
        </p:spPr>
      </p:pic>
      <p:pic>
        <p:nvPicPr>
          <p:cNvPr id="20" name="Picture 19">
            <a:extLst>
              <a:ext uri="{FF2B5EF4-FFF2-40B4-BE49-F238E27FC236}">
                <a16:creationId xmlns:a16="http://schemas.microsoft.com/office/drawing/2014/main" id="{36C51E92-C6ED-46A6-8379-6D4D725121B3}"/>
              </a:ext>
            </a:extLst>
          </p:cNvPr>
          <p:cNvPicPr>
            <a:picLocks noChangeAspect="1"/>
          </p:cNvPicPr>
          <p:nvPr/>
        </p:nvPicPr>
        <p:blipFill rotWithShape="1">
          <a:blip r:embed="rId2"/>
          <a:srcRect l="88591" t="56403" r="9332" b="32137"/>
          <a:stretch/>
        </p:blipFill>
        <p:spPr>
          <a:xfrm>
            <a:off x="8367486" y="2910469"/>
            <a:ext cx="180974" cy="567860"/>
          </a:xfrm>
          <a:prstGeom prst="rect">
            <a:avLst/>
          </a:prstGeom>
        </p:spPr>
      </p:pic>
      <p:pic>
        <p:nvPicPr>
          <p:cNvPr id="21" name="Picture 20">
            <a:extLst>
              <a:ext uri="{FF2B5EF4-FFF2-40B4-BE49-F238E27FC236}">
                <a16:creationId xmlns:a16="http://schemas.microsoft.com/office/drawing/2014/main" id="{909E9086-1BE9-415A-A458-323E109C9A90}"/>
              </a:ext>
            </a:extLst>
          </p:cNvPr>
          <p:cNvPicPr>
            <a:picLocks noChangeAspect="1"/>
          </p:cNvPicPr>
          <p:nvPr/>
        </p:nvPicPr>
        <p:blipFill rotWithShape="1">
          <a:blip r:embed="rId2"/>
          <a:srcRect l="88591" t="56403" r="9332" b="32137"/>
          <a:stretch/>
        </p:blipFill>
        <p:spPr>
          <a:xfrm>
            <a:off x="8367486" y="3568280"/>
            <a:ext cx="180974" cy="567860"/>
          </a:xfrm>
          <a:prstGeom prst="rect">
            <a:avLst/>
          </a:prstGeom>
        </p:spPr>
      </p:pic>
      <p:sp>
        <p:nvSpPr>
          <p:cNvPr id="24" name="Rectangle 23">
            <a:extLst>
              <a:ext uri="{FF2B5EF4-FFF2-40B4-BE49-F238E27FC236}">
                <a16:creationId xmlns:a16="http://schemas.microsoft.com/office/drawing/2014/main" id="{CF962FF5-01CB-4D46-9E39-3D2F7137C1B5}"/>
              </a:ext>
            </a:extLst>
          </p:cNvPr>
          <p:cNvSpPr/>
          <p:nvPr/>
        </p:nvSpPr>
        <p:spPr>
          <a:xfrm>
            <a:off x="8167655" y="4272966"/>
            <a:ext cx="380805" cy="1111827"/>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6C9A94C-F413-45C6-A030-F248E5D4EB97}"/>
              </a:ext>
            </a:extLst>
          </p:cNvPr>
          <p:cNvPicPr>
            <a:picLocks noChangeAspect="1"/>
          </p:cNvPicPr>
          <p:nvPr/>
        </p:nvPicPr>
        <p:blipFill rotWithShape="1">
          <a:blip r:embed="rId2"/>
          <a:srcRect l="88591" t="56403" r="9332" b="32137"/>
          <a:stretch/>
        </p:blipFill>
        <p:spPr>
          <a:xfrm>
            <a:off x="8167655" y="4300534"/>
            <a:ext cx="180974" cy="567860"/>
          </a:xfrm>
          <a:prstGeom prst="rect">
            <a:avLst/>
          </a:prstGeom>
        </p:spPr>
      </p:pic>
      <p:pic>
        <p:nvPicPr>
          <p:cNvPr id="25" name="Picture 24">
            <a:extLst>
              <a:ext uri="{FF2B5EF4-FFF2-40B4-BE49-F238E27FC236}">
                <a16:creationId xmlns:a16="http://schemas.microsoft.com/office/drawing/2014/main" id="{98C4468B-4945-4E89-A6B0-6D6046FF60E5}"/>
              </a:ext>
            </a:extLst>
          </p:cNvPr>
          <p:cNvPicPr>
            <a:picLocks noChangeAspect="1"/>
          </p:cNvPicPr>
          <p:nvPr/>
        </p:nvPicPr>
        <p:blipFill rotWithShape="1">
          <a:blip r:embed="rId2"/>
          <a:srcRect l="88591" t="56403" r="9332" b="32137"/>
          <a:stretch/>
        </p:blipFill>
        <p:spPr>
          <a:xfrm>
            <a:off x="8302009" y="4378597"/>
            <a:ext cx="180974" cy="567860"/>
          </a:xfrm>
          <a:prstGeom prst="rect">
            <a:avLst/>
          </a:prstGeom>
        </p:spPr>
      </p:pic>
      <p:pic>
        <p:nvPicPr>
          <p:cNvPr id="26" name="Picture 25">
            <a:extLst>
              <a:ext uri="{FF2B5EF4-FFF2-40B4-BE49-F238E27FC236}">
                <a16:creationId xmlns:a16="http://schemas.microsoft.com/office/drawing/2014/main" id="{8C7436D7-0D77-45BE-9261-677A8D3B3096}"/>
              </a:ext>
            </a:extLst>
          </p:cNvPr>
          <p:cNvPicPr>
            <a:picLocks noChangeAspect="1"/>
          </p:cNvPicPr>
          <p:nvPr/>
        </p:nvPicPr>
        <p:blipFill rotWithShape="1">
          <a:blip r:embed="rId2"/>
          <a:srcRect l="88591" t="56403" r="9332" b="32137"/>
          <a:stretch/>
        </p:blipFill>
        <p:spPr>
          <a:xfrm>
            <a:off x="8471360" y="4300534"/>
            <a:ext cx="180974" cy="567860"/>
          </a:xfrm>
          <a:prstGeom prst="rect">
            <a:avLst/>
          </a:prstGeom>
        </p:spPr>
      </p:pic>
      <p:sp>
        <p:nvSpPr>
          <p:cNvPr id="8" name="Rectangle 7">
            <a:extLst>
              <a:ext uri="{FF2B5EF4-FFF2-40B4-BE49-F238E27FC236}">
                <a16:creationId xmlns:a16="http://schemas.microsoft.com/office/drawing/2014/main" id="{44BC8049-3B4D-4830-81F7-111A295EDC6E}"/>
              </a:ext>
            </a:extLst>
          </p:cNvPr>
          <p:cNvSpPr/>
          <p:nvPr/>
        </p:nvSpPr>
        <p:spPr>
          <a:xfrm>
            <a:off x="5138865" y="3953690"/>
            <a:ext cx="2940694" cy="1241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2AF7FFD-08ED-4C57-8440-D30FF0E3A8AE}"/>
              </a:ext>
            </a:extLst>
          </p:cNvPr>
          <p:cNvSpPr/>
          <p:nvPr/>
        </p:nvSpPr>
        <p:spPr>
          <a:xfrm>
            <a:off x="7809328" y="4208042"/>
            <a:ext cx="1828673" cy="76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4A13EB0-8027-465C-984C-6D24172B853B}"/>
              </a:ext>
            </a:extLst>
          </p:cNvPr>
          <p:cNvGrpSpPr/>
          <p:nvPr/>
        </p:nvGrpSpPr>
        <p:grpSpPr>
          <a:xfrm>
            <a:off x="10680364" y="6331274"/>
            <a:ext cx="1061089" cy="510088"/>
            <a:chOff x="10680364" y="6331274"/>
            <a:chExt cx="1061089" cy="510088"/>
          </a:xfrm>
        </p:grpSpPr>
        <p:pic>
          <p:nvPicPr>
            <p:cNvPr id="29" name="Picture 28">
              <a:extLst>
                <a:ext uri="{FF2B5EF4-FFF2-40B4-BE49-F238E27FC236}">
                  <a16:creationId xmlns:a16="http://schemas.microsoft.com/office/drawing/2014/main" id="{999687D9-F450-4230-BD05-8972951BB90D}"/>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30" name="Picture 29" descr="Screen Clipping">
              <a:extLst>
                <a:ext uri="{FF2B5EF4-FFF2-40B4-BE49-F238E27FC236}">
                  <a16:creationId xmlns:a16="http://schemas.microsoft.com/office/drawing/2014/main" id="{8E5EEE62-F83D-472C-81AE-D195B77530A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23" name="Rectangle 22">
            <a:extLst>
              <a:ext uri="{FF2B5EF4-FFF2-40B4-BE49-F238E27FC236}">
                <a16:creationId xmlns:a16="http://schemas.microsoft.com/office/drawing/2014/main" id="{CE93B635-1232-42E6-A46A-2DCEA0D67DDB}"/>
              </a:ext>
            </a:extLst>
          </p:cNvPr>
          <p:cNvSpPr/>
          <p:nvPr/>
        </p:nvSpPr>
        <p:spPr>
          <a:xfrm rot="19640858">
            <a:off x="2351143" y="2719288"/>
            <a:ext cx="1626133" cy="42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10E08DC-94B9-417A-8E50-08AA9DB6B358}"/>
              </a:ext>
            </a:extLst>
          </p:cNvPr>
          <p:cNvSpPr/>
          <p:nvPr/>
        </p:nvSpPr>
        <p:spPr>
          <a:xfrm>
            <a:off x="2600800" y="3661208"/>
            <a:ext cx="1626133" cy="42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4D55D8-C584-4D69-BE36-D1D1E68DFFB9}"/>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41131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5" grpId="0" animBg="1"/>
      <p:bldP spid="8"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761B-3D33-4B45-A7A6-EC6F3C23A287}"/>
              </a:ext>
            </a:extLst>
          </p:cNvPr>
          <p:cNvSpPr>
            <a:spLocks noGrp="1"/>
          </p:cNvSpPr>
          <p:nvPr>
            <p:ph type="title"/>
          </p:nvPr>
        </p:nvSpPr>
        <p:spPr/>
        <p:txBody>
          <a:bodyPr>
            <a:normAutofit fontScale="90000"/>
          </a:bodyPr>
          <a:lstStyle/>
          <a:p>
            <a:r>
              <a:rPr lang="en-US" dirty="0"/>
              <a:t>Demographics and Microbiome Cohort Details</a:t>
            </a:r>
          </a:p>
        </p:txBody>
      </p:sp>
      <p:sp>
        <p:nvSpPr>
          <p:cNvPr id="4" name="Slide Number Placeholder 3">
            <a:extLst>
              <a:ext uri="{FF2B5EF4-FFF2-40B4-BE49-F238E27FC236}">
                <a16:creationId xmlns:a16="http://schemas.microsoft.com/office/drawing/2014/main" id="{05E4A513-EFBB-4632-9DD9-97C64C65387B}"/>
              </a:ext>
            </a:extLst>
          </p:cNvPr>
          <p:cNvSpPr>
            <a:spLocks noGrp="1"/>
          </p:cNvSpPr>
          <p:nvPr>
            <p:ph type="sldNum" sz="quarter" idx="12"/>
          </p:nvPr>
        </p:nvSpPr>
        <p:spPr/>
        <p:txBody>
          <a:bodyPr/>
          <a:lstStyle/>
          <a:p>
            <a:fld id="{77E59808-E941-46E1-872F-5DB51E5B6943}" type="slidenum">
              <a:rPr lang="en-US" smtClean="0"/>
              <a:pPr/>
              <a:t>37</a:t>
            </a:fld>
            <a:endParaRPr lang="en-US"/>
          </a:p>
        </p:txBody>
      </p:sp>
      <p:pic>
        <p:nvPicPr>
          <p:cNvPr id="5" name="Picture 4" descr="http://www.overactivebladder.com/images/img-bladder-popup.gif">
            <a:extLst>
              <a:ext uri="{FF2B5EF4-FFF2-40B4-BE49-F238E27FC236}">
                <a16:creationId xmlns:a16="http://schemas.microsoft.com/office/drawing/2014/main" id="{87F91392-8B14-4022-8FD3-257963566769}"/>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7356" b="87842" l="7143" r="50992"/>
                    </a14:imgEffect>
                    <a14:imgEffect>
                      <a14:artisticGlass/>
                    </a14:imgEffect>
                  </a14:imgLayer>
                </a14:imgProps>
              </a:ext>
              <a:ext uri="{28A0092B-C50C-407E-A947-70E740481C1C}">
                <a14:useLocalDpi xmlns:a14="http://schemas.microsoft.com/office/drawing/2010/main" val="0"/>
              </a:ext>
            </a:extLst>
          </a:blip>
          <a:srcRect l="7054" t="26204" r="53135" b="12433"/>
          <a:stretch/>
        </p:blipFill>
        <p:spPr bwMode="auto">
          <a:xfrm>
            <a:off x="9392804" y="2300369"/>
            <a:ext cx="516348" cy="519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7F1DA6-FB4D-4030-8B0F-839F0D01F81D}"/>
              </a:ext>
            </a:extLst>
          </p:cNvPr>
          <p:cNvSpPr txBox="1"/>
          <p:nvPr/>
        </p:nvSpPr>
        <p:spPr>
          <a:xfrm>
            <a:off x="8811353" y="2786901"/>
            <a:ext cx="1653300"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Asymptomatic</a:t>
            </a:r>
          </a:p>
        </p:txBody>
      </p:sp>
      <p:sp>
        <p:nvSpPr>
          <p:cNvPr id="7" name="TextBox 6">
            <a:extLst>
              <a:ext uri="{FF2B5EF4-FFF2-40B4-BE49-F238E27FC236}">
                <a16:creationId xmlns:a16="http://schemas.microsoft.com/office/drawing/2014/main" id="{36A5606E-E960-4DA1-82FD-6C744583C828}"/>
              </a:ext>
            </a:extLst>
          </p:cNvPr>
          <p:cNvSpPr txBox="1"/>
          <p:nvPr/>
        </p:nvSpPr>
        <p:spPr>
          <a:xfrm>
            <a:off x="8697609" y="3721004"/>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Culture +</a:t>
            </a:r>
          </a:p>
        </p:txBody>
      </p:sp>
      <p:sp>
        <p:nvSpPr>
          <p:cNvPr id="8" name="TextBox 7">
            <a:extLst>
              <a:ext uri="{FF2B5EF4-FFF2-40B4-BE49-F238E27FC236}">
                <a16:creationId xmlns:a16="http://schemas.microsoft.com/office/drawing/2014/main" id="{D60FEAED-9250-40CE-B207-65341586B613}"/>
              </a:ext>
            </a:extLst>
          </p:cNvPr>
          <p:cNvSpPr txBox="1"/>
          <p:nvPr/>
        </p:nvSpPr>
        <p:spPr>
          <a:xfrm>
            <a:off x="8811353" y="2265201"/>
            <a:ext cx="621203" cy="523220"/>
          </a:xfrm>
          <a:prstGeom prst="rect">
            <a:avLst/>
          </a:prstGeom>
          <a:noFill/>
        </p:spPr>
        <p:txBody>
          <a:bodyPr wrap="square" rtlCol="0">
            <a:spAutoFit/>
          </a:bodyPr>
          <a:lstStyle/>
          <a:p>
            <a:r>
              <a:rPr lang="en-US" sz="2800" dirty="0">
                <a:latin typeface="Century Gothic" panose="020B0502020202020204" pitchFamily="34" charset="0"/>
              </a:rPr>
              <a:t>30</a:t>
            </a:r>
          </a:p>
        </p:txBody>
      </p:sp>
      <p:sp>
        <p:nvSpPr>
          <p:cNvPr id="9" name="TextBox 8">
            <a:extLst>
              <a:ext uri="{FF2B5EF4-FFF2-40B4-BE49-F238E27FC236}">
                <a16:creationId xmlns:a16="http://schemas.microsoft.com/office/drawing/2014/main" id="{955C1C65-4720-4492-A8AE-CD81609F9F3C}"/>
              </a:ext>
            </a:extLst>
          </p:cNvPr>
          <p:cNvSpPr txBox="1"/>
          <p:nvPr/>
        </p:nvSpPr>
        <p:spPr>
          <a:xfrm>
            <a:off x="8940630" y="3197784"/>
            <a:ext cx="1041723" cy="523220"/>
          </a:xfrm>
          <a:prstGeom prst="rect">
            <a:avLst/>
          </a:prstGeom>
          <a:noFill/>
        </p:spPr>
        <p:txBody>
          <a:bodyPr wrap="square" rtlCol="0">
            <a:spAutoFit/>
          </a:bodyPr>
          <a:lstStyle/>
          <a:p>
            <a:r>
              <a:rPr lang="en-US" sz="2800" dirty="0">
                <a:latin typeface="Century Gothic" panose="020B0502020202020204" pitchFamily="34" charset="0"/>
              </a:rPr>
              <a:t>48</a:t>
            </a:r>
          </a:p>
        </p:txBody>
      </p:sp>
      <p:pic>
        <p:nvPicPr>
          <p:cNvPr id="10" name="Picture 4" descr="http://www.overactivebladder.com/images/img-bladder-popup.gif">
            <a:extLst>
              <a:ext uri="{FF2B5EF4-FFF2-40B4-BE49-F238E27FC236}">
                <a16:creationId xmlns:a16="http://schemas.microsoft.com/office/drawing/2014/main" id="{A7BD713D-5492-4C4F-86BE-D4EAD11E00FA}"/>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27356" b="87842" l="7143" r="50992"/>
                    </a14:imgEffect>
                    <a14:imgEffect>
                      <a14:artisticCrisscrossEtching/>
                    </a14:imgEffect>
                  </a14:imgLayer>
                </a14:imgProps>
              </a:ext>
              <a:ext uri="{28A0092B-C50C-407E-A947-70E740481C1C}">
                <a14:useLocalDpi xmlns:a14="http://schemas.microsoft.com/office/drawing/2010/main" val="0"/>
              </a:ext>
            </a:extLst>
          </a:blip>
          <a:srcRect l="7054" t="26204" r="53135" b="12433"/>
          <a:stretch/>
        </p:blipFill>
        <p:spPr bwMode="auto">
          <a:xfrm>
            <a:off x="9439326" y="3158664"/>
            <a:ext cx="516348" cy="5195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F2AB2A-FE58-4925-8A3C-8756D70D06A3}"/>
              </a:ext>
            </a:extLst>
          </p:cNvPr>
          <p:cNvSpPr txBox="1"/>
          <p:nvPr/>
        </p:nvSpPr>
        <p:spPr>
          <a:xfrm>
            <a:off x="1470070" y="1570239"/>
            <a:ext cx="2416783" cy="36933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Century Gothic" panose="020B0502020202020204" pitchFamily="34" charset="0"/>
              </a:rPr>
              <a:t>Demographics</a:t>
            </a:r>
          </a:p>
        </p:txBody>
      </p:sp>
      <p:sp>
        <p:nvSpPr>
          <p:cNvPr id="16" name="TextBox 15">
            <a:extLst>
              <a:ext uri="{FF2B5EF4-FFF2-40B4-BE49-F238E27FC236}">
                <a16:creationId xmlns:a16="http://schemas.microsoft.com/office/drawing/2014/main" id="{90426A97-DD7C-4397-939C-0C0C319C6052}"/>
              </a:ext>
            </a:extLst>
          </p:cNvPr>
          <p:cNvSpPr txBox="1"/>
          <p:nvPr/>
        </p:nvSpPr>
        <p:spPr>
          <a:xfrm>
            <a:off x="10489633" y="2792336"/>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Insignificant</a:t>
            </a:r>
          </a:p>
        </p:txBody>
      </p:sp>
      <p:sp>
        <p:nvSpPr>
          <p:cNvPr id="17" name="TextBox 16">
            <a:extLst>
              <a:ext uri="{FF2B5EF4-FFF2-40B4-BE49-F238E27FC236}">
                <a16:creationId xmlns:a16="http://schemas.microsoft.com/office/drawing/2014/main" id="{9A39E84F-4DF9-45B7-8A6C-0FBC4F16F8CF}"/>
              </a:ext>
            </a:extLst>
          </p:cNvPr>
          <p:cNvSpPr txBox="1"/>
          <p:nvPr/>
        </p:nvSpPr>
        <p:spPr>
          <a:xfrm>
            <a:off x="10618910" y="2269116"/>
            <a:ext cx="1041723" cy="523220"/>
          </a:xfrm>
          <a:prstGeom prst="rect">
            <a:avLst/>
          </a:prstGeom>
          <a:noFill/>
        </p:spPr>
        <p:txBody>
          <a:bodyPr wrap="square" rtlCol="0">
            <a:spAutoFit/>
          </a:bodyPr>
          <a:lstStyle/>
          <a:p>
            <a:r>
              <a:rPr lang="en-US" sz="2800" dirty="0">
                <a:latin typeface="Century Gothic" panose="020B0502020202020204" pitchFamily="34" charset="0"/>
              </a:rPr>
              <a:t>17</a:t>
            </a:r>
          </a:p>
        </p:txBody>
      </p:sp>
      <p:pic>
        <p:nvPicPr>
          <p:cNvPr id="18" name="Picture 4" descr="http://www.overactivebladder.com/images/img-bladder-popup.gif">
            <a:extLst>
              <a:ext uri="{FF2B5EF4-FFF2-40B4-BE49-F238E27FC236}">
                <a16:creationId xmlns:a16="http://schemas.microsoft.com/office/drawing/2014/main" id="{730D7CA5-EC14-4F8A-9A24-00D29E26F2C0}"/>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27356" b="87842" l="7143" r="50992"/>
                    </a14:imgEffect>
                    <a14:imgEffect>
                      <a14:artisticCrisscrossEtching/>
                    </a14:imgEffect>
                  </a14:imgLayer>
                </a14:imgProps>
              </a:ext>
              <a:ext uri="{28A0092B-C50C-407E-A947-70E740481C1C}">
                <a14:useLocalDpi xmlns:a14="http://schemas.microsoft.com/office/drawing/2010/main" val="0"/>
              </a:ext>
            </a:extLst>
          </a:blip>
          <a:srcRect l="7054" t="26204" r="53135" b="12433"/>
          <a:stretch/>
        </p:blipFill>
        <p:spPr bwMode="auto">
          <a:xfrm>
            <a:off x="11117606" y="2229996"/>
            <a:ext cx="516348" cy="51952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47A6192-8DCD-4B68-8729-4C32B6F6E73E}"/>
              </a:ext>
            </a:extLst>
          </p:cNvPr>
          <p:cNvSpPr txBox="1"/>
          <p:nvPr/>
        </p:nvSpPr>
        <p:spPr>
          <a:xfrm>
            <a:off x="10437736" y="3763820"/>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No-Growth</a:t>
            </a:r>
          </a:p>
        </p:txBody>
      </p:sp>
      <p:sp>
        <p:nvSpPr>
          <p:cNvPr id="20" name="TextBox 19">
            <a:extLst>
              <a:ext uri="{FF2B5EF4-FFF2-40B4-BE49-F238E27FC236}">
                <a16:creationId xmlns:a16="http://schemas.microsoft.com/office/drawing/2014/main" id="{608495B1-29B5-46C8-BC6F-E5B8F844F3CC}"/>
              </a:ext>
            </a:extLst>
          </p:cNvPr>
          <p:cNvSpPr txBox="1"/>
          <p:nvPr/>
        </p:nvSpPr>
        <p:spPr>
          <a:xfrm>
            <a:off x="10567013" y="3240600"/>
            <a:ext cx="1041723" cy="523220"/>
          </a:xfrm>
          <a:prstGeom prst="rect">
            <a:avLst/>
          </a:prstGeom>
          <a:noFill/>
        </p:spPr>
        <p:txBody>
          <a:bodyPr wrap="square" rtlCol="0">
            <a:spAutoFit/>
          </a:bodyPr>
          <a:lstStyle/>
          <a:p>
            <a:r>
              <a:rPr lang="en-US" sz="2800" dirty="0">
                <a:latin typeface="Century Gothic" panose="020B0502020202020204" pitchFamily="34" charset="0"/>
              </a:rPr>
              <a:t>69</a:t>
            </a:r>
          </a:p>
        </p:txBody>
      </p:sp>
      <p:pic>
        <p:nvPicPr>
          <p:cNvPr id="21" name="Picture 4" descr="http://www.overactivebladder.com/images/img-bladder-popup.gif">
            <a:extLst>
              <a:ext uri="{FF2B5EF4-FFF2-40B4-BE49-F238E27FC236}">
                <a16:creationId xmlns:a16="http://schemas.microsoft.com/office/drawing/2014/main" id="{177EE076-3C1B-4D96-ACA6-0AD18FEDC9AB}"/>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27356" b="87842" l="7143" r="50992"/>
                    </a14:imgEffect>
                    <a14:imgEffect>
                      <a14:artisticCrisscrossEtching/>
                    </a14:imgEffect>
                  </a14:imgLayer>
                </a14:imgProps>
              </a:ext>
              <a:ext uri="{28A0092B-C50C-407E-A947-70E740481C1C}">
                <a14:useLocalDpi xmlns:a14="http://schemas.microsoft.com/office/drawing/2010/main" val="0"/>
              </a:ext>
            </a:extLst>
          </a:blip>
          <a:srcRect l="7054" t="26204" r="53135" b="12433"/>
          <a:stretch/>
        </p:blipFill>
        <p:spPr bwMode="auto">
          <a:xfrm>
            <a:off x="11065709" y="3201480"/>
            <a:ext cx="516348" cy="5195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B42C9AB-5A0D-42D8-ACBE-25246AFD5CEB}"/>
              </a:ext>
            </a:extLst>
          </p:cNvPr>
          <p:cNvPicPr>
            <a:picLocks noChangeAspect="1"/>
          </p:cNvPicPr>
          <p:nvPr/>
        </p:nvPicPr>
        <p:blipFill>
          <a:blip r:embed="rId6"/>
          <a:stretch>
            <a:fillRect/>
          </a:stretch>
        </p:blipFill>
        <p:spPr>
          <a:xfrm>
            <a:off x="7024017" y="2208664"/>
            <a:ext cx="912546" cy="629898"/>
          </a:xfrm>
          <a:prstGeom prst="rect">
            <a:avLst/>
          </a:prstGeom>
        </p:spPr>
      </p:pic>
      <p:sp>
        <p:nvSpPr>
          <p:cNvPr id="23" name="TextBox 22">
            <a:extLst>
              <a:ext uri="{FF2B5EF4-FFF2-40B4-BE49-F238E27FC236}">
                <a16:creationId xmlns:a16="http://schemas.microsoft.com/office/drawing/2014/main" id="{08E6DF72-596A-4615-96EF-9991161F18AB}"/>
              </a:ext>
            </a:extLst>
          </p:cNvPr>
          <p:cNvSpPr txBox="1"/>
          <p:nvPr/>
        </p:nvSpPr>
        <p:spPr>
          <a:xfrm>
            <a:off x="6604497" y="2766438"/>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Asymptomatic</a:t>
            </a:r>
          </a:p>
        </p:txBody>
      </p:sp>
      <p:sp>
        <p:nvSpPr>
          <p:cNvPr id="24" name="TextBox 23">
            <a:extLst>
              <a:ext uri="{FF2B5EF4-FFF2-40B4-BE49-F238E27FC236}">
                <a16:creationId xmlns:a16="http://schemas.microsoft.com/office/drawing/2014/main" id="{DEEE16AD-2D54-429D-9CCC-513B469087AB}"/>
              </a:ext>
            </a:extLst>
          </p:cNvPr>
          <p:cNvSpPr txBox="1"/>
          <p:nvPr/>
        </p:nvSpPr>
        <p:spPr>
          <a:xfrm>
            <a:off x="6550943" y="2246325"/>
            <a:ext cx="1041723" cy="523220"/>
          </a:xfrm>
          <a:prstGeom prst="rect">
            <a:avLst/>
          </a:prstGeom>
          <a:noFill/>
        </p:spPr>
        <p:txBody>
          <a:bodyPr wrap="square" rtlCol="0">
            <a:spAutoFit/>
          </a:bodyPr>
          <a:lstStyle/>
          <a:p>
            <a:r>
              <a:rPr lang="en-US" sz="2800" dirty="0">
                <a:latin typeface="Century Gothic" panose="020B0502020202020204" pitchFamily="34" charset="0"/>
              </a:rPr>
              <a:t>30</a:t>
            </a:r>
          </a:p>
        </p:txBody>
      </p:sp>
      <p:pic>
        <p:nvPicPr>
          <p:cNvPr id="25" name="Picture 24">
            <a:extLst>
              <a:ext uri="{FF2B5EF4-FFF2-40B4-BE49-F238E27FC236}">
                <a16:creationId xmlns:a16="http://schemas.microsoft.com/office/drawing/2014/main" id="{043333D6-1B84-4451-916A-B74456AE82D5}"/>
              </a:ext>
            </a:extLst>
          </p:cNvPr>
          <p:cNvPicPr>
            <a:picLocks noChangeAspect="1"/>
          </p:cNvPicPr>
          <p:nvPr/>
        </p:nvPicPr>
        <p:blipFill>
          <a:blip r:embed="rId6"/>
          <a:stretch>
            <a:fillRect/>
          </a:stretch>
        </p:blipFill>
        <p:spPr>
          <a:xfrm>
            <a:off x="7071804" y="3197955"/>
            <a:ext cx="912546" cy="629898"/>
          </a:xfrm>
          <a:prstGeom prst="rect">
            <a:avLst/>
          </a:prstGeom>
        </p:spPr>
      </p:pic>
      <p:sp>
        <p:nvSpPr>
          <p:cNvPr id="26" name="TextBox 25">
            <a:extLst>
              <a:ext uri="{FF2B5EF4-FFF2-40B4-BE49-F238E27FC236}">
                <a16:creationId xmlns:a16="http://schemas.microsoft.com/office/drawing/2014/main" id="{F8F408B9-60F5-4072-A193-3B05A72DFBC6}"/>
              </a:ext>
            </a:extLst>
          </p:cNvPr>
          <p:cNvSpPr txBox="1"/>
          <p:nvPr/>
        </p:nvSpPr>
        <p:spPr>
          <a:xfrm>
            <a:off x="6603145" y="3722435"/>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Culture +</a:t>
            </a:r>
          </a:p>
        </p:txBody>
      </p:sp>
      <p:sp>
        <p:nvSpPr>
          <p:cNvPr id="27" name="TextBox 26">
            <a:extLst>
              <a:ext uri="{FF2B5EF4-FFF2-40B4-BE49-F238E27FC236}">
                <a16:creationId xmlns:a16="http://schemas.microsoft.com/office/drawing/2014/main" id="{3AE1A97F-AA5E-41AF-83F4-D5C958947B06}"/>
              </a:ext>
            </a:extLst>
          </p:cNvPr>
          <p:cNvSpPr txBox="1"/>
          <p:nvPr/>
        </p:nvSpPr>
        <p:spPr>
          <a:xfrm>
            <a:off x="6577044" y="3221079"/>
            <a:ext cx="1041723" cy="523220"/>
          </a:xfrm>
          <a:prstGeom prst="rect">
            <a:avLst/>
          </a:prstGeom>
          <a:noFill/>
        </p:spPr>
        <p:txBody>
          <a:bodyPr wrap="square" rtlCol="0">
            <a:spAutoFit/>
          </a:bodyPr>
          <a:lstStyle/>
          <a:p>
            <a:r>
              <a:rPr lang="en-US" sz="2800" dirty="0">
                <a:latin typeface="Century Gothic" panose="020B0502020202020204" pitchFamily="34" charset="0"/>
              </a:rPr>
              <a:t>48</a:t>
            </a:r>
          </a:p>
        </p:txBody>
      </p:sp>
      <p:sp>
        <p:nvSpPr>
          <p:cNvPr id="28" name="TextBox 27">
            <a:extLst>
              <a:ext uri="{FF2B5EF4-FFF2-40B4-BE49-F238E27FC236}">
                <a16:creationId xmlns:a16="http://schemas.microsoft.com/office/drawing/2014/main" id="{C2A80B1B-A0B4-4808-AAD2-FADD26EA4685}"/>
              </a:ext>
            </a:extLst>
          </p:cNvPr>
          <p:cNvSpPr txBox="1"/>
          <p:nvPr/>
        </p:nvSpPr>
        <p:spPr>
          <a:xfrm>
            <a:off x="6310825" y="1570239"/>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a:t>
            </a:r>
          </a:p>
          <a:p>
            <a:r>
              <a:rPr lang="en-US" sz="1600" dirty="0">
                <a:latin typeface="Century Gothic" panose="020B0502020202020204" pitchFamily="34" charset="0"/>
              </a:rPr>
              <a:t>Microbiome</a:t>
            </a:r>
          </a:p>
        </p:txBody>
      </p:sp>
      <p:sp>
        <p:nvSpPr>
          <p:cNvPr id="29" name="TextBox 28">
            <a:extLst>
              <a:ext uri="{FF2B5EF4-FFF2-40B4-BE49-F238E27FC236}">
                <a16:creationId xmlns:a16="http://schemas.microsoft.com/office/drawing/2014/main" id="{791220F4-E472-4947-886E-4F8A8A66755D}"/>
              </a:ext>
            </a:extLst>
          </p:cNvPr>
          <p:cNvSpPr txBox="1"/>
          <p:nvPr/>
        </p:nvSpPr>
        <p:spPr>
          <a:xfrm>
            <a:off x="8874400" y="1570239"/>
            <a:ext cx="2883579"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 Microbiome</a:t>
            </a:r>
          </a:p>
        </p:txBody>
      </p:sp>
      <p:pic>
        <p:nvPicPr>
          <p:cNvPr id="34" name="Picture 2" descr="https://jamescook8.files.wordpress.com/2013/02/toilet-sign-3.png">
            <a:extLst>
              <a:ext uri="{FF2B5EF4-FFF2-40B4-BE49-F238E27FC236}">
                <a16:creationId xmlns:a16="http://schemas.microsoft.com/office/drawing/2014/main" id="{FFC90B73-645F-4094-82A3-155C4B08BE9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726583" y="3104992"/>
            <a:ext cx="478166" cy="71962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jamescook8.files.wordpress.com/2013/02/toilet-sign-3.png">
            <a:extLst>
              <a:ext uri="{FF2B5EF4-FFF2-40B4-BE49-F238E27FC236}">
                <a16:creationId xmlns:a16="http://schemas.microsoft.com/office/drawing/2014/main" id="{26D08B98-6BFB-4652-8298-03A66C2BD1B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718299" y="2037215"/>
            <a:ext cx="478166" cy="70638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2446649-35FE-4CC9-959E-51347C4713F4}"/>
              </a:ext>
            </a:extLst>
          </p:cNvPr>
          <p:cNvSpPr txBox="1"/>
          <p:nvPr/>
        </p:nvSpPr>
        <p:spPr>
          <a:xfrm>
            <a:off x="15364" y="2183408"/>
            <a:ext cx="1057589" cy="523220"/>
          </a:xfrm>
          <a:prstGeom prst="rect">
            <a:avLst/>
          </a:prstGeom>
          <a:noFill/>
        </p:spPr>
        <p:txBody>
          <a:bodyPr wrap="square" rtlCol="0">
            <a:spAutoFit/>
          </a:bodyPr>
          <a:lstStyle/>
          <a:p>
            <a:r>
              <a:rPr lang="en-US" sz="2800" dirty="0">
                <a:latin typeface="Garamond" panose="02020404030301010803" pitchFamily="18" charset="0"/>
              </a:rPr>
              <a:t>103</a:t>
            </a:r>
          </a:p>
        </p:txBody>
      </p:sp>
      <p:sp>
        <p:nvSpPr>
          <p:cNvPr id="37" name="TextBox 36">
            <a:extLst>
              <a:ext uri="{FF2B5EF4-FFF2-40B4-BE49-F238E27FC236}">
                <a16:creationId xmlns:a16="http://schemas.microsoft.com/office/drawing/2014/main" id="{609471E0-430C-4B08-9125-36BD3C758F3F}"/>
              </a:ext>
            </a:extLst>
          </p:cNvPr>
          <p:cNvSpPr txBox="1"/>
          <p:nvPr/>
        </p:nvSpPr>
        <p:spPr>
          <a:xfrm>
            <a:off x="370017" y="2704435"/>
            <a:ext cx="116259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Females</a:t>
            </a:r>
          </a:p>
        </p:txBody>
      </p:sp>
      <p:sp>
        <p:nvSpPr>
          <p:cNvPr id="38" name="TextBox 37">
            <a:extLst>
              <a:ext uri="{FF2B5EF4-FFF2-40B4-BE49-F238E27FC236}">
                <a16:creationId xmlns:a16="http://schemas.microsoft.com/office/drawing/2014/main" id="{E14332F2-FA18-4835-BBEB-D0B2E67A1AE4}"/>
              </a:ext>
            </a:extLst>
          </p:cNvPr>
          <p:cNvSpPr txBox="1"/>
          <p:nvPr/>
        </p:nvSpPr>
        <p:spPr>
          <a:xfrm>
            <a:off x="109392" y="3176562"/>
            <a:ext cx="631472" cy="523220"/>
          </a:xfrm>
          <a:prstGeom prst="rect">
            <a:avLst/>
          </a:prstGeom>
          <a:noFill/>
        </p:spPr>
        <p:txBody>
          <a:bodyPr wrap="square" rtlCol="0">
            <a:spAutoFit/>
          </a:bodyPr>
          <a:lstStyle/>
          <a:p>
            <a:r>
              <a:rPr lang="en-US" sz="2800" dirty="0">
                <a:latin typeface="Garamond" panose="02020404030301010803" pitchFamily="18" charset="0"/>
              </a:rPr>
              <a:t>59</a:t>
            </a:r>
          </a:p>
        </p:txBody>
      </p:sp>
      <p:sp>
        <p:nvSpPr>
          <p:cNvPr id="39" name="TextBox 38">
            <a:extLst>
              <a:ext uri="{FF2B5EF4-FFF2-40B4-BE49-F238E27FC236}">
                <a16:creationId xmlns:a16="http://schemas.microsoft.com/office/drawing/2014/main" id="{3ED30F26-33CC-4B4F-A928-DCBE3D9BB856}"/>
              </a:ext>
            </a:extLst>
          </p:cNvPr>
          <p:cNvSpPr txBox="1"/>
          <p:nvPr/>
        </p:nvSpPr>
        <p:spPr>
          <a:xfrm>
            <a:off x="463115" y="3778901"/>
            <a:ext cx="1140491"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Males</a:t>
            </a:r>
          </a:p>
        </p:txBody>
      </p:sp>
      <p:pic>
        <p:nvPicPr>
          <p:cNvPr id="40" name="Picture 2" descr="https://jamescook8.files.wordpress.com/2013/02/toilet-sign-3.png">
            <a:extLst>
              <a:ext uri="{FF2B5EF4-FFF2-40B4-BE49-F238E27FC236}">
                <a16:creationId xmlns:a16="http://schemas.microsoft.com/office/drawing/2014/main" id="{65D411BA-8866-4AF9-B1C6-76E7E07E819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1793814" y="2057971"/>
            <a:ext cx="478166" cy="70638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jamescook8.files.wordpress.com/2013/02/toilet-sign-3.png">
            <a:extLst>
              <a:ext uri="{FF2B5EF4-FFF2-40B4-BE49-F238E27FC236}">
                <a16:creationId xmlns:a16="http://schemas.microsoft.com/office/drawing/2014/main" id="{D55D552E-491E-438A-A732-21F314D4F75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2855590" y="2037765"/>
            <a:ext cx="478166" cy="7063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jamescook8.files.wordpress.com/2013/02/toilet-sign-3.png">
            <a:extLst>
              <a:ext uri="{FF2B5EF4-FFF2-40B4-BE49-F238E27FC236}">
                <a16:creationId xmlns:a16="http://schemas.microsoft.com/office/drawing/2014/main" id="{B60D1BBC-46BC-44DB-82A7-2475F375E1D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1754740" y="3099583"/>
            <a:ext cx="478166" cy="71962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jamescook8.files.wordpress.com/2013/02/toilet-sign-3.png">
            <a:extLst>
              <a:ext uri="{FF2B5EF4-FFF2-40B4-BE49-F238E27FC236}">
                <a16:creationId xmlns:a16="http://schemas.microsoft.com/office/drawing/2014/main" id="{FDF18585-3412-4ABD-9693-E3D45C74C3B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2862052" y="3103711"/>
            <a:ext cx="478166" cy="71962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8115AFA-9D2E-4FE9-8D4D-27B04231B8C8}"/>
              </a:ext>
            </a:extLst>
          </p:cNvPr>
          <p:cNvSpPr txBox="1"/>
          <p:nvPr/>
        </p:nvSpPr>
        <p:spPr>
          <a:xfrm>
            <a:off x="1647186" y="2719852"/>
            <a:ext cx="87516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White</a:t>
            </a:r>
          </a:p>
        </p:txBody>
      </p:sp>
      <p:sp>
        <p:nvSpPr>
          <p:cNvPr id="45" name="TextBox 44">
            <a:extLst>
              <a:ext uri="{FF2B5EF4-FFF2-40B4-BE49-F238E27FC236}">
                <a16:creationId xmlns:a16="http://schemas.microsoft.com/office/drawing/2014/main" id="{C7340947-A527-496F-ADF6-6B57085D6635}"/>
              </a:ext>
            </a:extLst>
          </p:cNvPr>
          <p:cNvSpPr txBox="1"/>
          <p:nvPr/>
        </p:nvSpPr>
        <p:spPr>
          <a:xfrm>
            <a:off x="2691829" y="2720188"/>
            <a:ext cx="87516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Black</a:t>
            </a:r>
          </a:p>
        </p:txBody>
      </p:sp>
      <p:sp>
        <p:nvSpPr>
          <p:cNvPr id="46" name="TextBox 45">
            <a:extLst>
              <a:ext uri="{FF2B5EF4-FFF2-40B4-BE49-F238E27FC236}">
                <a16:creationId xmlns:a16="http://schemas.microsoft.com/office/drawing/2014/main" id="{BC97A615-77B3-452A-B5AD-F141E5F9E4D3}"/>
              </a:ext>
            </a:extLst>
          </p:cNvPr>
          <p:cNvSpPr txBox="1"/>
          <p:nvPr/>
        </p:nvSpPr>
        <p:spPr>
          <a:xfrm>
            <a:off x="4148578" y="2719852"/>
            <a:ext cx="1852626"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Not specified</a:t>
            </a:r>
          </a:p>
        </p:txBody>
      </p:sp>
      <p:sp>
        <p:nvSpPr>
          <p:cNvPr id="47" name="TextBox 46">
            <a:extLst>
              <a:ext uri="{FF2B5EF4-FFF2-40B4-BE49-F238E27FC236}">
                <a16:creationId xmlns:a16="http://schemas.microsoft.com/office/drawing/2014/main" id="{2206B272-4FA0-4AF6-9835-4FF95B26E4D3}"/>
              </a:ext>
            </a:extLst>
          </p:cNvPr>
          <p:cNvSpPr txBox="1"/>
          <p:nvPr/>
        </p:nvSpPr>
        <p:spPr>
          <a:xfrm>
            <a:off x="2433471" y="2158378"/>
            <a:ext cx="546821" cy="523220"/>
          </a:xfrm>
          <a:prstGeom prst="rect">
            <a:avLst/>
          </a:prstGeom>
          <a:noFill/>
        </p:spPr>
        <p:txBody>
          <a:bodyPr wrap="square" rtlCol="0">
            <a:spAutoFit/>
          </a:bodyPr>
          <a:lstStyle/>
          <a:p>
            <a:r>
              <a:rPr lang="en-US" sz="2800" dirty="0">
                <a:latin typeface="Garamond" panose="02020404030301010803" pitchFamily="18" charset="0"/>
              </a:rPr>
              <a:t>36</a:t>
            </a:r>
          </a:p>
        </p:txBody>
      </p:sp>
      <p:sp>
        <p:nvSpPr>
          <p:cNvPr id="48" name="TextBox 47">
            <a:extLst>
              <a:ext uri="{FF2B5EF4-FFF2-40B4-BE49-F238E27FC236}">
                <a16:creationId xmlns:a16="http://schemas.microsoft.com/office/drawing/2014/main" id="{587860CA-E421-430C-B787-82366B35D5F9}"/>
              </a:ext>
            </a:extLst>
          </p:cNvPr>
          <p:cNvSpPr txBox="1"/>
          <p:nvPr/>
        </p:nvSpPr>
        <p:spPr>
          <a:xfrm>
            <a:off x="1235480" y="2158378"/>
            <a:ext cx="546821" cy="523220"/>
          </a:xfrm>
          <a:prstGeom prst="rect">
            <a:avLst/>
          </a:prstGeom>
          <a:noFill/>
        </p:spPr>
        <p:txBody>
          <a:bodyPr wrap="square" rtlCol="0">
            <a:spAutoFit/>
          </a:bodyPr>
          <a:lstStyle/>
          <a:p>
            <a:r>
              <a:rPr lang="en-US" sz="2800" dirty="0">
                <a:latin typeface="Garamond" panose="02020404030301010803" pitchFamily="18" charset="0"/>
              </a:rPr>
              <a:t>64</a:t>
            </a:r>
          </a:p>
        </p:txBody>
      </p:sp>
      <p:sp>
        <p:nvSpPr>
          <p:cNvPr id="49" name="TextBox 48">
            <a:extLst>
              <a:ext uri="{FF2B5EF4-FFF2-40B4-BE49-F238E27FC236}">
                <a16:creationId xmlns:a16="http://schemas.microsoft.com/office/drawing/2014/main" id="{C8CF8651-7BF3-4A17-9BA0-F63ED3A831B6}"/>
              </a:ext>
            </a:extLst>
          </p:cNvPr>
          <p:cNvSpPr txBox="1"/>
          <p:nvPr/>
        </p:nvSpPr>
        <p:spPr>
          <a:xfrm>
            <a:off x="4404104" y="2156104"/>
            <a:ext cx="546821" cy="523220"/>
          </a:xfrm>
          <a:prstGeom prst="rect">
            <a:avLst/>
          </a:prstGeom>
          <a:noFill/>
        </p:spPr>
        <p:txBody>
          <a:bodyPr wrap="square" rtlCol="0">
            <a:spAutoFit/>
          </a:bodyPr>
          <a:lstStyle/>
          <a:p>
            <a:r>
              <a:rPr lang="en-US" sz="2800" dirty="0">
                <a:latin typeface="Garamond" panose="02020404030301010803" pitchFamily="18" charset="0"/>
              </a:rPr>
              <a:t>2</a:t>
            </a:r>
          </a:p>
        </p:txBody>
      </p:sp>
      <p:pic>
        <p:nvPicPr>
          <p:cNvPr id="50" name="Picture 2" descr="https://jamescook8.files.wordpress.com/2013/02/toilet-sign-3.png">
            <a:extLst>
              <a:ext uri="{FF2B5EF4-FFF2-40B4-BE49-F238E27FC236}">
                <a16:creationId xmlns:a16="http://schemas.microsoft.com/office/drawing/2014/main" id="{1BBBD3B4-AF4D-4066-B0D5-EFD61627C47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4770883" y="2035805"/>
            <a:ext cx="478166" cy="70638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0830E32-302B-42FE-B7C3-7AFD7AC5B35B}"/>
              </a:ext>
            </a:extLst>
          </p:cNvPr>
          <p:cNvSpPr txBox="1"/>
          <p:nvPr/>
        </p:nvSpPr>
        <p:spPr>
          <a:xfrm>
            <a:off x="1559759" y="3778901"/>
            <a:ext cx="87516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White</a:t>
            </a:r>
          </a:p>
        </p:txBody>
      </p:sp>
      <p:sp>
        <p:nvSpPr>
          <p:cNvPr id="52" name="TextBox 51">
            <a:extLst>
              <a:ext uri="{FF2B5EF4-FFF2-40B4-BE49-F238E27FC236}">
                <a16:creationId xmlns:a16="http://schemas.microsoft.com/office/drawing/2014/main" id="{8E5D0007-60C0-4B77-B368-0D6C5E249346}"/>
              </a:ext>
            </a:extLst>
          </p:cNvPr>
          <p:cNvSpPr txBox="1"/>
          <p:nvPr/>
        </p:nvSpPr>
        <p:spPr>
          <a:xfrm>
            <a:off x="2690539" y="3789168"/>
            <a:ext cx="87516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Black</a:t>
            </a:r>
          </a:p>
        </p:txBody>
      </p:sp>
      <p:sp>
        <p:nvSpPr>
          <p:cNvPr id="53" name="TextBox 52">
            <a:extLst>
              <a:ext uri="{FF2B5EF4-FFF2-40B4-BE49-F238E27FC236}">
                <a16:creationId xmlns:a16="http://schemas.microsoft.com/office/drawing/2014/main" id="{082E8D39-8CDA-4644-B637-4E4469A279BC}"/>
              </a:ext>
            </a:extLst>
          </p:cNvPr>
          <p:cNvSpPr txBox="1"/>
          <p:nvPr/>
        </p:nvSpPr>
        <p:spPr>
          <a:xfrm>
            <a:off x="1319040" y="3175291"/>
            <a:ext cx="682856" cy="523220"/>
          </a:xfrm>
          <a:prstGeom prst="rect">
            <a:avLst/>
          </a:prstGeom>
          <a:noFill/>
        </p:spPr>
        <p:txBody>
          <a:bodyPr wrap="square" rtlCol="0">
            <a:spAutoFit/>
          </a:bodyPr>
          <a:lstStyle/>
          <a:p>
            <a:r>
              <a:rPr lang="en-US" sz="2800" dirty="0">
                <a:latin typeface="Garamond" panose="02020404030301010803" pitchFamily="18" charset="0"/>
              </a:rPr>
              <a:t>35</a:t>
            </a:r>
          </a:p>
        </p:txBody>
      </p:sp>
      <p:sp>
        <p:nvSpPr>
          <p:cNvPr id="54" name="TextBox 53">
            <a:extLst>
              <a:ext uri="{FF2B5EF4-FFF2-40B4-BE49-F238E27FC236}">
                <a16:creationId xmlns:a16="http://schemas.microsoft.com/office/drawing/2014/main" id="{F4DC9A74-677C-47FC-AFFD-E683F22A1123}"/>
              </a:ext>
            </a:extLst>
          </p:cNvPr>
          <p:cNvSpPr txBox="1"/>
          <p:nvPr/>
        </p:nvSpPr>
        <p:spPr>
          <a:xfrm>
            <a:off x="2413495" y="3195219"/>
            <a:ext cx="670835" cy="523220"/>
          </a:xfrm>
          <a:prstGeom prst="rect">
            <a:avLst/>
          </a:prstGeom>
          <a:noFill/>
        </p:spPr>
        <p:txBody>
          <a:bodyPr wrap="square" rtlCol="0">
            <a:spAutoFit/>
          </a:bodyPr>
          <a:lstStyle/>
          <a:p>
            <a:r>
              <a:rPr lang="en-US" sz="2800" dirty="0">
                <a:latin typeface="Garamond" panose="02020404030301010803" pitchFamily="18" charset="0"/>
              </a:rPr>
              <a:t>21</a:t>
            </a:r>
          </a:p>
        </p:txBody>
      </p:sp>
      <p:sp>
        <p:nvSpPr>
          <p:cNvPr id="55" name="TextBox 54">
            <a:extLst>
              <a:ext uri="{FF2B5EF4-FFF2-40B4-BE49-F238E27FC236}">
                <a16:creationId xmlns:a16="http://schemas.microsoft.com/office/drawing/2014/main" id="{498FC84E-AC59-42DC-985B-339D2388566C}"/>
              </a:ext>
            </a:extLst>
          </p:cNvPr>
          <p:cNvSpPr txBox="1"/>
          <p:nvPr/>
        </p:nvSpPr>
        <p:spPr>
          <a:xfrm>
            <a:off x="4404104" y="3195219"/>
            <a:ext cx="303521" cy="523220"/>
          </a:xfrm>
          <a:prstGeom prst="rect">
            <a:avLst/>
          </a:prstGeom>
          <a:noFill/>
        </p:spPr>
        <p:txBody>
          <a:bodyPr wrap="square" rtlCol="0">
            <a:spAutoFit/>
          </a:bodyPr>
          <a:lstStyle/>
          <a:p>
            <a:r>
              <a:rPr lang="en-US" sz="2800" dirty="0">
                <a:latin typeface="Garamond" panose="02020404030301010803" pitchFamily="18" charset="0"/>
              </a:rPr>
              <a:t>2</a:t>
            </a:r>
          </a:p>
        </p:txBody>
      </p:sp>
      <p:pic>
        <p:nvPicPr>
          <p:cNvPr id="56" name="Picture 2" descr="https://jamescook8.files.wordpress.com/2013/02/toilet-sign-3.png">
            <a:extLst>
              <a:ext uri="{FF2B5EF4-FFF2-40B4-BE49-F238E27FC236}">
                <a16:creationId xmlns:a16="http://schemas.microsoft.com/office/drawing/2014/main" id="{4DBF8355-8521-47D0-AFBF-F6CE347C663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4799224" y="3062553"/>
            <a:ext cx="478166" cy="719622"/>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6769B1D8-F869-4748-BE04-C4DC6B4BC5A1}"/>
              </a:ext>
            </a:extLst>
          </p:cNvPr>
          <p:cNvSpPr txBox="1"/>
          <p:nvPr/>
        </p:nvSpPr>
        <p:spPr>
          <a:xfrm>
            <a:off x="4308658" y="3805284"/>
            <a:ext cx="1630120"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Not specified</a:t>
            </a:r>
          </a:p>
        </p:txBody>
      </p:sp>
      <p:sp>
        <p:nvSpPr>
          <p:cNvPr id="58" name="TextBox 57">
            <a:extLst>
              <a:ext uri="{FF2B5EF4-FFF2-40B4-BE49-F238E27FC236}">
                <a16:creationId xmlns:a16="http://schemas.microsoft.com/office/drawing/2014/main" id="{2DD9DA58-9F6A-4D59-BBC7-2693CC79F227}"/>
              </a:ext>
            </a:extLst>
          </p:cNvPr>
          <p:cNvSpPr txBox="1"/>
          <p:nvPr/>
        </p:nvSpPr>
        <p:spPr>
          <a:xfrm>
            <a:off x="3326163" y="2705364"/>
            <a:ext cx="1236360"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Asian</a:t>
            </a:r>
          </a:p>
        </p:txBody>
      </p:sp>
      <p:sp>
        <p:nvSpPr>
          <p:cNvPr id="59" name="TextBox 58">
            <a:extLst>
              <a:ext uri="{FF2B5EF4-FFF2-40B4-BE49-F238E27FC236}">
                <a16:creationId xmlns:a16="http://schemas.microsoft.com/office/drawing/2014/main" id="{A0B72A0F-E893-4F68-B8E6-2F67A4110D8A}"/>
              </a:ext>
            </a:extLst>
          </p:cNvPr>
          <p:cNvSpPr txBox="1"/>
          <p:nvPr/>
        </p:nvSpPr>
        <p:spPr>
          <a:xfrm>
            <a:off x="3420936" y="2156588"/>
            <a:ext cx="546821" cy="523220"/>
          </a:xfrm>
          <a:prstGeom prst="rect">
            <a:avLst/>
          </a:prstGeom>
          <a:noFill/>
        </p:spPr>
        <p:txBody>
          <a:bodyPr wrap="square" rtlCol="0">
            <a:spAutoFit/>
          </a:bodyPr>
          <a:lstStyle/>
          <a:p>
            <a:r>
              <a:rPr lang="en-US" sz="2800" dirty="0">
                <a:latin typeface="Garamond" panose="02020404030301010803" pitchFamily="18" charset="0"/>
              </a:rPr>
              <a:t>1</a:t>
            </a:r>
          </a:p>
        </p:txBody>
      </p:sp>
      <p:pic>
        <p:nvPicPr>
          <p:cNvPr id="60" name="Picture 2" descr="https://jamescook8.files.wordpress.com/2013/02/toilet-sign-3.png">
            <a:extLst>
              <a:ext uri="{FF2B5EF4-FFF2-40B4-BE49-F238E27FC236}">
                <a16:creationId xmlns:a16="http://schemas.microsoft.com/office/drawing/2014/main" id="{3D3352D4-5CB4-4F3F-B379-0267CC3B1DB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067"/>
          <a:stretch/>
        </p:blipFill>
        <p:spPr bwMode="auto">
          <a:xfrm>
            <a:off x="3712113" y="2034513"/>
            <a:ext cx="478166" cy="70638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913385C6-9D12-47E7-A6B8-0F0DB541F902}"/>
              </a:ext>
            </a:extLst>
          </p:cNvPr>
          <p:cNvSpPr txBox="1"/>
          <p:nvPr/>
        </p:nvSpPr>
        <p:spPr>
          <a:xfrm>
            <a:off x="3420936" y="3171814"/>
            <a:ext cx="303521" cy="523220"/>
          </a:xfrm>
          <a:prstGeom prst="rect">
            <a:avLst/>
          </a:prstGeom>
          <a:noFill/>
        </p:spPr>
        <p:txBody>
          <a:bodyPr wrap="square" rtlCol="0">
            <a:spAutoFit/>
          </a:bodyPr>
          <a:lstStyle/>
          <a:p>
            <a:r>
              <a:rPr lang="en-US" sz="2800" dirty="0">
                <a:latin typeface="Garamond" panose="02020404030301010803" pitchFamily="18" charset="0"/>
              </a:rPr>
              <a:t>1</a:t>
            </a:r>
          </a:p>
        </p:txBody>
      </p:sp>
      <p:pic>
        <p:nvPicPr>
          <p:cNvPr id="62" name="Picture 2" descr="https://jamescook8.files.wordpress.com/2013/02/toilet-sign-3.png">
            <a:extLst>
              <a:ext uri="{FF2B5EF4-FFF2-40B4-BE49-F238E27FC236}">
                <a16:creationId xmlns:a16="http://schemas.microsoft.com/office/drawing/2014/main" id="{D926EBC9-E643-4FBD-A2D5-13926B3D138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3930"/>
          <a:stretch/>
        </p:blipFill>
        <p:spPr bwMode="auto">
          <a:xfrm>
            <a:off x="3705625" y="3103711"/>
            <a:ext cx="478166" cy="71962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22CAB763-0450-44EC-898B-BFBAEBAB9C3B}"/>
              </a:ext>
            </a:extLst>
          </p:cNvPr>
          <p:cNvSpPr txBox="1"/>
          <p:nvPr/>
        </p:nvSpPr>
        <p:spPr>
          <a:xfrm>
            <a:off x="3370002" y="3797534"/>
            <a:ext cx="1236360"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Asian</a:t>
            </a:r>
          </a:p>
        </p:txBody>
      </p:sp>
      <p:pic>
        <p:nvPicPr>
          <p:cNvPr id="15" name="Picture 14">
            <a:extLst>
              <a:ext uri="{FF2B5EF4-FFF2-40B4-BE49-F238E27FC236}">
                <a16:creationId xmlns:a16="http://schemas.microsoft.com/office/drawing/2014/main" id="{D84CF213-8EFD-4CBE-A36B-09AB76BA7B4D}"/>
              </a:ext>
            </a:extLst>
          </p:cNvPr>
          <p:cNvPicPr>
            <a:picLocks noChangeAspect="1"/>
          </p:cNvPicPr>
          <p:nvPr/>
        </p:nvPicPr>
        <p:blipFill>
          <a:blip r:embed="rId9"/>
          <a:stretch>
            <a:fillRect/>
          </a:stretch>
        </p:blipFill>
        <p:spPr>
          <a:xfrm>
            <a:off x="543799" y="4179803"/>
            <a:ext cx="4636814" cy="2079396"/>
          </a:xfrm>
          <a:prstGeom prst="rect">
            <a:avLst/>
          </a:prstGeom>
        </p:spPr>
      </p:pic>
      <p:sp>
        <p:nvSpPr>
          <p:cNvPr id="65" name="TextBox 64">
            <a:extLst>
              <a:ext uri="{FF2B5EF4-FFF2-40B4-BE49-F238E27FC236}">
                <a16:creationId xmlns:a16="http://schemas.microsoft.com/office/drawing/2014/main" id="{BBD959AD-44F1-4BAD-A76E-943CFEFEAFFB}"/>
              </a:ext>
            </a:extLst>
          </p:cNvPr>
          <p:cNvSpPr txBox="1"/>
          <p:nvPr/>
        </p:nvSpPr>
        <p:spPr>
          <a:xfrm>
            <a:off x="9474589" y="4681541"/>
            <a:ext cx="1713448" cy="338554"/>
          </a:xfrm>
          <a:prstGeom prst="rect">
            <a:avLst/>
          </a:prstGeom>
          <a:noFill/>
        </p:spPr>
        <p:txBody>
          <a:bodyPr wrap="square" rtlCol="0">
            <a:spAutoFit/>
          </a:bodyPr>
          <a:lstStyle/>
          <a:p>
            <a:pPr algn="ctr"/>
            <a:r>
              <a:rPr lang="en-US" sz="1600" dirty="0">
                <a:solidFill>
                  <a:schemeClr val="accent1"/>
                </a:solidFill>
                <a:latin typeface="Century Gothic" panose="020B0502020202020204" pitchFamily="34" charset="0"/>
              </a:rPr>
              <a:t>Contaminated</a:t>
            </a:r>
          </a:p>
        </p:txBody>
      </p:sp>
      <p:sp>
        <p:nvSpPr>
          <p:cNvPr id="66" name="TextBox 65">
            <a:extLst>
              <a:ext uri="{FF2B5EF4-FFF2-40B4-BE49-F238E27FC236}">
                <a16:creationId xmlns:a16="http://schemas.microsoft.com/office/drawing/2014/main" id="{6B26F970-AE25-4AAE-BFDF-2922DC7FDEDE}"/>
              </a:ext>
            </a:extLst>
          </p:cNvPr>
          <p:cNvSpPr txBox="1"/>
          <p:nvPr/>
        </p:nvSpPr>
        <p:spPr>
          <a:xfrm>
            <a:off x="9603866" y="4158321"/>
            <a:ext cx="1041723" cy="523220"/>
          </a:xfrm>
          <a:prstGeom prst="rect">
            <a:avLst/>
          </a:prstGeom>
          <a:noFill/>
        </p:spPr>
        <p:txBody>
          <a:bodyPr wrap="square" rtlCol="0">
            <a:spAutoFit/>
          </a:bodyPr>
          <a:lstStyle/>
          <a:p>
            <a:r>
              <a:rPr lang="en-US" sz="2800" dirty="0">
                <a:latin typeface="Century Gothic" panose="020B0502020202020204" pitchFamily="34" charset="0"/>
              </a:rPr>
              <a:t>7</a:t>
            </a:r>
          </a:p>
        </p:txBody>
      </p:sp>
      <p:pic>
        <p:nvPicPr>
          <p:cNvPr id="67" name="Picture 4" descr="http://www.overactivebladder.com/images/img-bladder-popup.gif">
            <a:extLst>
              <a:ext uri="{FF2B5EF4-FFF2-40B4-BE49-F238E27FC236}">
                <a16:creationId xmlns:a16="http://schemas.microsoft.com/office/drawing/2014/main" id="{55D79FF5-52DA-4A29-9178-643ED05881D6}"/>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27356" b="87842" l="7143" r="50992"/>
                    </a14:imgEffect>
                    <a14:imgEffect>
                      <a14:artisticCrisscrossEtching/>
                    </a14:imgEffect>
                  </a14:imgLayer>
                </a14:imgProps>
              </a:ext>
              <a:ext uri="{28A0092B-C50C-407E-A947-70E740481C1C}">
                <a14:useLocalDpi xmlns:a14="http://schemas.microsoft.com/office/drawing/2010/main" val="0"/>
              </a:ext>
            </a:extLst>
          </a:blip>
          <a:srcRect l="7054" t="26204" r="53135" b="12433"/>
          <a:stretch/>
        </p:blipFill>
        <p:spPr bwMode="auto">
          <a:xfrm>
            <a:off x="10102562" y="4119201"/>
            <a:ext cx="516348" cy="519524"/>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a:extLst>
              <a:ext uri="{FF2B5EF4-FFF2-40B4-BE49-F238E27FC236}">
                <a16:creationId xmlns:a16="http://schemas.microsoft.com/office/drawing/2014/main" id="{875CD48A-3080-44A0-BB62-733F324A129E}"/>
              </a:ext>
            </a:extLst>
          </p:cNvPr>
          <p:cNvGrpSpPr/>
          <p:nvPr/>
        </p:nvGrpSpPr>
        <p:grpSpPr>
          <a:xfrm>
            <a:off x="10680364" y="6331274"/>
            <a:ext cx="1061089" cy="510088"/>
            <a:chOff x="10680364" y="6331274"/>
            <a:chExt cx="1061089" cy="510088"/>
          </a:xfrm>
        </p:grpSpPr>
        <p:pic>
          <p:nvPicPr>
            <p:cNvPr id="69" name="Picture 68">
              <a:extLst>
                <a:ext uri="{FF2B5EF4-FFF2-40B4-BE49-F238E27FC236}">
                  <a16:creationId xmlns:a16="http://schemas.microsoft.com/office/drawing/2014/main" id="{ADE0ED63-2FBA-4DCE-907C-B6CDC5837310}"/>
                </a:ext>
              </a:extLst>
            </p:cNvPr>
            <p:cNvPicPr>
              <a:picLocks noChangeAspect="1"/>
            </p:cNvPicPr>
            <p:nvPr/>
          </p:nvPicPr>
          <p:blipFill>
            <a:blip r:embed="rId10"/>
            <a:stretch>
              <a:fillRect/>
            </a:stretch>
          </p:blipFill>
          <p:spPr>
            <a:xfrm>
              <a:off x="10680364" y="6331274"/>
              <a:ext cx="622524" cy="510088"/>
            </a:xfrm>
            <a:prstGeom prst="rect">
              <a:avLst/>
            </a:prstGeom>
          </p:spPr>
        </p:pic>
        <p:pic>
          <p:nvPicPr>
            <p:cNvPr id="70" name="Picture 69" descr="Screen Clipping">
              <a:extLst>
                <a:ext uri="{FF2B5EF4-FFF2-40B4-BE49-F238E27FC236}">
                  <a16:creationId xmlns:a16="http://schemas.microsoft.com/office/drawing/2014/main" id="{DA890F4D-3FCA-43CB-BC7E-F3113BB5EF8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64" name="Rectangle 63">
            <a:extLst>
              <a:ext uri="{FF2B5EF4-FFF2-40B4-BE49-F238E27FC236}">
                <a16:creationId xmlns:a16="http://schemas.microsoft.com/office/drawing/2014/main" id="{686174D8-58CA-437F-B158-7AF5437A386D}"/>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177263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4" grpId="0" animBg="1"/>
      <p:bldP spid="16" grpId="0"/>
      <p:bldP spid="17" grpId="0"/>
      <p:bldP spid="19" grpId="0"/>
      <p:bldP spid="20" grpId="0"/>
      <p:bldP spid="23" grpId="0"/>
      <p:bldP spid="24" grpId="0"/>
      <p:bldP spid="26" grpId="0"/>
      <p:bldP spid="27" grpId="0"/>
      <p:bldP spid="28" grpId="0" animBg="1"/>
      <p:bldP spid="29" grpId="0" animBg="1"/>
      <p:bldP spid="36" grpId="0"/>
      <p:bldP spid="37" grpId="0"/>
      <p:bldP spid="38" grpId="0"/>
      <p:bldP spid="39" grpId="0"/>
      <p:bldP spid="44" grpId="0"/>
      <p:bldP spid="45" grpId="0"/>
      <p:bldP spid="46" grpId="0"/>
      <p:bldP spid="47" grpId="0"/>
      <p:bldP spid="48" grpId="0"/>
      <p:bldP spid="49" grpId="0"/>
      <p:bldP spid="51" grpId="0"/>
      <p:bldP spid="52" grpId="0"/>
      <p:bldP spid="53" grpId="0"/>
      <p:bldP spid="54" grpId="0"/>
      <p:bldP spid="55" grpId="0"/>
      <p:bldP spid="57" grpId="0"/>
      <p:bldP spid="58" grpId="0"/>
      <p:bldP spid="59" grpId="0"/>
      <p:bldP spid="61" grpId="0"/>
      <p:bldP spid="63" grpId="0"/>
      <p:bldP spid="65" grpId="0"/>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761B-3D33-4B45-A7A6-EC6F3C23A287}"/>
              </a:ext>
            </a:extLst>
          </p:cNvPr>
          <p:cNvSpPr>
            <a:spLocks noGrp="1"/>
          </p:cNvSpPr>
          <p:nvPr>
            <p:ph type="title"/>
          </p:nvPr>
        </p:nvSpPr>
        <p:spPr/>
        <p:txBody>
          <a:bodyPr>
            <a:normAutofit fontScale="90000"/>
          </a:bodyPr>
          <a:lstStyle/>
          <a:p>
            <a:r>
              <a:rPr lang="en-US" dirty="0"/>
              <a:t>Demographics and Microbiome Cohort Details</a:t>
            </a:r>
          </a:p>
        </p:txBody>
      </p:sp>
      <p:sp>
        <p:nvSpPr>
          <p:cNvPr id="4" name="Slide Number Placeholder 3">
            <a:extLst>
              <a:ext uri="{FF2B5EF4-FFF2-40B4-BE49-F238E27FC236}">
                <a16:creationId xmlns:a16="http://schemas.microsoft.com/office/drawing/2014/main" id="{05E4A513-EFBB-4632-9DD9-97C64C65387B}"/>
              </a:ext>
            </a:extLst>
          </p:cNvPr>
          <p:cNvSpPr>
            <a:spLocks noGrp="1"/>
          </p:cNvSpPr>
          <p:nvPr>
            <p:ph type="sldNum" sz="quarter" idx="12"/>
          </p:nvPr>
        </p:nvSpPr>
        <p:spPr/>
        <p:txBody>
          <a:bodyPr/>
          <a:lstStyle/>
          <a:p>
            <a:fld id="{77E59808-E941-46E1-872F-5DB51E5B6943}" type="slidenum">
              <a:rPr lang="en-US" smtClean="0"/>
              <a:pPr/>
              <a:t>38</a:t>
            </a:fld>
            <a:endParaRPr lang="en-US"/>
          </a:p>
        </p:txBody>
      </p:sp>
      <p:pic>
        <p:nvPicPr>
          <p:cNvPr id="11" name="Picture 10" descr="Screen Clipping">
            <a:extLst>
              <a:ext uri="{FF2B5EF4-FFF2-40B4-BE49-F238E27FC236}">
                <a16:creationId xmlns:a16="http://schemas.microsoft.com/office/drawing/2014/main" id="{FE658711-19DC-434F-BD90-7FB031DEE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2446" y="2780588"/>
            <a:ext cx="5229394" cy="2409910"/>
          </a:xfrm>
          <a:prstGeom prst="rect">
            <a:avLst/>
          </a:prstGeom>
        </p:spPr>
      </p:pic>
      <p:sp>
        <p:nvSpPr>
          <p:cNvPr id="12" name="TextBox 11">
            <a:extLst>
              <a:ext uri="{FF2B5EF4-FFF2-40B4-BE49-F238E27FC236}">
                <a16:creationId xmlns:a16="http://schemas.microsoft.com/office/drawing/2014/main" id="{F9251E45-7592-4425-BB0C-9AE753CDAC30}"/>
              </a:ext>
            </a:extLst>
          </p:cNvPr>
          <p:cNvSpPr txBox="1"/>
          <p:nvPr/>
        </p:nvSpPr>
        <p:spPr>
          <a:xfrm>
            <a:off x="1266748" y="1617493"/>
            <a:ext cx="2416783" cy="646331"/>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Century Gothic" panose="020B0502020202020204" pitchFamily="34" charset="0"/>
              </a:rPr>
              <a:t>Predicted Isolates </a:t>
            </a:r>
          </a:p>
          <a:p>
            <a:r>
              <a:rPr lang="en-US" dirty="0">
                <a:latin typeface="Century Gothic" panose="020B0502020202020204" pitchFamily="34" charset="0"/>
              </a:rPr>
              <a:t>n = 224</a:t>
            </a:r>
          </a:p>
        </p:txBody>
      </p:sp>
      <p:graphicFrame>
        <p:nvGraphicFramePr>
          <p:cNvPr id="13" name="Chart 12">
            <a:extLst>
              <a:ext uri="{FF2B5EF4-FFF2-40B4-BE49-F238E27FC236}">
                <a16:creationId xmlns:a16="http://schemas.microsoft.com/office/drawing/2014/main" id="{AEA31AEC-FB7B-4334-8E0E-E32BF0C5E66C}"/>
              </a:ext>
            </a:extLst>
          </p:cNvPr>
          <p:cNvGraphicFramePr/>
          <p:nvPr>
            <p:extLst>
              <p:ext uri="{D42A27DB-BD31-4B8C-83A1-F6EECF244321}">
                <p14:modId xmlns:p14="http://schemas.microsoft.com/office/powerpoint/2010/main" val="1503055271"/>
              </p:ext>
            </p:extLst>
          </p:nvPr>
        </p:nvGraphicFramePr>
        <p:xfrm>
          <a:off x="-897938" y="2160611"/>
          <a:ext cx="8345486" cy="4002222"/>
        </p:xfrm>
        <a:graphic>
          <a:graphicData uri="http://schemas.openxmlformats.org/drawingml/2006/chart">
            <c:chart xmlns:c="http://schemas.openxmlformats.org/drawingml/2006/chart" xmlns:r="http://schemas.openxmlformats.org/officeDocument/2006/relationships" r:id="rId3"/>
          </a:graphicData>
        </a:graphic>
      </p:graphicFrame>
      <p:grpSp>
        <p:nvGrpSpPr>
          <p:cNvPr id="34" name="Group 33">
            <a:extLst>
              <a:ext uri="{FF2B5EF4-FFF2-40B4-BE49-F238E27FC236}">
                <a16:creationId xmlns:a16="http://schemas.microsoft.com/office/drawing/2014/main" id="{1A63AD95-A4E0-4FCD-AF08-0A681DCA2E36}"/>
              </a:ext>
            </a:extLst>
          </p:cNvPr>
          <p:cNvGrpSpPr/>
          <p:nvPr/>
        </p:nvGrpSpPr>
        <p:grpSpPr>
          <a:xfrm>
            <a:off x="10680364" y="6331274"/>
            <a:ext cx="1061089" cy="510088"/>
            <a:chOff x="10680364" y="6331274"/>
            <a:chExt cx="1061089" cy="510088"/>
          </a:xfrm>
        </p:grpSpPr>
        <p:pic>
          <p:nvPicPr>
            <p:cNvPr id="35" name="Picture 34">
              <a:extLst>
                <a:ext uri="{FF2B5EF4-FFF2-40B4-BE49-F238E27FC236}">
                  <a16:creationId xmlns:a16="http://schemas.microsoft.com/office/drawing/2014/main" id="{0E6828B1-D401-4768-A07D-95E825B25E61}"/>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36" name="Picture 35" descr="Screen Clipping">
              <a:extLst>
                <a:ext uri="{FF2B5EF4-FFF2-40B4-BE49-F238E27FC236}">
                  <a16:creationId xmlns:a16="http://schemas.microsoft.com/office/drawing/2014/main" id="{95516F5D-2153-4348-AC3C-80AD84104D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0" name="Rectangle 9">
            <a:extLst>
              <a:ext uri="{FF2B5EF4-FFF2-40B4-BE49-F238E27FC236}">
                <a16:creationId xmlns:a16="http://schemas.microsoft.com/office/drawing/2014/main" id="{E6147DBE-74B9-4EB6-9CA7-2019B8703A12}"/>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277914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Graphic spid="13"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p:txBody>
          <a:bodyPr>
            <a:noAutofit/>
          </a:bodyPr>
          <a:lstStyle/>
          <a:p>
            <a:r>
              <a:rPr lang="en-US" sz="3600" dirty="0"/>
              <a:t>Is the urine microbiota in a state of dysbiosis </a:t>
            </a:r>
            <a:br>
              <a:rPr lang="en-US" sz="3600" dirty="0"/>
            </a:br>
            <a:r>
              <a:rPr lang="en-US" sz="3600" dirty="0"/>
              <a:t>during an infection? </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39</a:t>
            </a:fld>
            <a:endParaRPr lang="en-US"/>
          </a:p>
        </p:txBody>
      </p:sp>
      <p:sp>
        <p:nvSpPr>
          <p:cNvPr id="20" name="Rounded Rectangle 39">
            <a:extLst>
              <a:ext uri="{FF2B5EF4-FFF2-40B4-BE49-F238E27FC236}">
                <a16:creationId xmlns:a16="http://schemas.microsoft.com/office/drawing/2014/main" id="{F65ABF42-0D5B-47BA-BAE2-8327FB2B95FC}"/>
              </a:ext>
            </a:extLst>
          </p:cNvPr>
          <p:cNvSpPr/>
          <p:nvPr/>
        </p:nvSpPr>
        <p:spPr>
          <a:xfrm>
            <a:off x="233295" y="1563378"/>
            <a:ext cx="3848848" cy="4536681"/>
          </a:xfrm>
          <a:prstGeom prst="roundRect">
            <a:avLst/>
          </a:prstGeom>
          <a:solidFill>
            <a:srgbClr val="2682A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39">
            <a:extLst>
              <a:ext uri="{FF2B5EF4-FFF2-40B4-BE49-F238E27FC236}">
                <a16:creationId xmlns:a16="http://schemas.microsoft.com/office/drawing/2014/main" id="{ABF16695-822B-481A-8B63-0CC72D01EC33}"/>
              </a:ext>
            </a:extLst>
          </p:cNvPr>
          <p:cNvSpPr/>
          <p:nvPr/>
        </p:nvSpPr>
        <p:spPr>
          <a:xfrm>
            <a:off x="8181228" y="1563378"/>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957BCC-E8A0-4BA5-B515-D1446256C43A}"/>
              </a:ext>
            </a:extLst>
          </p:cNvPr>
          <p:cNvSpPr txBox="1"/>
          <p:nvPr/>
        </p:nvSpPr>
        <p:spPr>
          <a:xfrm>
            <a:off x="977687"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Microbiome Composition </a:t>
            </a:r>
          </a:p>
        </p:txBody>
      </p:sp>
      <p:sp>
        <p:nvSpPr>
          <p:cNvPr id="23" name="TextBox 22">
            <a:extLst>
              <a:ext uri="{FF2B5EF4-FFF2-40B4-BE49-F238E27FC236}">
                <a16:creationId xmlns:a16="http://schemas.microsoft.com/office/drawing/2014/main" id="{253777C8-895D-46BA-8E81-3A990C609F52}"/>
              </a:ext>
            </a:extLst>
          </p:cNvPr>
          <p:cNvSpPr txBox="1"/>
          <p:nvPr/>
        </p:nvSpPr>
        <p:spPr>
          <a:xfrm>
            <a:off x="9343695" y="1634300"/>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cxnSp>
        <p:nvCxnSpPr>
          <p:cNvPr id="93" name="Straight Connector 92">
            <a:extLst>
              <a:ext uri="{FF2B5EF4-FFF2-40B4-BE49-F238E27FC236}">
                <a16:creationId xmlns:a16="http://schemas.microsoft.com/office/drawing/2014/main" id="{EDB3BD69-CFA3-4AE3-ACE4-861A60814E74}"/>
              </a:ext>
            </a:extLst>
          </p:cNvPr>
          <p:cNvCxnSpPr/>
          <p:nvPr/>
        </p:nvCxnSpPr>
        <p:spPr>
          <a:xfrm>
            <a:off x="2088335" y="3203240"/>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3FD289-DC6E-452A-8BB4-47E1CB937E89}"/>
              </a:ext>
            </a:extLst>
          </p:cNvPr>
          <p:cNvCxnSpPr>
            <a:cxnSpLocks/>
          </p:cNvCxnSpPr>
          <p:nvPr/>
        </p:nvCxnSpPr>
        <p:spPr>
          <a:xfrm flipH="1">
            <a:off x="2073512" y="4784473"/>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DD5AB9A-632B-446A-8890-854D92E4100B}"/>
              </a:ext>
            </a:extLst>
          </p:cNvPr>
          <p:cNvSpPr/>
          <p:nvPr/>
        </p:nvSpPr>
        <p:spPr>
          <a:xfrm>
            <a:off x="2221214" y="3278822"/>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B074DF-3BAD-4463-B906-D7320FA5D1A2}"/>
              </a:ext>
            </a:extLst>
          </p:cNvPr>
          <p:cNvSpPr/>
          <p:nvPr/>
        </p:nvSpPr>
        <p:spPr>
          <a:xfrm>
            <a:off x="2630008" y="3380014"/>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8BB9619-C28C-4131-B3B8-638B880D4197}"/>
              </a:ext>
            </a:extLst>
          </p:cNvPr>
          <p:cNvSpPr/>
          <p:nvPr/>
        </p:nvSpPr>
        <p:spPr>
          <a:xfrm>
            <a:off x="2315001" y="3667459"/>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FE8B0B5-79A7-4D7B-9CB8-C83F5B07DBED}"/>
              </a:ext>
            </a:extLst>
          </p:cNvPr>
          <p:cNvSpPr/>
          <p:nvPr/>
        </p:nvSpPr>
        <p:spPr>
          <a:xfrm>
            <a:off x="3212607" y="4337227"/>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4BB7AA2-4D81-4CD6-ADAE-9FF5AFA19881}"/>
              </a:ext>
            </a:extLst>
          </p:cNvPr>
          <p:cNvSpPr/>
          <p:nvPr/>
        </p:nvSpPr>
        <p:spPr>
          <a:xfrm>
            <a:off x="3476805" y="4033452"/>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D3F90F3-22B8-4FDF-A13A-00EA7D279BF3}"/>
              </a:ext>
            </a:extLst>
          </p:cNvPr>
          <p:cNvSpPr/>
          <p:nvPr/>
        </p:nvSpPr>
        <p:spPr>
          <a:xfrm>
            <a:off x="3100118" y="394641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EA8DCE2F-792C-4663-A018-8A0F85797AD0}"/>
              </a:ext>
            </a:extLst>
          </p:cNvPr>
          <p:cNvGrpSpPr/>
          <p:nvPr/>
        </p:nvGrpSpPr>
        <p:grpSpPr>
          <a:xfrm>
            <a:off x="398127" y="2522983"/>
            <a:ext cx="718381" cy="957842"/>
            <a:chOff x="4338890" y="2448573"/>
            <a:chExt cx="1053202" cy="1404270"/>
          </a:xfrm>
        </p:grpSpPr>
        <p:pic>
          <p:nvPicPr>
            <p:cNvPr id="108" name="Picture 10" descr="http://ghk.h-cdn.co/assets/cm/15/11/980x1306/54fed7435e860-ou-think-are-dirty-ghk-things-you-think-are-dirty-urine-s2.jpg">
              <a:extLst>
                <a:ext uri="{FF2B5EF4-FFF2-40B4-BE49-F238E27FC236}">
                  <a16:creationId xmlns:a16="http://schemas.microsoft.com/office/drawing/2014/main" id="{057753CE-E8EE-499C-8016-4270475DF0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3C9EB07C-57F7-4F2C-BDE5-3C76CFAB6308}"/>
                </a:ext>
              </a:extLst>
            </p:cNvPr>
            <p:cNvGrpSpPr/>
            <p:nvPr/>
          </p:nvGrpSpPr>
          <p:grpSpPr>
            <a:xfrm>
              <a:off x="4607968" y="3040256"/>
              <a:ext cx="537003" cy="657762"/>
              <a:chOff x="4824900" y="3942281"/>
              <a:chExt cx="537003" cy="657762"/>
            </a:xfrm>
          </p:grpSpPr>
          <p:grpSp>
            <p:nvGrpSpPr>
              <p:cNvPr id="52" name="Group 51">
                <a:extLst>
                  <a:ext uri="{FF2B5EF4-FFF2-40B4-BE49-F238E27FC236}">
                    <a16:creationId xmlns:a16="http://schemas.microsoft.com/office/drawing/2014/main" id="{4CF7E1F3-5924-47DA-83EC-510431A4D00D}"/>
                  </a:ext>
                </a:extLst>
              </p:cNvPr>
              <p:cNvGrpSpPr/>
              <p:nvPr/>
            </p:nvGrpSpPr>
            <p:grpSpPr>
              <a:xfrm>
                <a:off x="4824900" y="3942281"/>
                <a:ext cx="537003" cy="657762"/>
                <a:chOff x="4824900" y="3942281"/>
                <a:chExt cx="537003" cy="657762"/>
              </a:xfrm>
            </p:grpSpPr>
            <p:grpSp>
              <p:nvGrpSpPr>
                <p:cNvPr id="54" name="Group 53">
                  <a:extLst>
                    <a:ext uri="{FF2B5EF4-FFF2-40B4-BE49-F238E27FC236}">
                      <a16:creationId xmlns:a16="http://schemas.microsoft.com/office/drawing/2014/main" id="{C300AFBB-C080-4E22-B799-25E2387BEFE5}"/>
                    </a:ext>
                  </a:extLst>
                </p:cNvPr>
                <p:cNvGrpSpPr/>
                <p:nvPr/>
              </p:nvGrpSpPr>
              <p:grpSpPr>
                <a:xfrm>
                  <a:off x="4824900" y="3942281"/>
                  <a:ext cx="537003" cy="657762"/>
                  <a:chOff x="5579869" y="3797111"/>
                  <a:chExt cx="1183187" cy="1449256"/>
                </a:xfrm>
              </p:grpSpPr>
              <p:sp>
                <p:nvSpPr>
                  <p:cNvPr id="57" name="Oval 56">
                    <a:extLst>
                      <a:ext uri="{FF2B5EF4-FFF2-40B4-BE49-F238E27FC236}">
                        <a16:creationId xmlns:a16="http://schemas.microsoft.com/office/drawing/2014/main" id="{D9113DA3-A4DA-4459-826D-8C5EB55F0A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EEDC5C9-8DE8-4DBD-B1B3-3792490D384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554FFC3-9C2D-47C1-BEAB-2684FBD62D8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27F47C88-279B-4D4A-8AF4-500C14448F3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AC3B2A31-23E6-4FFD-95C6-0F460FD62B6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C4F3F309-5BDB-4EED-A0BF-5D1878BF938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01A98A2C-286B-47C9-8AF8-02F886A2811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Isosceles Triangle 52">
                <a:extLst>
                  <a:ext uri="{FF2B5EF4-FFF2-40B4-BE49-F238E27FC236}">
                    <a16:creationId xmlns:a16="http://schemas.microsoft.com/office/drawing/2014/main" id="{F43A6F01-21B0-4289-A216-CC25C71AA2A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10">
            <a:extLst>
              <a:ext uri="{FF2B5EF4-FFF2-40B4-BE49-F238E27FC236}">
                <a16:creationId xmlns:a16="http://schemas.microsoft.com/office/drawing/2014/main" id="{16CD5858-861A-4013-99F6-6456F7886400}"/>
              </a:ext>
            </a:extLst>
          </p:cNvPr>
          <p:cNvGrpSpPr/>
          <p:nvPr/>
        </p:nvGrpSpPr>
        <p:grpSpPr>
          <a:xfrm>
            <a:off x="431070" y="4361406"/>
            <a:ext cx="704721" cy="1015816"/>
            <a:chOff x="4371833" y="4054981"/>
            <a:chExt cx="1041345" cy="1501040"/>
          </a:xfrm>
        </p:grpSpPr>
        <p:pic>
          <p:nvPicPr>
            <p:cNvPr id="109" name="Picture 12" descr="https://upload.wikimedia.org/wikipedia/commons/2/29/Pyuria2011.JPG">
              <a:extLst>
                <a:ext uri="{FF2B5EF4-FFF2-40B4-BE49-F238E27FC236}">
                  <a16:creationId xmlns:a16="http://schemas.microsoft.com/office/drawing/2014/main" id="{A70F8ED0-F09F-40D0-A571-3195BAD5E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10EB6ED-4663-4B21-AC94-1FC39A130FC5}"/>
                </a:ext>
              </a:extLst>
            </p:cNvPr>
            <p:cNvGrpSpPr/>
            <p:nvPr/>
          </p:nvGrpSpPr>
          <p:grpSpPr>
            <a:xfrm>
              <a:off x="4586532" y="4925179"/>
              <a:ext cx="546412" cy="480479"/>
              <a:chOff x="4586532" y="4925179"/>
              <a:chExt cx="719696" cy="632853"/>
            </a:xfrm>
          </p:grpSpPr>
          <p:grpSp>
            <p:nvGrpSpPr>
              <p:cNvPr id="84" name="Group 83">
                <a:extLst>
                  <a:ext uri="{FF2B5EF4-FFF2-40B4-BE49-F238E27FC236}">
                    <a16:creationId xmlns:a16="http://schemas.microsoft.com/office/drawing/2014/main" id="{4E40F306-5CCD-407C-8EB9-5ACCA48C3FD3}"/>
                  </a:ext>
                </a:extLst>
              </p:cNvPr>
              <p:cNvGrpSpPr/>
              <p:nvPr/>
            </p:nvGrpSpPr>
            <p:grpSpPr>
              <a:xfrm>
                <a:off x="4586532" y="4925179"/>
                <a:ext cx="719696" cy="632853"/>
                <a:chOff x="4586532" y="4925179"/>
                <a:chExt cx="719696" cy="632853"/>
              </a:xfrm>
            </p:grpSpPr>
            <p:sp>
              <p:nvSpPr>
                <p:cNvPr id="87" name="Isosceles Triangle 86">
                  <a:extLst>
                    <a:ext uri="{FF2B5EF4-FFF2-40B4-BE49-F238E27FC236}">
                      <a16:creationId xmlns:a16="http://schemas.microsoft.com/office/drawing/2014/main" id="{31688097-8FDE-4DB1-ACF1-C63396B3372D}"/>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8F9246AB-D379-425F-B572-66E59D0A3D6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EEF2E785-6410-46BE-AB6D-32B26A5E7C5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E82900B0-EE95-4F69-BF67-53C2713BC1E3}"/>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AC2FCFBB-AC0A-4198-9A15-7A428F3E7FC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C66BAE8-DDEE-422C-82FC-B0D7901FC2A4}"/>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4DAA0E7F-FFEB-4F10-9C3A-6D28EECC9A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5" name="Group 124">
            <a:extLst>
              <a:ext uri="{FF2B5EF4-FFF2-40B4-BE49-F238E27FC236}">
                <a16:creationId xmlns:a16="http://schemas.microsoft.com/office/drawing/2014/main" id="{FBB39A46-BB34-41BF-9E76-0F0625AB1036}"/>
              </a:ext>
            </a:extLst>
          </p:cNvPr>
          <p:cNvGrpSpPr/>
          <p:nvPr/>
        </p:nvGrpSpPr>
        <p:grpSpPr>
          <a:xfrm>
            <a:off x="8881011" y="2143541"/>
            <a:ext cx="2366516" cy="3788207"/>
            <a:chOff x="8947686" y="2170837"/>
            <a:chExt cx="2366516" cy="3788207"/>
          </a:xfrm>
        </p:grpSpPr>
        <p:cxnSp>
          <p:nvCxnSpPr>
            <p:cNvPr id="101" name="Straight Connector 100">
              <a:extLst>
                <a:ext uri="{FF2B5EF4-FFF2-40B4-BE49-F238E27FC236}">
                  <a16:creationId xmlns:a16="http://schemas.microsoft.com/office/drawing/2014/main" id="{1A7BE420-FEBA-4885-BB75-DF8AFE478D67}"/>
                </a:ext>
              </a:extLst>
            </p:cNvPr>
            <p:cNvCxnSpPr/>
            <p:nvPr/>
          </p:nvCxnSpPr>
          <p:spPr>
            <a:xfrm>
              <a:off x="9392520" y="2579812"/>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DF3474-BE29-4E7D-BD73-758FC620489C}"/>
                </a:ext>
              </a:extLst>
            </p:cNvPr>
            <p:cNvCxnSpPr>
              <a:cxnSpLocks/>
            </p:cNvCxnSpPr>
            <p:nvPr/>
          </p:nvCxnSpPr>
          <p:spPr>
            <a:xfrm flipH="1">
              <a:off x="9377697" y="4161045"/>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CD4399-8E70-497E-8C80-091CC1315424}"/>
                </a:ext>
              </a:extLst>
            </p:cNvPr>
            <p:cNvSpPr txBox="1"/>
            <p:nvPr/>
          </p:nvSpPr>
          <p:spPr>
            <a:xfrm rot="16200000">
              <a:off x="8958982" y="4804165"/>
              <a:ext cx="1940427"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116" name="TextBox 115">
              <a:extLst>
                <a:ext uri="{FF2B5EF4-FFF2-40B4-BE49-F238E27FC236}">
                  <a16:creationId xmlns:a16="http://schemas.microsoft.com/office/drawing/2014/main" id="{B7C2ECBC-10BD-48A0-8500-387838DCF4FC}"/>
                </a:ext>
              </a:extLst>
            </p:cNvPr>
            <p:cNvSpPr txBox="1"/>
            <p:nvPr/>
          </p:nvSpPr>
          <p:spPr>
            <a:xfrm rot="16200000">
              <a:off x="10194390" y="4543210"/>
              <a:ext cx="1473799" cy="369332"/>
            </a:xfrm>
            <a:prstGeom prst="rect">
              <a:avLst/>
            </a:prstGeom>
            <a:noFill/>
          </p:spPr>
          <p:txBody>
            <a:bodyPr wrap="square" rtlCol="0">
              <a:spAutoFit/>
            </a:bodyPr>
            <a:lstStyle/>
            <a:p>
              <a:r>
                <a:rPr lang="en-US" dirty="0">
                  <a:latin typeface="Century Gothic" panose="020B0502020202020204" pitchFamily="34" charset="0"/>
                </a:rPr>
                <a:t>Culture +</a:t>
              </a:r>
            </a:p>
          </p:txBody>
        </p:sp>
        <p:sp>
          <p:nvSpPr>
            <p:cNvPr id="117" name="TextBox 116">
              <a:extLst>
                <a:ext uri="{FF2B5EF4-FFF2-40B4-BE49-F238E27FC236}">
                  <a16:creationId xmlns:a16="http://schemas.microsoft.com/office/drawing/2014/main" id="{3C103A9B-55C0-4CC1-8243-F7BF54733416}"/>
                </a:ext>
              </a:extLst>
            </p:cNvPr>
            <p:cNvSpPr txBox="1"/>
            <p:nvPr/>
          </p:nvSpPr>
          <p:spPr>
            <a:xfrm rot="16200000">
              <a:off x="7887354" y="3231169"/>
              <a:ext cx="2489995" cy="369332"/>
            </a:xfrm>
            <a:prstGeom prst="rect">
              <a:avLst/>
            </a:prstGeom>
            <a:noFill/>
          </p:spPr>
          <p:txBody>
            <a:bodyPr wrap="square" rtlCol="0">
              <a:spAutoFit/>
            </a:bodyPr>
            <a:lstStyle/>
            <a:p>
              <a:r>
                <a:rPr lang="en-US" dirty="0">
                  <a:latin typeface="Century Gothic" panose="020B0502020202020204" pitchFamily="34" charset="0"/>
                </a:rPr>
                <a:t>Metabolic pathway</a:t>
              </a:r>
            </a:p>
          </p:txBody>
        </p:sp>
        <p:sp>
          <p:nvSpPr>
            <p:cNvPr id="119" name="Oval 118">
              <a:extLst>
                <a:ext uri="{FF2B5EF4-FFF2-40B4-BE49-F238E27FC236}">
                  <a16:creationId xmlns:a16="http://schemas.microsoft.com/office/drawing/2014/main" id="{5C3935AA-9AB6-453C-BA48-DDCEAC24465A}"/>
                </a:ext>
              </a:extLst>
            </p:cNvPr>
            <p:cNvSpPr/>
            <p:nvPr/>
          </p:nvSpPr>
          <p:spPr>
            <a:xfrm>
              <a:off x="9696458" y="2524310"/>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BEF095F-2259-4A08-936C-DC27539C76FA}"/>
                </a:ext>
              </a:extLst>
            </p:cNvPr>
            <p:cNvSpPr/>
            <p:nvPr/>
          </p:nvSpPr>
          <p:spPr>
            <a:xfrm>
              <a:off x="9927480" y="2818428"/>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38DA1AE-3623-4835-AE30-E1CE0CD80364}"/>
                </a:ext>
              </a:extLst>
            </p:cNvPr>
            <p:cNvSpPr/>
            <p:nvPr/>
          </p:nvSpPr>
          <p:spPr>
            <a:xfrm>
              <a:off x="9481974" y="2827691"/>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B410A1E-76F4-46F6-83DC-38AD58454A0C}"/>
                </a:ext>
              </a:extLst>
            </p:cNvPr>
            <p:cNvSpPr/>
            <p:nvPr/>
          </p:nvSpPr>
          <p:spPr>
            <a:xfrm>
              <a:off x="10746623" y="3779860"/>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DAF6114-3282-4CC4-93D6-4422C43471FB}"/>
                </a:ext>
              </a:extLst>
            </p:cNvPr>
            <p:cNvSpPr/>
            <p:nvPr/>
          </p:nvSpPr>
          <p:spPr>
            <a:xfrm>
              <a:off x="11010821" y="347608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D2D68D9-039D-4D18-9EB8-205855BA6814}"/>
                </a:ext>
              </a:extLst>
            </p:cNvPr>
            <p:cNvSpPr/>
            <p:nvPr/>
          </p:nvSpPr>
          <p:spPr>
            <a:xfrm>
              <a:off x="10634134" y="3389048"/>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14" name="Rounded Rectangle 39">
            <a:extLst>
              <a:ext uri="{FF2B5EF4-FFF2-40B4-BE49-F238E27FC236}">
                <a16:creationId xmlns:a16="http://schemas.microsoft.com/office/drawing/2014/main" id="{80FD851C-0278-49F7-AB72-B0A0F495D804}"/>
              </a:ext>
            </a:extLst>
          </p:cNvPr>
          <p:cNvSpPr/>
          <p:nvPr/>
        </p:nvSpPr>
        <p:spPr>
          <a:xfrm>
            <a:off x="4252356" y="1563378"/>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9F7C5D9-6183-43E6-9AAC-DD81422261AF}"/>
              </a:ext>
            </a:extLst>
          </p:cNvPr>
          <p:cNvSpPr txBox="1"/>
          <p:nvPr/>
        </p:nvSpPr>
        <p:spPr>
          <a:xfrm>
            <a:off x="4996748"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Isolate</a:t>
            </a:r>
          </a:p>
          <a:p>
            <a:pPr algn="ctr"/>
            <a:r>
              <a:rPr lang="en-US" sz="2400" dirty="0">
                <a:latin typeface="Century Gothic" panose="020B0502020202020204" pitchFamily="34" charset="0"/>
              </a:rPr>
              <a:t>Composition </a:t>
            </a:r>
          </a:p>
        </p:txBody>
      </p:sp>
      <p:grpSp>
        <p:nvGrpSpPr>
          <p:cNvPr id="6" name="Group 5">
            <a:extLst>
              <a:ext uri="{FF2B5EF4-FFF2-40B4-BE49-F238E27FC236}">
                <a16:creationId xmlns:a16="http://schemas.microsoft.com/office/drawing/2014/main" id="{D5C550BD-4E67-4CD4-BC4B-49FD853BD970}"/>
              </a:ext>
            </a:extLst>
          </p:cNvPr>
          <p:cNvGrpSpPr/>
          <p:nvPr/>
        </p:nvGrpSpPr>
        <p:grpSpPr>
          <a:xfrm>
            <a:off x="4307913" y="3448789"/>
            <a:ext cx="1611930" cy="1115562"/>
            <a:chOff x="4439968" y="3313010"/>
            <a:chExt cx="1611930" cy="1115562"/>
          </a:xfrm>
        </p:grpSpPr>
        <p:pic>
          <p:nvPicPr>
            <p:cNvPr id="168" name="Picture 6" descr="http://farm8.staticflickr.com/7098/7341983938_0e8de63d1e_m.jpg">
              <a:extLst>
                <a:ext uri="{FF2B5EF4-FFF2-40B4-BE49-F238E27FC236}">
                  <a16:creationId xmlns:a16="http://schemas.microsoft.com/office/drawing/2014/main" id="{75D9CA02-28BE-437B-B32B-B06B1EE7F1C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Oval 142">
              <a:extLst>
                <a:ext uri="{FF2B5EF4-FFF2-40B4-BE49-F238E27FC236}">
                  <a16:creationId xmlns:a16="http://schemas.microsoft.com/office/drawing/2014/main" id="{469764E3-625D-4B25-891D-58351CC9A905}"/>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2">
              <a:extLst>
                <a:ext uri="{FF2B5EF4-FFF2-40B4-BE49-F238E27FC236}">
                  <a16:creationId xmlns:a16="http://schemas.microsoft.com/office/drawing/2014/main" id="{FA5F0448-146E-4EEF-AE53-0FB19914160D}"/>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F8DA36C-D314-4C22-9278-7F28CE3A5F4B}"/>
                </a:ext>
              </a:extLst>
            </p:cNvPr>
            <p:cNvSpPr/>
            <p:nvPr/>
          </p:nvSpPr>
          <p:spPr>
            <a:xfrm>
              <a:off x="5500933" y="3810142"/>
              <a:ext cx="152400" cy="45719"/>
            </a:xfrm>
            <a:prstGeom prst="ellipse">
              <a:avLst/>
            </a:prstGeom>
            <a:solidFill>
              <a:srgbClr val="ED2224"/>
            </a:solidFill>
            <a:ln>
              <a:solidFill>
                <a:srgbClr val="ED2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F484797-9AB1-45E5-BB5E-4348ABA2FD6F}"/>
                </a:ext>
              </a:extLst>
            </p:cNvPr>
            <p:cNvSpPr/>
            <p:nvPr/>
          </p:nvSpPr>
          <p:spPr>
            <a:xfrm>
              <a:off x="4843052" y="3849472"/>
              <a:ext cx="152400" cy="45719"/>
            </a:xfrm>
            <a:prstGeom prst="ellipse">
              <a:avLst/>
            </a:prstGeom>
            <a:solidFill>
              <a:srgbClr val="21409A"/>
            </a:solidFill>
            <a:ln>
              <a:solidFill>
                <a:srgbClr val="21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FC04AC5-4F61-4192-9A63-8581B2D84E32}"/>
                </a:ext>
              </a:extLst>
            </p:cNvPr>
            <p:cNvSpPr/>
            <p:nvPr/>
          </p:nvSpPr>
          <p:spPr>
            <a:xfrm>
              <a:off x="4954782" y="3738530"/>
              <a:ext cx="152400" cy="45719"/>
            </a:xfrm>
            <a:prstGeom prst="ellipse">
              <a:avLst/>
            </a:prstGeom>
            <a:solidFill>
              <a:srgbClr val="BBDB90"/>
            </a:solidFill>
            <a:ln>
              <a:solidFill>
                <a:srgbClr val="BBD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A8B05EA-9CFE-4BCE-8D9F-373D29591B84}"/>
                </a:ext>
              </a:extLst>
            </p:cNvPr>
            <p:cNvSpPr/>
            <p:nvPr/>
          </p:nvSpPr>
          <p:spPr>
            <a:xfrm>
              <a:off x="5240068" y="3692018"/>
              <a:ext cx="152400" cy="45719"/>
            </a:xfrm>
            <a:prstGeom prst="ellipse">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5E80A7A-2832-493A-A0A9-AEFCA5C2407F}"/>
                </a:ext>
              </a:extLst>
            </p:cNvPr>
            <p:cNvSpPr/>
            <p:nvPr/>
          </p:nvSpPr>
          <p:spPr>
            <a:xfrm>
              <a:off x="5240068" y="3907918"/>
              <a:ext cx="152400" cy="45719"/>
            </a:xfrm>
            <a:prstGeom prst="ellipse">
              <a:avLst/>
            </a:prstGeom>
            <a:solidFill>
              <a:srgbClr val="ED9340"/>
            </a:solidFill>
            <a:ln>
              <a:solidFill>
                <a:srgbClr val="ED9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8" name="Picture 177" descr="suceptibility.pdf">
            <a:extLst>
              <a:ext uri="{FF2B5EF4-FFF2-40B4-BE49-F238E27FC236}">
                <a16:creationId xmlns:a16="http://schemas.microsoft.com/office/drawing/2014/main" id="{426C6717-E8D8-436D-9105-07528B5D503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493039" y="2598779"/>
            <a:ext cx="1303275" cy="1208922"/>
          </a:xfrm>
          <a:prstGeom prst="rect">
            <a:avLst/>
          </a:prstGeom>
        </p:spPr>
      </p:pic>
      <p:pic>
        <p:nvPicPr>
          <p:cNvPr id="8" name="Picture 7">
            <a:extLst>
              <a:ext uri="{FF2B5EF4-FFF2-40B4-BE49-F238E27FC236}">
                <a16:creationId xmlns:a16="http://schemas.microsoft.com/office/drawing/2014/main" id="{D4774454-DF4C-4420-AC90-E379BA8DDB71}"/>
              </a:ext>
            </a:extLst>
          </p:cNvPr>
          <p:cNvPicPr>
            <a:picLocks noChangeAspect="1"/>
          </p:cNvPicPr>
          <p:nvPr/>
        </p:nvPicPr>
        <p:blipFill>
          <a:blip r:embed="rId10"/>
          <a:stretch>
            <a:fillRect/>
          </a:stretch>
        </p:blipFill>
        <p:spPr>
          <a:xfrm>
            <a:off x="5832234" y="3959394"/>
            <a:ext cx="1965180" cy="1767416"/>
          </a:xfrm>
          <a:prstGeom prst="rect">
            <a:avLst/>
          </a:prstGeom>
        </p:spPr>
      </p:pic>
      <p:grpSp>
        <p:nvGrpSpPr>
          <p:cNvPr id="179" name="Group 178">
            <a:extLst>
              <a:ext uri="{FF2B5EF4-FFF2-40B4-BE49-F238E27FC236}">
                <a16:creationId xmlns:a16="http://schemas.microsoft.com/office/drawing/2014/main" id="{80DBEE77-6639-45F8-9D9F-32ADFC444415}"/>
              </a:ext>
            </a:extLst>
          </p:cNvPr>
          <p:cNvGrpSpPr/>
          <p:nvPr/>
        </p:nvGrpSpPr>
        <p:grpSpPr>
          <a:xfrm>
            <a:off x="782762" y="3213746"/>
            <a:ext cx="718381" cy="957842"/>
            <a:chOff x="4338890" y="2448573"/>
            <a:chExt cx="1053202" cy="1404270"/>
          </a:xfrm>
        </p:grpSpPr>
        <p:pic>
          <p:nvPicPr>
            <p:cNvPr id="180" name="Picture 10" descr="http://ghk.h-cdn.co/assets/cm/15/11/980x1306/54fed7435e860-ou-think-are-dirty-ghk-things-you-think-are-dirty-urine-s2.jpg">
              <a:extLst>
                <a:ext uri="{FF2B5EF4-FFF2-40B4-BE49-F238E27FC236}">
                  <a16:creationId xmlns:a16="http://schemas.microsoft.com/office/drawing/2014/main" id="{272B41FD-3FC6-46BD-A34D-D55227B22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AB8B5D65-703A-44E3-A380-CA7C72AF36FF}"/>
                </a:ext>
              </a:extLst>
            </p:cNvPr>
            <p:cNvGrpSpPr/>
            <p:nvPr/>
          </p:nvGrpSpPr>
          <p:grpSpPr>
            <a:xfrm>
              <a:off x="4607968" y="3040256"/>
              <a:ext cx="537003" cy="657762"/>
              <a:chOff x="4824900" y="3942281"/>
              <a:chExt cx="537003" cy="657762"/>
            </a:xfrm>
          </p:grpSpPr>
          <p:grpSp>
            <p:nvGrpSpPr>
              <p:cNvPr id="182" name="Group 181">
                <a:extLst>
                  <a:ext uri="{FF2B5EF4-FFF2-40B4-BE49-F238E27FC236}">
                    <a16:creationId xmlns:a16="http://schemas.microsoft.com/office/drawing/2014/main" id="{8FC253BA-0336-4574-BA3A-64AEA1D33D63}"/>
                  </a:ext>
                </a:extLst>
              </p:cNvPr>
              <p:cNvGrpSpPr/>
              <p:nvPr/>
            </p:nvGrpSpPr>
            <p:grpSpPr>
              <a:xfrm>
                <a:off x="4824900" y="3942281"/>
                <a:ext cx="537003" cy="657762"/>
                <a:chOff x="4824900" y="3942281"/>
                <a:chExt cx="537003" cy="657762"/>
              </a:xfrm>
            </p:grpSpPr>
            <p:grpSp>
              <p:nvGrpSpPr>
                <p:cNvPr id="184" name="Group 183">
                  <a:extLst>
                    <a:ext uri="{FF2B5EF4-FFF2-40B4-BE49-F238E27FC236}">
                      <a16:creationId xmlns:a16="http://schemas.microsoft.com/office/drawing/2014/main" id="{6BDB52B5-CAFF-4C74-9FFF-3C9A22515955}"/>
                    </a:ext>
                  </a:extLst>
                </p:cNvPr>
                <p:cNvGrpSpPr/>
                <p:nvPr/>
              </p:nvGrpSpPr>
              <p:grpSpPr>
                <a:xfrm>
                  <a:off x="4824900" y="3942281"/>
                  <a:ext cx="537003" cy="657762"/>
                  <a:chOff x="5579869" y="3797111"/>
                  <a:chExt cx="1183187" cy="1449256"/>
                </a:xfrm>
              </p:grpSpPr>
              <p:sp>
                <p:nvSpPr>
                  <p:cNvPr id="186" name="Oval 185">
                    <a:extLst>
                      <a:ext uri="{FF2B5EF4-FFF2-40B4-BE49-F238E27FC236}">
                        <a16:creationId xmlns:a16="http://schemas.microsoft.com/office/drawing/2014/main" id="{6D7BA15B-529C-43E6-8D57-C16445B52B1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81F741A-F047-4959-8EA6-D17AD009A96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039D569-378B-4DA8-B94E-B417ABFFAE1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Isosceles Triangle 188">
                    <a:extLst>
                      <a:ext uri="{FF2B5EF4-FFF2-40B4-BE49-F238E27FC236}">
                        <a16:creationId xmlns:a16="http://schemas.microsoft.com/office/drawing/2014/main" id="{53A975FB-6EBA-494E-B6AD-B1C5D749E6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a:extLst>
                      <a:ext uri="{FF2B5EF4-FFF2-40B4-BE49-F238E27FC236}">
                        <a16:creationId xmlns:a16="http://schemas.microsoft.com/office/drawing/2014/main" id="{32C3EF4D-CC4A-4232-BC4D-4C08764966F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Isosceles Triangle 190">
                    <a:extLst>
                      <a:ext uri="{FF2B5EF4-FFF2-40B4-BE49-F238E27FC236}">
                        <a16:creationId xmlns:a16="http://schemas.microsoft.com/office/drawing/2014/main" id="{A94554DA-2177-4867-B465-1BC4A738BAC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Oval 184">
                  <a:extLst>
                    <a:ext uri="{FF2B5EF4-FFF2-40B4-BE49-F238E27FC236}">
                      <a16:creationId xmlns:a16="http://schemas.microsoft.com/office/drawing/2014/main" id="{7874AA43-FA71-4D5C-AB0E-E880257F19E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182">
                <a:extLst>
                  <a:ext uri="{FF2B5EF4-FFF2-40B4-BE49-F238E27FC236}">
                    <a16:creationId xmlns:a16="http://schemas.microsoft.com/office/drawing/2014/main" id="{8D06DBB2-A751-4A8A-935B-EB772CF4C57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2" name="Group 191">
            <a:extLst>
              <a:ext uri="{FF2B5EF4-FFF2-40B4-BE49-F238E27FC236}">
                <a16:creationId xmlns:a16="http://schemas.microsoft.com/office/drawing/2014/main" id="{6D168D03-2605-4F49-9614-A9D46D3A280B}"/>
              </a:ext>
            </a:extLst>
          </p:cNvPr>
          <p:cNvGrpSpPr/>
          <p:nvPr/>
        </p:nvGrpSpPr>
        <p:grpSpPr>
          <a:xfrm>
            <a:off x="1140689" y="2526686"/>
            <a:ext cx="718381" cy="957842"/>
            <a:chOff x="4338890" y="2448573"/>
            <a:chExt cx="1053202" cy="1404270"/>
          </a:xfrm>
        </p:grpSpPr>
        <p:pic>
          <p:nvPicPr>
            <p:cNvPr id="193" name="Picture 10" descr="http://ghk.h-cdn.co/assets/cm/15/11/980x1306/54fed7435e860-ou-think-are-dirty-ghk-things-you-think-are-dirty-urine-s2.jpg">
              <a:extLst>
                <a:ext uri="{FF2B5EF4-FFF2-40B4-BE49-F238E27FC236}">
                  <a16:creationId xmlns:a16="http://schemas.microsoft.com/office/drawing/2014/main" id="{FB51D7F7-C921-4A61-B993-1FB93FD618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8085E918-0959-4B5A-9EF1-2649F1CA287A}"/>
                </a:ext>
              </a:extLst>
            </p:cNvPr>
            <p:cNvGrpSpPr/>
            <p:nvPr/>
          </p:nvGrpSpPr>
          <p:grpSpPr>
            <a:xfrm>
              <a:off x="4607968" y="3040256"/>
              <a:ext cx="537003" cy="657762"/>
              <a:chOff x="4824900" y="3942281"/>
              <a:chExt cx="537003" cy="657762"/>
            </a:xfrm>
          </p:grpSpPr>
          <p:grpSp>
            <p:nvGrpSpPr>
              <p:cNvPr id="195" name="Group 194">
                <a:extLst>
                  <a:ext uri="{FF2B5EF4-FFF2-40B4-BE49-F238E27FC236}">
                    <a16:creationId xmlns:a16="http://schemas.microsoft.com/office/drawing/2014/main" id="{DC4D0B35-C9D4-41E4-8339-7F234E927AE8}"/>
                  </a:ext>
                </a:extLst>
              </p:cNvPr>
              <p:cNvGrpSpPr/>
              <p:nvPr/>
            </p:nvGrpSpPr>
            <p:grpSpPr>
              <a:xfrm>
                <a:off x="4824900" y="3942281"/>
                <a:ext cx="537003" cy="657762"/>
                <a:chOff x="4824900" y="3942281"/>
                <a:chExt cx="537003" cy="657762"/>
              </a:xfrm>
            </p:grpSpPr>
            <p:grpSp>
              <p:nvGrpSpPr>
                <p:cNvPr id="197" name="Group 196">
                  <a:extLst>
                    <a:ext uri="{FF2B5EF4-FFF2-40B4-BE49-F238E27FC236}">
                      <a16:creationId xmlns:a16="http://schemas.microsoft.com/office/drawing/2014/main" id="{59B79DE9-9FF2-47F7-8B1E-4BE1E6716CD7}"/>
                    </a:ext>
                  </a:extLst>
                </p:cNvPr>
                <p:cNvGrpSpPr/>
                <p:nvPr/>
              </p:nvGrpSpPr>
              <p:grpSpPr>
                <a:xfrm>
                  <a:off x="4824900" y="3942281"/>
                  <a:ext cx="537003" cy="657762"/>
                  <a:chOff x="5579869" y="3797111"/>
                  <a:chExt cx="1183187" cy="1449256"/>
                </a:xfrm>
              </p:grpSpPr>
              <p:sp>
                <p:nvSpPr>
                  <p:cNvPr id="199" name="Oval 198">
                    <a:extLst>
                      <a:ext uri="{FF2B5EF4-FFF2-40B4-BE49-F238E27FC236}">
                        <a16:creationId xmlns:a16="http://schemas.microsoft.com/office/drawing/2014/main" id="{B0AE782B-34C0-4E5E-8B43-8AEB3939F61C}"/>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532B8C8B-B6D4-4A6D-A605-2B3F649CE67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2881C72-2211-477E-94A0-1747724494B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BB954BDF-977D-43F7-8C31-79055A4ECD4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Isosceles Triangle 202">
                    <a:extLst>
                      <a:ext uri="{FF2B5EF4-FFF2-40B4-BE49-F238E27FC236}">
                        <a16:creationId xmlns:a16="http://schemas.microsoft.com/office/drawing/2014/main" id="{56D3E40C-EFE4-4A3B-81E5-65CE1944F52A}"/>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C3A24189-6676-4E05-A39F-DEAE944AB90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Oval 197">
                  <a:extLst>
                    <a:ext uri="{FF2B5EF4-FFF2-40B4-BE49-F238E27FC236}">
                      <a16:creationId xmlns:a16="http://schemas.microsoft.com/office/drawing/2014/main" id="{9B136F8B-2378-47DE-9664-CA94039EC025}"/>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Isosceles Triangle 195">
                <a:extLst>
                  <a:ext uri="{FF2B5EF4-FFF2-40B4-BE49-F238E27FC236}">
                    <a16:creationId xmlns:a16="http://schemas.microsoft.com/office/drawing/2014/main" id="{43886CEB-6333-414E-AC08-509591280668}"/>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5" name="Group 204">
            <a:extLst>
              <a:ext uri="{FF2B5EF4-FFF2-40B4-BE49-F238E27FC236}">
                <a16:creationId xmlns:a16="http://schemas.microsoft.com/office/drawing/2014/main" id="{854CF7EB-4E28-41A2-9139-450B7D504749}"/>
              </a:ext>
            </a:extLst>
          </p:cNvPr>
          <p:cNvGrpSpPr/>
          <p:nvPr/>
        </p:nvGrpSpPr>
        <p:grpSpPr>
          <a:xfrm>
            <a:off x="776304" y="5019442"/>
            <a:ext cx="704721" cy="1015816"/>
            <a:chOff x="4371833" y="4054981"/>
            <a:chExt cx="1041345" cy="1501040"/>
          </a:xfrm>
        </p:grpSpPr>
        <p:pic>
          <p:nvPicPr>
            <p:cNvPr id="206" name="Picture 12" descr="https://upload.wikimedia.org/wikipedia/commons/2/29/Pyuria2011.JPG">
              <a:extLst>
                <a:ext uri="{FF2B5EF4-FFF2-40B4-BE49-F238E27FC236}">
                  <a16:creationId xmlns:a16="http://schemas.microsoft.com/office/drawing/2014/main" id="{F226D058-D1DF-415A-AF7E-E099892833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C242E01-C2D0-4978-9BBF-C8C3316729CE}"/>
                </a:ext>
              </a:extLst>
            </p:cNvPr>
            <p:cNvGrpSpPr/>
            <p:nvPr/>
          </p:nvGrpSpPr>
          <p:grpSpPr>
            <a:xfrm>
              <a:off x="4586532" y="4925179"/>
              <a:ext cx="546412" cy="480479"/>
              <a:chOff x="4586532" y="4925179"/>
              <a:chExt cx="719696" cy="632853"/>
            </a:xfrm>
          </p:grpSpPr>
          <p:grpSp>
            <p:nvGrpSpPr>
              <p:cNvPr id="208" name="Group 207">
                <a:extLst>
                  <a:ext uri="{FF2B5EF4-FFF2-40B4-BE49-F238E27FC236}">
                    <a16:creationId xmlns:a16="http://schemas.microsoft.com/office/drawing/2014/main" id="{5BAE0915-32A2-4FC6-BF11-1732A390512A}"/>
                  </a:ext>
                </a:extLst>
              </p:cNvPr>
              <p:cNvGrpSpPr/>
              <p:nvPr/>
            </p:nvGrpSpPr>
            <p:grpSpPr>
              <a:xfrm>
                <a:off x="4586532" y="4925179"/>
                <a:ext cx="719696" cy="632853"/>
                <a:chOff x="4586532" y="4925179"/>
                <a:chExt cx="719696" cy="632853"/>
              </a:xfrm>
            </p:grpSpPr>
            <p:sp>
              <p:nvSpPr>
                <p:cNvPr id="210" name="Isosceles Triangle 209">
                  <a:extLst>
                    <a:ext uri="{FF2B5EF4-FFF2-40B4-BE49-F238E27FC236}">
                      <a16:creationId xmlns:a16="http://schemas.microsoft.com/office/drawing/2014/main" id="{ABAF682C-97AF-4956-96B8-1322A8971A3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Isosceles Triangle 210">
                  <a:extLst>
                    <a:ext uri="{FF2B5EF4-FFF2-40B4-BE49-F238E27FC236}">
                      <a16:creationId xmlns:a16="http://schemas.microsoft.com/office/drawing/2014/main" id="{B809F69E-215B-4025-A7CE-D6965742EFD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0D7FE132-EADE-441D-95F5-071D25E423E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Isosceles Triangle 212">
                  <a:extLst>
                    <a:ext uri="{FF2B5EF4-FFF2-40B4-BE49-F238E27FC236}">
                      <a16:creationId xmlns:a16="http://schemas.microsoft.com/office/drawing/2014/main" id="{397C3B4E-8625-45EE-8964-7F4E07BFDA0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4FFABA-66B6-4029-9B57-F29B14863EFC}"/>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85FA018-F1D7-4603-BF29-DC0C455A812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a:extLst>
                  <a:ext uri="{FF2B5EF4-FFF2-40B4-BE49-F238E27FC236}">
                    <a16:creationId xmlns:a16="http://schemas.microsoft.com/office/drawing/2014/main" id="{E6448A26-94F3-4424-A99E-25CC1A759344}"/>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82F64FFD-6F19-4477-A22F-DEA6BA2C2CA5}"/>
              </a:ext>
            </a:extLst>
          </p:cNvPr>
          <p:cNvGrpSpPr/>
          <p:nvPr/>
        </p:nvGrpSpPr>
        <p:grpSpPr>
          <a:xfrm>
            <a:off x="1112374" y="4389048"/>
            <a:ext cx="704721" cy="1015816"/>
            <a:chOff x="4371833" y="4054981"/>
            <a:chExt cx="1041345" cy="1501040"/>
          </a:xfrm>
        </p:grpSpPr>
        <p:pic>
          <p:nvPicPr>
            <p:cNvPr id="217" name="Picture 12" descr="https://upload.wikimedia.org/wikipedia/commons/2/29/Pyuria2011.JPG">
              <a:extLst>
                <a:ext uri="{FF2B5EF4-FFF2-40B4-BE49-F238E27FC236}">
                  <a16:creationId xmlns:a16="http://schemas.microsoft.com/office/drawing/2014/main" id="{EEFC95D6-40FA-407F-A124-8AE39DDD6A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a:extLst>
                <a:ext uri="{FF2B5EF4-FFF2-40B4-BE49-F238E27FC236}">
                  <a16:creationId xmlns:a16="http://schemas.microsoft.com/office/drawing/2014/main" id="{8D2E1348-EC3A-4B84-B06F-ABACE04A4E3F}"/>
                </a:ext>
              </a:extLst>
            </p:cNvPr>
            <p:cNvGrpSpPr/>
            <p:nvPr/>
          </p:nvGrpSpPr>
          <p:grpSpPr>
            <a:xfrm>
              <a:off x="4586532" y="4925179"/>
              <a:ext cx="546412" cy="480479"/>
              <a:chOff x="4586532" y="4925179"/>
              <a:chExt cx="719696" cy="632853"/>
            </a:xfrm>
          </p:grpSpPr>
          <p:grpSp>
            <p:nvGrpSpPr>
              <p:cNvPr id="219" name="Group 218">
                <a:extLst>
                  <a:ext uri="{FF2B5EF4-FFF2-40B4-BE49-F238E27FC236}">
                    <a16:creationId xmlns:a16="http://schemas.microsoft.com/office/drawing/2014/main" id="{5E299B1F-84C6-4A58-9544-D719566D4754}"/>
                  </a:ext>
                </a:extLst>
              </p:cNvPr>
              <p:cNvGrpSpPr/>
              <p:nvPr/>
            </p:nvGrpSpPr>
            <p:grpSpPr>
              <a:xfrm>
                <a:off x="4586532" y="4925179"/>
                <a:ext cx="719696" cy="632853"/>
                <a:chOff x="4586532" y="4925179"/>
                <a:chExt cx="719696" cy="632853"/>
              </a:xfrm>
            </p:grpSpPr>
            <p:sp>
              <p:nvSpPr>
                <p:cNvPr id="221" name="Isosceles Triangle 220">
                  <a:extLst>
                    <a:ext uri="{FF2B5EF4-FFF2-40B4-BE49-F238E27FC236}">
                      <a16:creationId xmlns:a16="http://schemas.microsoft.com/office/drawing/2014/main" id="{0DE0CB1E-2844-4EC9-B69A-4B860E332DA7}"/>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Isosceles Triangle 221">
                  <a:extLst>
                    <a:ext uri="{FF2B5EF4-FFF2-40B4-BE49-F238E27FC236}">
                      <a16:creationId xmlns:a16="http://schemas.microsoft.com/office/drawing/2014/main" id="{7C3F516B-E02A-4837-B010-881FA423AC83}"/>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Isosceles Triangle 222">
                  <a:extLst>
                    <a:ext uri="{FF2B5EF4-FFF2-40B4-BE49-F238E27FC236}">
                      <a16:creationId xmlns:a16="http://schemas.microsoft.com/office/drawing/2014/main" id="{814D1F2D-E08C-4CDD-AEDD-BD2960B73DF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4B861F1-F759-43DB-BFC0-49AA405AED3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14890DDF-FB24-42F9-8BBB-8F0F172829B8}"/>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BA7199E2-1849-4A88-AE80-8009B81F491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749792B7-FCF7-411E-B42B-FFAF88B55F2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586F8A9-5F7C-4F1F-8563-857B03801D5D}"/>
              </a:ext>
            </a:extLst>
          </p:cNvPr>
          <p:cNvSpPr txBox="1"/>
          <p:nvPr/>
        </p:nvSpPr>
        <p:spPr>
          <a:xfrm>
            <a:off x="582344" y="2727833"/>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1</a:t>
            </a:r>
          </a:p>
        </p:txBody>
      </p:sp>
      <p:sp>
        <p:nvSpPr>
          <p:cNvPr id="126" name="TextBox 125">
            <a:extLst>
              <a:ext uri="{FF2B5EF4-FFF2-40B4-BE49-F238E27FC236}">
                <a16:creationId xmlns:a16="http://schemas.microsoft.com/office/drawing/2014/main" id="{734EE1F3-B72F-4CB4-A39C-90BE972FF98D}"/>
              </a:ext>
            </a:extLst>
          </p:cNvPr>
          <p:cNvSpPr txBox="1"/>
          <p:nvPr/>
        </p:nvSpPr>
        <p:spPr>
          <a:xfrm>
            <a:off x="1337404" y="2715807"/>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2</a:t>
            </a:r>
          </a:p>
        </p:txBody>
      </p:sp>
      <p:sp>
        <p:nvSpPr>
          <p:cNvPr id="127" name="TextBox 126">
            <a:extLst>
              <a:ext uri="{FF2B5EF4-FFF2-40B4-BE49-F238E27FC236}">
                <a16:creationId xmlns:a16="http://schemas.microsoft.com/office/drawing/2014/main" id="{7F1C6D72-0A0F-4C86-8559-9EBA1DFE5800}"/>
              </a:ext>
            </a:extLst>
          </p:cNvPr>
          <p:cNvSpPr txBox="1"/>
          <p:nvPr/>
        </p:nvSpPr>
        <p:spPr>
          <a:xfrm>
            <a:off x="992833" y="3550631"/>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3</a:t>
            </a:r>
          </a:p>
        </p:txBody>
      </p:sp>
    </p:spTree>
    <p:extLst>
      <p:ext uri="{BB962C8B-B14F-4D97-AF65-F5344CB8AC3E}">
        <p14:creationId xmlns:p14="http://schemas.microsoft.com/office/powerpoint/2010/main" val="239639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1"/>
                                        </p:tgtEl>
                                        <p:attrNameLst>
                                          <p:attrName>style.opacity</p:attrName>
                                        </p:attrNameLst>
                                      </p:cBhvr>
                                      <p:to>
                                        <p:strVal val="0.5"/>
                                      </p:to>
                                    </p:set>
                                    <p:animEffect filter="image" prLst="opacity: 0.5">
                                      <p:cBhvr rctx="IE">
                                        <p:cTn id="7" dur="indefinite"/>
                                        <p:tgtEl>
                                          <p:spTgt spid="21"/>
                                        </p:tgtEl>
                                      </p:cBhvr>
                                    </p:animEffect>
                                  </p:childTnLst>
                                </p:cTn>
                              </p:par>
                              <p:par>
                                <p:cTn id="8" presetID="9" presetClass="emph" presetSubtype="0" grpId="0" nodeType="withEffect">
                                  <p:stCondLst>
                                    <p:cond delay="0"/>
                                  </p:stCondLst>
                                  <p:childTnLst>
                                    <p:set>
                                      <p:cBhvr>
                                        <p:cTn id="9" dur="indefinite"/>
                                        <p:tgtEl>
                                          <p:spTgt spid="23"/>
                                        </p:tgtEl>
                                        <p:attrNameLst>
                                          <p:attrName>style.opacity</p:attrName>
                                        </p:attrNameLst>
                                      </p:cBhvr>
                                      <p:to>
                                        <p:strVal val="0.5"/>
                                      </p:to>
                                    </p:set>
                                    <p:animEffect filter="image" prLst="opacity: 0.5">
                                      <p:cBhvr rctx="IE">
                                        <p:cTn id="10" dur="indefinite"/>
                                        <p:tgtEl>
                                          <p:spTgt spid="23"/>
                                        </p:tgtEl>
                                      </p:cBhvr>
                                    </p:animEffect>
                                  </p:childTnLst>
                                </p:cTn>
                              </p:par>
                              <p:par>
                                <p:cTn id="11" presetID="9" presetClass="emph" presetSubtype="0" grpId="0" nodeType="withEffect">
                                  <p:stCondLst>
                                    <p:cond delay="0"/>
                                  </p:stCondLst>
                                  <p:childTnLst>
                                    <p:set>
                                      <p:cBhvr>
                                        <p:cTn id="12" dur="indefinite"/>
                                        <p:tgtEl>
                                          <p:spTgt spid="114"/>
                                        </p:tgtEl>
                                        <p:attrNameLst>
                                          <p:attrName>style.opacity</p:attrName>
                                        </p:attrNameLst>
                                      </p:cBhvr>
                                      <p:to>
                                        <p:strVal val="0.5"/>
                                      </p:to>
                                    </p:set>
                                    <p:animEffect filter="image" prLst="opacity: 0.5">
                                      <p:cBhvr rctx="IE">
                                        <p:cTn id="13" dur="indefinite"/>
                                        <p:tgtEl>
                                          <p:spTgt spid="114"/>
                                        </p:tgtEl>
                                      </p:cBhvr>
                                    </p:animEffect>
                                  </p:childTnLst>
                                </p:cTn>
                              </p:par>
                              <p:par>
                                <p:cTn id="14" presetID="9" presetClass="emph" presetSubtype="0" grpId="0" nodeType="withEffect">
                                  <p:stCondLst>
                                    <p:cond delay="0"/>
                                  </p:stCondLst>
                                  <p:childTnLst>
                                    <p:set>
                                      <p:cBhvr>
                                        <p:cTn id="15" dur="indefinite"/>
                                        <p:tgtEl>
                                          <p:spTgt spid="118"/>
                                        </p:tgtEl>
                                        <p:attrNameLst>
                                          <p:attrName>style.opacity</p:attrName>
                                        </p:attrNameLst>
                                      </p:cBhvr>
                                      <p:to>
                                        <p:strVal val="0.5"/>
                                      </p:to>
                                    </p:set>
                                    <p:animEffect filter="image" prLst="opacity: 0.5">
                                      <p:cBhvr rctx="IE">
                                        <p:cTn id="16" dur="indefinite"/>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mph" presetSubtype="0" grpId="1" nodeType="clickEffect">
                                  <p:stCondLst>
                                    <p:cond delay="0"/>
                                  </p:stCondLst>
                                  <p:childTnLst>
                                    <p:set>
                                      <p:cBhvr>
                                        <p:cTn id="62" dur="indefinite"/>
                                        <p:tgtEl>
                                          <p:spTgt spid="21"/>
                                        </p:tgtEl>
                                        <p:attrNameLst>
                                          <p:attrName>style.opacity</p:attrName>
                                        </p:attrNameLst>
                                      </p:cBhvr>
                                      <p:to>
                                        <p:strVal val="0.5"/>
                                      </p:to>
                                    </p:set>
                                    <p:animEffect filter="image" prLst="opacity: 0.5">
                                      <p:cBhvr rctx="IE">
                                        <p:cTn id="63" dur="indefinite"/>
                                        <p:tgtEl>
                                          <p:spTgt spid="21"/>
                                        </p:tgtEl>
                                      </p:cBhvr>
                                    </p:animEffect>
                                  </p:childTnLst>
                                </p:cTn>
                              </p:par>
                              <p:par>
                                <p:cTn id="64" presetID="9" presetClass="emph" presetSubtype="0" grpId="1" nodeType="withEffect">
                                  <p:stCondLst>
                                    <p:cond delay="0"/>
                                  </p:stCondLst>
                                  <p:childTnLst>
                                    <p:set>
                                      <p:cBhvr>
                                        <p:cTn id="65" dur="indefinite"/>
                                        <p:tgtEl>
                                          <p:spTgt spid="23"/>
                                        </p:tgtEl>
                                        <p:attrNameLst>
                                          <p:attrName>style.opacity</p:attrName>
                                        </p:attrNameLst>
                                      </p:cBhvr>
                                      <p:to>
                                        <p:strVal val="0.5"/>
                                      </p:to>
                                    </p:set>
                                    <p:animEffect filter="image" prLst="opacity: 0.5">
                                      <p:cBhvr rctx="IE">
                                        <p:cTn id="66" dur="indefinite"/>
                                        <p:tgtEl>
                                          <p:spTgt spid="23"/>
                                        </p:tgtEl>
                                      </p:cBhvr>
                                    </p:animEffect>
                                  </p:childTnLst>
                                </p:cTn>
                              </p:par>
                              <p:par>
                                <p:cTn id="67" presetID="9" presetClass="emph" presetSubtype="0" grpId="0" nodeType="withEffect">
                                  <p:stCondLst>
                                    <p:cond delay="0"/>
                                  </p:stCondLst>
                                  <p:childTnLst>
                                    <p:set>
                                      <p:cBhvr>
                                        <p:cTn id="68" dur="indefinite"/>
                                        <p:tgtEl>
                                          <p:spTgt spid="20"/>
                                        </p:tgtEl>
                                        <p:attrNameLst>
                                          <p:attrName>style.opacity</p:attrName>
                                        </p:attrNameLst>
                                      </p:cBhvr>
                                      <p:to>
                                        <p:strVal val="0.5"/>
                                      </p:to>
                                    </p:set>
                                    <p:animEffect filter="image" prLst="opacity: 0.5">
                                      <p:cBhvr rctx="IE">
                                        <p:cTn id="69" dur="indefinite"/>
                                        <p:tgtEl>
                                          <p:spTgt spid="20"/>
                                        </p:tgtEl>
                                      </p:cBhvr>
                                    </p:animEffect>
                                  </p:childTnLst>
                                </p:cTn>
                              </p:par>
                              <p:par>
                                <p:cTn id="70" presetID="9" presetClass="emph" presetSubtype="0" grpId="0" nodeType="withEffect">
                                  <p:stCondLst>
                                    <p:cond delay="0"/>
                                  </p:stCondLst>
                                  <p:childTnLst>
                                    <p:set>
                                      <p:cBhvr>
                                        <p:cTn id="71" dur="indefinite"/>
                                        <p:tgtEl>
                                          <p:spTgt spid="22"/>
                                        </p:tgtEl>
                                        <p:attrNameLst>
                                          <p:attrName>style.opacity</p:attrName>
                                        </p:attrNameLst>
                                      </p:cBhvr>
                                      <p:to>
                                        <p:strVal val="0.5"/>
                                      </p:to>
                                    </p:set>
                                    <p:animEffect filter="image" prLst="opacity: 0.5">
                                      <p:cBhvr rctx="IE">
                                        <p:cTn id="72" dur="indefinite"/>
                                        <p:tgtEl>
                                          <p:spTgt spid="22"/>
                                        </p:tgtEl>
                                      </p:cBhvr>
                                    </p:animEffect>
                                  </p:childTnLst>
                                </p:cTn>
                              </p:par>
                              <p:par>
                                <p:cTn id="73" presetID="9" presetClass="emph" presetSubtype="0" nodeType="withEffect">
                                  <p:stCondLst>
                                    <p:cond delay="0"/>
                                  </p:stCondLst>
                                  <p:childTnLst>
                                    <p:set>
                                      <p:cBhvr>
                                        <p:cTn id="74" dur="indefinite"/>
                                        <p:tgtEl>
                                          <p:spTgt spid="110"/>
                                        </p:tgtEl>
                                        <p:attrNameLst>
                                          <p:attrName>style.opacity</p:attrName>
                                        </p:attrNameLst>
                                      </p:cBhvr>
                                      <p:to>
                                        <p:strVal val="0.5"/>
                                      </p:to>
                                    </p:set>
                                    <p:animEffect filter="image" prLst="opacity: 0.5">
                                      <p:cBhvr rctx="IE">
                                        <p:cTn id="75" dur="indefinite"/>
                                        <p:tgtEl>
                                          <p:spTgt spid="110"/>
                                        </p:tgtEl>
                                      </p:cBhvr>
                                    </p:animEffect>
                                  </p:childTnLst>
                                </p:cTn>
                              </p:par>
                              <p:par>
                                <p:cTn id="76" presetID="9" presetClass="emph" presetSubtype="0" nodeType="withEffect">
                                  <p:stCondLst>
                                    <p:cond delay="0"/>
                                  </p:stCondLst>
                                  <p:childTnLst>
                                    <p:set>
                                      <p:cBhvr>
                                        <p:cTn id="77" dur="indefinite"/>
                                        <p:tgtEl>
                                          <p:spTgt spid="111"/>
                                        </p:tgtEl>
                                        <p:attrNameLst>
                                          <p:attrName>style.opacity</p:attrName>
                                        </p:attrNameLst>
                                      </p:cBhvr>
                                      <p:to>
                                        <p:strVal val="0.5"/>
                                      </p:to>
                                    </p:set>
                                    <p:animEffect filter="image" prLst="opacity: 0.5">
                                      <p:cBhvr rctx="IE">
                                        <p:cTn id="78" dur="indefinite"/>
                                        <p:tgtEl>
                                          <p:spTgt spid="111"/>
                                        </p:tgtEl>
                                      </p:cBhvr>
                                    </p:animEffect>
                                  </p:childTnLst>
                                </p:cTn>
                              </p:par>
                              <p:par>
                                <p:cTn id="79" presetID="9" presetClass="emph" presetSubtype="0" nodeType="withEffect">
                                  <p:stCondLst>
                                    <p:cond delay="0"/>
                                  </p:stCondLst>
                                  <p:childTnLst>
                                    <p:set>
                                      <p:cBhvr>
                                        <p:cTn id="80" dur="indefinite"/>
                                        <p:tgtEl>
                                          <p:spTgt spid="179"/>
                                        </p:tgtEl>
                                        <p:attrNameLst>
                                          <p:attrName>style.opacity</p:attrName>
                                        </p:attrNameLst>
                                      </p:cBhvr>
                                      <p:to>
                                        <p:strVal val="0.5"/>
                                      </p:to>
                                    </p:set>
                                    <p:animEffect filter="image" prLst="opacity: 0.5">
                                      <p:cBhvr rctx="IE">
                                        <p:cTn id="81" dur="indefinite"/>
                                        <p:tgtEl>
                                          <p:spTgt spid="179"/>
                                        </p:tgtEl>
                                      </p:cBhvr>
                                    </p:animEffect>
                                  </p:childTnLst>
                                </p:cTn>
                              </p:par>
                              <p:par>
                                <p:cTn id="82" presetID="9" presetClass="emph" presetSubtype="0" nodeType="withEffect">
                                  <p:stCondLst>
                                    <p:cond delay="0"/>
                                  </p:stCondLst>
                                  <p:childTnLst>
                                    <p:set>
                                      <p:cBhvr>
                                        <p:cTn id="83" dur="indefinite"/>
                                        <p:tgtEl>
                                          <p:spTgt spid="192"/>
                                        </p:tgtEl>
                                        <p:attrNameLst>
                                          <p:attrName>style.opacity</p:attrName>
                                        </p:attrNameLst>
                                      </p:cBhvr>
                                      <p:to>
                                        <p:strVal val="0.5"/>
                                      </p:to>
                                    </p:set>
                                    <p:animEffect filter="image" prLst="opacity: 0.5">
                                      <p:cBhvr rctx="IE">
                                        <p:cTn id="84" dur="indefinite"/>
                                        <p:tgtEl>
                                          <p:spTgt spid="192"/>
                                        </p:tgtEl>
                                      </p:cBhvr>
                                    </p:animEffect>
                                  </p:childTnLst>
                                </p:cTn>
                              </p:par>
                              <p:par>
                                <p:cTn id="85" presetID="9" presetClass="emph" presetSubtype="0" nodeType="withEffect">
                                  <p:stCondLst>
                                    <p:cond delay="0"/>
                                  </p:stCondLst>
                                  <p:childTnLst>
                                    <p:set>
                                      <p:cBhvr>
                                        <p:cTn id="86" dur="indefinite"/>
                                        <p:tgtEl>
                                          <p:spTgt spid="205"/>
                                        </p:tgtEl>
                                        <p:attrNameLst>
                                          <p:attrName>style.opacity</p:attrName>
                                        </p:attrNameLst>
                                      </p:cBhvr>
                                      <p:to>
                                        <p:strVal val="0.5"/>
                                      </p:to>
                                    </p:set>
                                    <p:animEffect filter="image" prLst="opacity: 0.5">
                                      <p:cBhvr rctx="IE">
                                        <p:cTn id="87" dur="indefinite"/>
                                        <p:tgtEl>
                                          <p:spTgt spid="205"/>
                                        </p:tgtEl>
                                      </p:cBhvr>
                                    </p:animEffect>
                                  </p:childTnLst>
                                </p:cTn>
                              </p:par>
                              <p:par>
                                <p:cTn id="88" presetID="9" presetClass="emph" presetSubtype="0" nodeType="withEffect">
                                  <p:stCondLst>
                                    <p:cond delay="0"/>
                                  </p:stCondLst>
                                  <p:childTnLst>
                                    <p:set>
                                      <p:cBhvr>
                                        <p:cTn id="89" dur="indefinite"/>
                                        <p:tgtEl>
                                          <p:spTgt spid="216"/>
                                        </p:tgtEl>
                                        <p:attrNameLst>
                                          <p:attrName>style.opacity</p:attrName>
                                        </p:attrNameLst>
                                      </p:cBhvr>
                                      <p:to>
                                        <p:strVal val="0.5"/>
                                      </p:to>
                                    </p:set>
                                    <p:animEffect filter="image" prLst="opacity: 0.5">
                                      <p:cBhvr rctx="IE">
                                        <p:cTn id="90" dur="indefinite"/>
                                        <p:tgtEl>
                                          <p:spTgt spid="216"/>
                                        </p:tgtEl>
                                      </p:cBhvr>
                                    </p:animEffect>
                                  </p:childTnLst>
                                </p:cTn>
                              </p:par>
                              <p:par>
                                <p:cTn id="91" presetID="9" presetClass="emph" presetSubtype="0" grpId="1" nodeType="withEffect">
                                  <p:stCondLst>
                                    <p:cond delay="0"/>
                                  </p:stCondLst>
                                  <p:childTnLst>
                                    <p:set>
                                      <p:cBhvr>
                                        <p:cTn id="92" dur="indefinite"/>
                                        <p:tgtEl>
                                          <p:spTgt spid="114"/>
                                        </p:tgtEl>
                                        <p:attrNameLst>
                                          <p:attrName>style.opacity</p:attrName>
                                        </p:attrNameLst>
                                      </p:cBhvr>
                                      <p:to>
                                        <p:strVal val="1"/>
                                      </p:to>
                                    </p:set>
                                    <p:animEffect filter="image" prLst="opacity: 1">
                                      <p:cBhvr rctx="IE">
                                        <p:cTn id="93" dur="indefinite"/>
                                        <p:tgtEl>
                                          <p:spTgt spid="114"/>
                                        </p:tgtEl>
                                      </p:cBhvr>
                                    </p:animEffect>
                                  </p:childTnLst>
                                </p:cTn>
                              </p:par>
                              <p:par>
                                <p:cTn id="94" presetID="9" presetClass="emph" presetSubtype="0" grpId="1" nodeType="withEffect">
                                  <p:stCondLst>
                                    <p:cond delay="0"/>
                                  </p:stCondLst>
                                  <p:childTnLst>
                                    <p:set>
                                      <p:cBhvr>
                                        <p:cTn id="95" dur="indefinite"/>
                                        <p:tgtEl>
                                          <p:spTgt spid="118"/>
                                        </p:tgtEl>
                                        <p:attrNameLst>
                                          <p:attrName>style.opacity</p:attrName>
                                        </p:attrNameLst>
                                      </p:cBhvr>
                                      <p:to>
                                        <p:strVal val="1"/>
                                      </p:to>
                                    </p:set>
                                    <p:animEffect filter="image" prLst="opacity: 1">
                                      <p:cBhvr rctx="IE">
                                        <p:cTn id="96" dur="indefinite"/>
                                        <p:tgtEl>
                                          <p:spTgt spid="118"/>
                                        </p:tgtEl>
                                      </p:cBhvr>
                                    </p:animEffect>
                                  </p:childTnLst>
                                </p:cTn>
                              </p:par>
                              <p:par>
                                <p:cTn id="97" presetID="9" presetClass="emph" presetSubtype="0" grpId="1" nodeType="withEffect">
                                  <p:stCondLst>
                                    <p:cond delay="0"/>
                                  </p:stCondLst>
                                  <p:childTnLst>
                                    <p:set>
                                      <p:cBhvr>
                                        <p:cTn id="98" dur="indefinite"/>
                                        <p:tgtEl>
                                          <p:spTgt spid="3"/>
                                        </p:tgtEl>
                                        <p:attrNameLst>
                                          <p:attrName>style.opacity</p:attrName>
                                        </p:attrNameLst>
                                      </p:cBhvr>
                                      <p:to>
                                        <p:strVal val="0.5"/>
                                      </p:to>
                                    </p:set>
                                    <p:animEffect filter="image" prLst="opacity: 0.5">
                                      <p:cBhvr rctx="IE">
                                        <p:cTn id="99" dur="indefinite"/>
                                        <p:tgtEl>
                                          <p:spTgt spid="3"/>
                                        </p:tgtEl>
                                      </p:cBhvr>
                                    </p:animEffect>
                                  </p:childTnLst>
                                </p:cTn>
                              </p:par>
                              <p:par>
                                <p:cTn id="100" presetID="9" presetClass="emph" presetSubtype="0" grpId="1" nodeType="withEffect">
                                  <p:stCondLst>
                                    <p:cond delay="0"/>
                                  </p:stCondLst>
                                  <p:childTnLst>
                                    <p:set>
                                      <p:cBhvr>
                                        <p:cTn id="101" dur="indefinite"/>
                                        <p:tgtEl>
                                          <p:spTgt spid="126"/>
                                        </p:tgtEl>
                                        <p:attrNameLst>
                                          <p:attrName>style.opacity</p:attrName>
                                        </p:attrNameLst>
                                      </p:cBhvr>
                                      <p:to>
                                        <p:strVal val="0.5"/>
                                      </p:to>
                                    </p:set>
                                    <p:animEffect filter="image" prLst="opacity: 0.5">
                                      <p:cBhvr rctx="IE">
                                        <p:cTn id="102" dur="indefinite"/>
                                        <p:tgtEl>
                                          <p:spTgt spid="126"/>
                                        </p:tgtEl>
                                      </p:cBhvr>
                                    </p:animEffect>
                                  </p:childTnLst>
                                </p:cTn>
                              </p:par>
                              <p:par>
                                <p:cTn id="103" presetID="9" presetClass="emph" presetSubtype="0" grpId="1" nodeType="withEffect">
                                  <p:stCondLst>
                                    <p:cond delay="0"/>
                                  </p:stCondLst>
                                  <p:childTnLst>
                                    <p:set>
                                      <p:cBhvr>
                                        <p:cTn id="104" dur="indefinite"/>
                                        <p:tgtEl>
                                          <p:spTgt spid="127"/>
                                        </p:tgtEl>
                                        <p:attrNameLst>
                                          <p:attrName>style.opacity</p:attrName>
                                        </p:attrNameLst>
                                      </p:cBhvr>
                                      <p:to>
                                        <p:strVal val="0.5"/>
                                      </p:to>
                                    </p:set>
                                    <p:animEffect filter="image" prLst="opacity: 0.5">
                                      <p:cBhvr rctx="IE">
                                        <p:cTn id="105" dur="indefinite"/>
                                        <p:tgtEl>
                                          <p:spTgt spid="127"/>
                                        </p:tgtEl>
                                      </p:cBhvr>
                                    </p:animEffect>
                                  </p:childTnLst>
                                </p:cTn>
                              </p:par>
                              <p:par>
                                <p:cTn id="106" presetID="9" presetClass="emph" presetSubtype="0" grpId="1" nodeType="withEffect">
                                  <p:stCondLst>
                                    <p:cond delay="0"/>
                                  </p:stCondLst>
                                  <p:childTnLst>
                                    <p:set>
                                      <p:cBhvr>
                                        <p:cTn id="107" dur="indefinite"/>
                                        <p:tgtEl>
                                          <p:spTgt spid="95"/>
                                        </p:tgtEl>
                                        <p:attrNameLst>
                                          <p:attrName>style.opacity</p:attrName>
                                        </p:attrNameLst>
                                      </p:cBhvr>
                                      <p:to>
                                        <p:strVal val="0.5"/>
                                      </p:to>
                                    </p:set>
                                    <p:animEffect filter="image" prLst="opacity: 0.5">
                                      <p:cBhvr rctx="IE">
                                        <p:cTn id="108" dur="indefinite"/>
                                        <p:tgtEl>
                                          <p:spTgt spid="95"/>
                                        </p:tgtEl>
                                      </p:cBhvr>
                                    </p:animEffect>
                                  </p:childTnLst>
                                </p:cTn>
                              </p:par>
                              <p:par>
                                <p:cTn id="109" presetID="9" presetClass="emph" presetSubtype="0" grpId="1" nodeType="withEffect">
                                  <p:stCondLst>
                                    <p:cond delay="0"/>
                                  </p:stCondLst>
                                  <p:childTnLst>
                                    <p:set>
                                      <p:cBhvr>
                                        <p:cTn id="110" dur="indefinite"/>
                                        <p:tgtEl>
                                          <p:spTgt spid="97"/>
                                        </p:tgtEl>
                                        <p:attrNameLst>
                                          <p:attrName>style.opacity</p:attrName>
                                        </p:attrNameLst>
                                      </p:cBhvr>
                                      <p:to>
                                        <p:strVal val="0.5"/>
                                      </p:to>
                                    </p:set>
                                    <p:animEffect filter="image" prLst="opacity: 0.5">
                                      <p:cBhvr rctx="IE">
                                        <p:cTn id="111" dur="indefinite"/>
                                        <p:tgtEl>
                                          <p:spTgt spid="97"/>
                                        </p:tgtEl>
                                      </p:cBhvr>
                                    </p:animEffect>
                                  </p:childTnLst>
                                </p:cTn>
                              </p:par>
                              <p:par>
                                <p:cTn id="112" presetID="9" presetClass="emph" presetSubtype="0" grpId="1" nodeType="withEffect">
                                  <p:stCondLst>
                                    <p:cond delay="0"/>
                                  </p:stCondLst>
                                  <p:childTnLst>
                                    <p:set>
                                      <p:cBhvr>
                                        <p:cTn id="113" dur="indefinite"/>
                                        <p:tgtEl>
                                          <p:spTgt spid="96"/>
                                        </p:tgtEl>
                                        <p:attrNameLst>
                                          <p:attrName>style.opacity</p:attrName>
                                        </p:attrNameLst>
                                      </p:cBhvr>
                                      <p:to>
                                        <p:strVal val="0.5"/>
                                      </p:to>
                                    </p:set>
                                    <p:animEffect filter="image" prLst="opacity: 0.5">
                                      <p:cBhvr rctx="IE">
                                        <p:cTn id="114" dur="indefinite"/>
                                        <p:tgtEl>
                                          <p:spTgt spid="96"/>
                                        </p:tgtEl>
                                      </p:cBhvr>
                                    </p:animEffect>
                                  </p:childTnLst>
                                </p:cTn>
                              </p:par>
                              <p:par>
                                <p:cTn id="115" presetID="9" presetClass="emph" presetSubtype="0" nodeType="withEffect">
                                  <p:stCondLst>
                                    <p:cond delay="0"/>
                                  </p:stCondLst>
                                  <p:childTnLst>
                                    <p:set>
                                      <p:cBhvr>
                                        <p:cTn id="116" dur="indefinite"/>
                                        <p:tgtEl>
                                          <p:spTgt spid="93"/>
                                        </p:tgtEl>
                                        <p:attrNameLst>
                                          <p:attrName>style.opacity</p:attrName>
                                        </p:attrNameLst>
                                      </p:cBhvr>
                                      <p:to>
                                        <p:strVal val="0.5"/>
                                      </p:to>
                                    </p:set>
                                    <p:animEffect filter="image" prLst="opacity: 0.5">
                                      <p:cBhvr rctx="IE">
                                        <p:cTn id="117" dur="indefinite"/>
                                        <p:tgtEl>
                                          <p:spTgt spid="93"/>
                                        </p:tgtEl>
                                      </p:cBhvr>
                                    </p:animEffect>
                                  </p:childTnLst>
                                </p:cTn>
                              </p:par>
                              <p:par>
                                <p:cTn id="118" presetID="9" presetClass="emph" presetSubtype="0" nodeType="withEffect">
                                  <p:stCondLst>
                                    <p:cond delay="0"/>
                                  </p:stCondLst>
                                  <p:childTnLst>
                                    <p:set>
                                      <p:cBhvr>
                                        <p:cTn id="119" dur="indefinite"/>
                                        <p:tgtEl>
                                          <p:spTgt spid="94"/>
                                        </p:tgtEl>
                                        <p:attrNameLst>
                                          <p:attrName>style.opacity</p:attrName>
                                        </p:attrNameLst>
                                      </p:cBhvr>
                                      <p:to>
                                        <p:strVal val="0.5"/>
                                      </p:to>
                                    </p:set>
                                    <p:animEffect filter="image" prLst="opacity: 0.5">
                                      <p:cBhvr rctx="IE">
                                        <p:cTn id="120" dur="indefinite"/>
                                        <p:tgtEl>
                                          <p:spTgt spid="94"/>
                                        </p:tgtEl>
                                      </p:cBhvr>
                                    </p:animEffect>
                                  </p:childTnLst>
                                </p:cTn>
                              </p:par>
                              <p:par>
                                <p:cTn id="121" presetID="9" presetClass="emph" presetSubtype="0" grpId="1" nodeType="withEffect">
                                  <p:stCondLst>
                                    <p:cond delay="0"/>
                                  </p:stCondLst>
                                  <p:childTnLst>
                                    <p:set>
                                      <p:cBhvr>
                                        <p:cTn id="122" dur="indefinite"/>
                                        <p:tgtEl>
                                          <p:spTgt spid="100"/>
                                        </p:tgtEl>
                                        <p:attrNameLst>
                                          <p:attrName>style.opacity</p:attrName>
                                        </p:attrNameLst>
                                      </p:cBhvr>
                                      <p:to>
                                        <p:strVal val="0.5"/>
                                      </p:to>
                                    </p:set>
                                    <p:animEffect filter="image" prLst="opacity: 0.5">
                                      <p:cBhvr rctx="IE">
                                        <p:cTn id="123" dur="indefinite"/>
                                        <p:tgtEl>
                                          <p:spTgt spid="100"/>
                                        </p:tgtEl>
                                      </p:cBhvr>
                                    </p:animEffect>
                                  </p:childTnLst>
                                </p:cTn>
                              </p:par>
                              <p:par>
                                <p:cTn id="124" presetID="9" presetClass="emph" presetSubtype="0" grpId="1" nodeType="withEffect">
                                  <p:stCondLst>
                                    <p:cond delay="0"/>
                                  </p:stCondLst>
                                  <p:childTnLst>
                                    <p:set>
                                      <p:cBhvr>
                                        <p:cTn id="125" dur="indefinite"/>
                                        <p:tgtEl>
                                          <p:spTgt spid="99"/>
                                        </p:tgtEl>
                                        <p:attrNameLst>
                                          <p:attrName>style.opacity</p:attrName>
                                        </p:attrNameLst>
                                      </p:cBhvr>
                                      <p:to>
                                        <p:strVal val="0.5"/>
                                      </p:to>
                                    </p:set>
                                    <p:animEffect filter="image" prLst="opacity: 0.5">
                                      <p:cBhvr rctx="IE">
                                        <p:cTn id="126" dur="indefinite"/>
                                        <p:tgtEl>
                                          <p:spTgt spid="99"/>
                                        </p:tgtEl>
                                      </p:cBhvr>
                                    </p:animEffect>
                                  </p:childTnLst>
                                </p:cTn>
                              </p:par>
                              <p:par>
                                <p:cTn id="127" presetID="9" presetClass="emph" presetSubtype="0" grpId="1" nodeType="withEffect">
                                  <p:stCondLst>
                                    <p:cond delay="0"/>
                                  </p:stCondLst>
                                  <p:childTnLst>
                                    <p:set>
                                      <p:cBhvr>
                                        <p:cTn id="128" dur="indefinite"/>
                                        <p:tgtEl>
                                          <p:spTgt spid="98"/>
                                        </p:tgtEl>
                                        <p:attrNameLst>
                                          <p:attrName>style.opacity</p:attrName>
                                        </p:attrNameLst>
                                      </p:cBhvr>
                                      <p:to>
                                        <p:strVal val="0.5"/>
                                      </p:to>
                                    </p:set>
                                    <p:animEffect filter="image" prLst="opacity: 0.5">
                                      <p:cBhvr rctx="IE">
                                        <p:cTn id="129" dur="indefinite"/>
                                        <p:tgtEl>
                                          <p:spTgt spid="98"/>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178"/>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8"/>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9" presetClass="emph" presetSubtype="0" grpId="2" nodeType="clickEffect">
                                  <p:stCondLst>
                                    <p:cond delay="0"/>
                                  </p:stCondLst>
                                  <p:childTnLst>
                                    <p:set>
                                      <p:cBhvr>
                                        <p:cTn id="145" dur="indefinite"/>
                                        <p:tgtEl>
                                          <p:spTgt spid="114"/>
                                        </p:tgtEl>
                                        <p:attrNameLst>
                                          <p:attrName>style.opacity</p:attrName>
                                        </p:attrNameLst>
                                      </p:cBhvr>
                                      <p:to>
                                        <p:strVal val="0.5"/>
                                      </p:to>
                                    </p:set>
                                    <p:animEffect filter="image" prLst="opacity: 0.5">
                                      <p:cBhvr rctx="IE">
                                        <p:cTn id="146" dur="indefinite"/>
                                        <p:tgtEl>
                                          <p:spTgt spid="114"/>
                                        </p:tgtEl>
                                      </p:cBhvr>
                                    </p:animEffect>
                                  </p:childTnLst>
                                </p:cTn>
                              </p:par>
                              <p:par>
                                <p:cTn id="147" presetID="9" presetClass="emph" presetSubtype="0" grpId="2" nodeType="withEffect">
                                  <p:stCondLst>
                                    <p:cond delay="0"/>
                                  </p:stCondLst>
                                  <p:childTnLst>
                                    <p:set>
                                      <p:cBhvr>
                                        <p:cTn id="148" dur="indefinite"/>
                                        <p:tgtEl>
                                          <p:spTgt spid="118"/>
                                        </p:tgtEl>
                                        <p:attrNameLst>
                                          <p:attrName>style.opacity</p:attrName>
                                        </p:attrNameLst>
                                      </p:cBhvr>
                                      <p:to>
                                        <p:strVal val="0.5"/>
                                      </p:to>
                                    </p:set>
                                    <p:animEffect filter="image" prLst="opacity: 0.5">
                                      <p:cBhvr rctx="IE">
                                        <p:cTn id="149" dur="indefinite"/>
                                        <p:tgtEl>
                                          <p:spTgt spid="118"/>
                                        </p:tgtEl>
                                      </p:cBhvr>
                                    </p:animEffect>
                                  </p:childTnLst>
                                </p:cTn>
                              </p:par>
                              <p:par>
                                <p:cTn id="150" presetID="9" presetClass="emph" presetSubtype="0" grpId="1" nodeType="withEffect">
                                  <p:stCondLst>
                                    <p:cond delay="0"/>
                                  </p:stCondLst>
                                  <p:childTnLst>
                                    <p:set>
                                      <p:cBhvr>
                                        <p:cTn id="151" dur="indefinite"/>
                                        <p:tgtEl>
                                          <p:spTgt spid="20"/>
                                        </p:tgtEl>
                                        <p:attrNameLst>
                                          <p:attrName>style.opacity</p:attrName>
                                        </p:attrNameLst>
                                      </p:cBhvr>
                                      <p:to>
                                        <p:strVal val="0.5"/>
                                      </p:to>
                                    </p:set>
                                    <p:animEffect filter="image" prLst="opacity: 0.5">
                                      <p:cBhvr rctx="IE">
                                        <p:cTn id="152" dur="indefinite"/>
                                        <p:tgtEl>
                                          <p:spTgt spid="20"/>
                                        </p:tgtEl>
                                      </p:cBhvr>
                                    </p:animEffect>
                                  </p:childTnLst>
                                </p:cTn>
                              </p:par>
                              <p:par>
                                <p:cTn id="153" presetID="9" presetClass="emph" presetSubtype="0" grpId="1" nodeType="withEffect">
                                  <p:stCondLst>
                                    <p:cond delay="0"/>
                                  </p:stCondLst>
                                  <p:childTnLst>
                                    <p:set>
                                      <p:cBhvr>
                                        <p:cTn id="154" dur="indefinite"/>
                                        <p:tgtEl>
                                          <p:spTgt spid="22"/>
                                        </p:tgtEl>
                                        <p:attrNameLst>
                                          <p:attrName>style.opacity</p:attrName>
                                        </p:attrNameLst>
                                      </p:cBhvr>
                                      <p:to>
                                        <p:strVal val="0.5"/>
                                      </p:to>
                                    </p:set>
                                    <p:animEffect filter="image" prLst="opacity: 0.5">
                                      <p:cBhvr rctx="IE">
                                        <p:cTn id="155" dur="indefinite"/>
                                        <p:tgtEl>
                                          <p:spTgt spid="22"/>
                                        </p:tgtEl>
                                      </p:cBhvr>
                                    </p:animEffect>
                                  </p:childTnLst>
                                </p:cTn>
                              </p:par>
                              <p:par>
                                <p:cTn id="156" presetID="9" presetClass="emph" presetSubtype="0" nodeType="withEffect">
                                  <p:stCondLst>
                                    <p:cond delay="0"/>
                                  </p:stCondLst>
                                  <p:childTnLst>
                                    <p:set>
                                      <p:cBhvr>
                                        <p:cTn id="157" dur="indefinite"/>
                                        <p:tgtEl>
                                          <p:spTgt spid="110"/>
                                        </p:tgtEl>
                                        <p:attrNameLst>
                                          <p:attrName>style.opacity</p:attrName>
                                        </p:attrNameLst>
                                      </p:cBhvr>
                                      <p:to>
                                        <p:strVal val="0.5"/>
                                      </p:to>
                                    </p:set>
                                    <p:animEffect filter="image" prLst="opacity: 0.5">
                                      <p:cBhvr rctx="IE">
                                        <p:cTn id="158" dur="indefinite"/>
                                        <p:tgtEl>
                                          <p:spTgt spid="110"/>
                                        </p:tgtEl>
                                      </p:cBhvr>
                                    </p:animEffect>
                                  </p:childTnLst>
                                </p:cTn>
                              </p:par>
                              <p:par>
                                <p:cTn id="159" presetID="9" presetClass="emph" presetSubtype="0" nodeType="withEffect">
                                  <p:stCondLst>
                                    <p:cond delay="0"/>
                                  </p:stCondLst>
                                  <p:childTnLst>
                                    <p:set>
                                      <p:cBhvr>
                                        <p:cTn id="160" dur="indefinite"/>
                                        <p:tgtEl>
                                          <p:spTgt spid="111"/>
                                        </p:tgtEl>
                                        <p:attrNameLst>
                                          <p:attrName>style.opacity</p:attrName>
                                        </p:attrNameLst>
                                      </p:cBhvr>
                                      <p:to>
                                        <p:strVal val="0.5"/>
                                      </p:to>
                                    </p:set>
                                    <p:animEffect filter="image" prLst="opacity: 0.5">
                                      <p:cBhvr rctx="IE">
                                        <p:cTn id="161" dur="indefinite"/>
                                        <p:tgtEl>
                                          <p:spTgt spid="111"/>
                                        </p:tgtEl>
                                      </p:cBhvr>
                                    </p:animEffect>
                                  </p:childTnLst>
                                </p:cTn>
                              </p:par>
                              <p:par>
                                <p:cTn id="162" presetID="9" presetClass="emph" presetSubtype="0" nodeType="withEffect">
                                  <p:stCondLst>
                                    <p:cond delay="0"/>
                                  </p:stCondLst>
                                  <p:childTnLst>
                                    <p:set>
                                      <p:cBhvr>
                                        <p:cTn id="163" dur="indefinite"/>
                                        <p:tgtEl>
                                          <p:spTgt spid="179"/>
                                        </p:tgtEl>
                                        <p:attrNameLst>
                                          <p:attrName>style.opacity</p:attrName>
                                        </p:attrNameLst>
                                      </p:cBhvr>
                                      <p:to>
                                        <p:strVal val="0.5"/>
                                      </p:to>
                                    </p:set>
                                    <p:animEffect filter="image" prLst="opacity: 0.5">
                                      <p:cBhvr rctx="IE">
                                        <p:cTn id="164" dur="indefinite"/>
                                        <p:tgtEl>
                                          <p:spTgt spid="179"/>
                                        </p:tgtEl>
                                      </p:cBhvr>
                                    </p:animEffect>
                                  </p:childTnLst>
                                </p:cTn>
                              </p:par>
                              <p:par>
                                <p:cTn id="165" presetID="9" presetClass="emph" presetSubtype="0" nodeType="withEffect">
                                  <p:stCondLst>
                                    <p:cond delay="0"/>
                                  </p:stCondLst>
                                  <p:childTnLst>
                                    <p:set>
                                      <p:cBhvr>
                                        <p:cTn id="166" dur="indefinite"/>
                                        <p:tgtEl>
                                          <p:spTgt spid="192"/>
                                        </p:tgtEl>
                                        <p:attrNameLst>
                                          <p:attrName>style.opacity</p:attrName>
                                        </p:attrNameLst>
                                      </p:cBhvr>
                                      <p:to>
                                        <p:strVal val="0.5"/>
                                      </p:to>
                                    </p:set>
                                    <p:animEffect filter="image" prLst="opacity: 0.5">
                                      <p:cBhvr rctx="IE">
                                        <p:cTn id="167" dur="indefinite"/>
                                        <p:tgtEl>
                                          <p:spTgt spid="192"/>
                                        </p:tgtEl>
                                      </p:cBhvr>
                                    </p:animEffect>
                                  </p:childTnLst>
                                </p:cTn>
                              </p:par>
                              <p:par>
                                <p:cTn id="168" presetID="9" presetClass="emph" presetSubtype="0" nodeType="withEffect">
                                  <p:stCondLst>
                                    <p:cond delay="0"/>
                                  </p:stCondLst>
                                  <p:childTnLst>
                                    <p:set>
                                      <p:cBhvr>
                                        <p:cTn id="169" dur="indefinite"/>
                                        <p:tgtEl>
                                          <p:spTgt spid="205"/>
                                        </p:tgtEl>
                                        <p:attrNameLst>
                                          <p:attrName>style.opacity</p:attrName>
                                        </p:attrNameLst>
                                      </p:cBhvr>
                                      <p:to>
                                        <p:strVal val="0.5"/>
                                      </p:to>
                                    </p:set>
                                    <p:animEffect filter="image" prLst="opacity: 0.5">
                                      <p:cBhvr rctx="IE">
                                        <p:cTn id="170" dur="indefinite"/>
                                        <p:tgtEl>
                                          <p:spTgt spid="205"/>
                                        </p:tgtEl>
                                      </p:cBhvr>
                                    </p:animEffect>
                                  </p:childTnLst>
                                </p:cTn>
                              </p:par>
                              <p:par>
                                <p:cTn id="171" presetID="9" presetClass="emph" presetSubtype="0" nodeType="withEffect">
                                  <p:stCondLst>
                                    <p:cond delay="0"/>
                                  </p:stCondLst>
                                  <p:childTnLst>
                                    <p:set>
                                      <p:cBhvr>
                                        <p:cTn id="172" dur="indefinite"/>
                                        <p:tgtEl>
                                          <p:spTgt spid="216"/>
                                        </p:tgtEl>
                                        <p:attrNameLst>
                                          <p:attrName>style.opacity</p:attrName>
                                        </p:attrNameLst>
                                      </p:cBhvr>
                                      <p:to>
                                        <p:strVal val="0.5"/>
                                      </p:to>
                                    </p:set>
                                    <p:animEffect filter="image" prLst="opacity: 0.5">
                                      <p:cBhvr rctx="IE">
                                        <p:cTn id="173" dur="indefinite"/>
                                        <p:tgtEl>
                                          <p:spTgt spid="216"/>
                                        </p:tgtEl>
                                      </p:cBhvr>
                                    </p:animEffect>
                                  </p:childTnLst>
                                </p:cTn>
                              </p:par>
                              <p:par>
                                <p:cTn id="174" presetID="9" presetClass="emph" presetSubtype="0" nodeType="withEffect">
                                  <p:stCondLst>
                                    <p:cond delay="0"/>
                                  </p:stCondLst>
                                  <p:childTnLst>
                                    <p:set>
                                      <p:cBhvr>
                                        <p:cTn id="175" dur="indefinite"/>
                                        <p:tgtEl>
                                          <p:spTgt spid="6"/>
                                        </p:tgtEl>
                                        <p:attrNameLst>
                                          <p:attrName>style.opacity</p:attrName>
                                        </p:attrNameLst>
                                      </p:cBhvr>
                                      <p:to>
                                        <p:strVal val="0.5"/>
                                      </p:to>
                                    </p:set>
                                    <p:animEffect filter="image" prLst="opacity: 0.5">
                                      <p:cBhvr rctx="IE">
                                        <p:cTn id="176" dur="indefinite"/>
                                        <p:tgtEl>
                                          <p:spTgt spid="6"/>
                                        </p:tgtEl>
                                      </p:cBhvr>
                                    </p:animEffect>
                                  </p:childTnLst>
                                </p:cTn>
                              </p:par>
                              <p:par>
                                <p:cTn id="177" presetID="9" presetClass="emph" presetSubtype="0" nodeType="withEffect">
                                  <p:stCondLst>
                                    <p:cond delay="0"/>
                                  </p:stCondLst>
                                  <p:childTnLst>
                                    <p:set>
                                      <p:cBhvr>
                                        <p:cTn id="178" dur="indefinite"/>
                                        <p:tgtEl>
                                          <p:spTgt spid="178"/>
                                        </p:tgtEl>
                                        <p:attrNameLst>
                                          <p:attrName>style.opacity</p:attrName>
                                        </p:attrNameLst>
                                      </p:cBhvr>
                                      <p:to>
                                        <p:strVal val="0.5"/>
                                      </p:to>
                                    </p:set>
                                    <p:animEffect filter="image" prLst="opacity: 0.5">
                                      <p:cBhvr rctx="IE">
                                        <p:cTn id="179" dur="indefinite"/>
                                        <p:tgtEl>
                                          <p:spTgt spid="178"/>
                                        </p:tgtEl>
                                      </p:cBhvr>
                                    </p:animEffect>
                                  </p:childTnLst>
                                </p:cTn>
                              </p:par>
                              <p:par>
                                <p:cTn id="180" presetID="9" presetClass="emph" presetSubtype="0" nodeType="withEffect">
                                  <p:stCondLst>
                                    <p:cond delay="0"/>
                                  </p:stCondLst>
                                  <p:childTnLst>
                                    <p:set>
                                      <p:cBhvr>
                                        <p:cTn id="181" dur="indefinite"/>
                                        <p:tgtEl>
                                          <p:spTgt spid="8"/>
                                        </p:tgtEl>
                                        <p:attrNameLst>
                                          <p:attrName>style.opacity</p:attrName>
                                        </p:attrNameLst>
                                      </p:cBhvr>
                                      <p:to>
                                        <p:strVal val="0.5"/>
                                      </p:to>
                                    </p:set>
                                    <p:animEffect filter="image" prLst="opacity: 0.5">
                                      <p:cBhvr rctx="IE">
                                        <p:cTn id="182" dur="indefinite"/>
                                        <p:tgtEl>
                                          <p:spTgt spid="8"/>
                                        </p:tgtEl>
                                      </p:cBhvr>
                                    </p:animEffect>
                                  </p:childTnLst>
                                </p:cTn>
                              </p:par>
                              <p:par>
                                <p:cTn id="183" presetID="9" presetClass="emph" presetSubtype="0" grpId="2" nodeType="withEffect">
                                  <p:stCondLst>
                                    <p:cond delay="0"/>
                                  </p:stCondLst>
                                  <p:childTnLst>
                                    <p:set>
                                      <p:cBhvr>
                                        <p:cTn id="184" dur="indefinite"/>
                                        <p:tgtEl>
                                          <p:spTgt spid="21"/>
                                        </p:tgtEl>
                                        <p:attrNameLst>
                                          <p:attrName>style.opacity</p:attrName>
                                        </p:attrNameLst>
                                      </p:cBhvr>
                                      <p:to>
                                        <p:strVal val="1"/>
                                      </p:to>
                                    </p:set>
                                    <p:animEffect filter="image" prLst="opacity: 1">
                                      <p:cBhvr rctx="IE">
                                        <p:cTn id="185" dur="indefinite"/>
                                        <p:tgtEl>
                                          <p:spTgt spid="21"/>
                                        </p:tgtEl>
                                      </p:cBhvr>
                                    </p:animEffect>
                                  </p:childTnLst>
                                </p:cTn>
                              </p:par>
                              <p:par>
                                <p:cTn id="186" presetID="9" presetClass="emph" presetSubtype="0" grpId="2" nodeType="withEffect">
                                  <p:stCondLst>
                                    <p:cond delay="0"/>
                                  </p:stCondLst>
                                  <p:childTnLst>
                                    <p:set>
                                      <p:cBhvr>
                                        <p:cTn id="187" dur="indefinite"/>
                                        <p:tgtEl>
                                          <p:spTgt spid="23"/>
                                        </p:tgtEl>
                                        <p:attrNameLst>
                                          <p:attrName>style.opacity</p:attrName>
                                        </p:attrNameLst>
                                      </p:cBhvr>
                                      <p:to>
                                        <p:strVal val="1"/>
                                      </p:to>
                                    </p:set>
                                    <p:animEffect filter="image" prLst="opacity: 1">
                                      <p:cBhvr rctx="IE">
                                        <p:cTn id="188" dur="indefinite"/>
                                        <p:tgtEl>
                                          <p:spTgt spid="23"/>
                                        </p:tgtEl>
                                      </p:cBhvr>
                                    </p:animEffec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2" grpId="0"/>
      <p:bldP spid="22" grpId="1"/>
      <p:bldP spid="23" grpId="0"/>
      <p:bldP spid="23" grpId="1"/>
      <p:bldP spid="23" grpId="2"/>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14" grpId="0" animBg="1"/>
      <p:bldP spid="114" grpId="1" animBg="1"/>
      <p:bldP spid="114" grpId="2" animBg="1"/>
      <p:bldP spid="118" grpId="0"/>
      <p:bldP spid="118" grpId="1"/>
      <p:bldP spid="118" grpId="2"/>
      <p:bldP spid="3" grpId="0" animBg="1"/>
      <p:bldP spid="3" grpId="1" animBg="1"/>
      <p:bldP spid="126" grpId="0" animBg="1"/>
      <p:bldP spid="126" grpId="1" animBg="1"/>
      <p:bldP spid="127" grpId="0" animBg="1"/>
      <p:bldP spid="12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F974B-7510-4D45-A34C-973811FE3565}"/>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4</a:t>
            </a:fld>
            <a:endParaRPr lang="en-US" dirty="0">
              <a:solidFill>
                <a:prstClr val="white">
                  <a:tint val="75000"/>
                </a:prstClr>
              </a:solidFill>
            </a:endParaRPr>
          </a:p>
        </p:txBody>
      </p:sp>
      <p:sp>
        <p:nvSpPr>
          <p:cNvPr id="3" name="Rounded Rectangle 39">
            <a:extLst>
              <a:ext uri="{FF2B5EF4-FFF2-40B4-BE49-F238E27FC236}">
                <a16:creationId xmlns:a16="http://schemas.microsoft.com/office/drawing/2014/main" id="{EDB513A4-B56D-4CAF-9029-36F64245D2DD}"/>
              </a:ext>
            </a:extLst>
          </p:cNvPr>
          <p:cNvSpPr/>
          <p:nvPr/>
        </p:nvSpPr>
        <p:spPr>
          <a:xfrm>
            <a:off x="56402" y="165652"/>
            <a:ext cx="5799323" cy="5961704"/>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9">
            <a:extLst>
              <a:ext uri="{FF2B5EF4-FFF2-40B4-BE49-F238E27FC236}">
                <a16:creationId xmlns:a16="http://schemas.microsoft.com/office/drawing/2014/main" id="{839240DD-F3C8-4F5D-A485-81A023E0AA3F}"/>
              </a:ext>
            </a:extLst>
          </p:cNvPr>
          <p:cNvSpPr/>
          <p:nvPr/>
        </p:nvSpPr>
        <p:spPr>
          <a:xfrm>
            <a:off x="6322810" y="166742"/>
            <a:ext cx="5797296" cy="5960614"/>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1E4841-715D-471D-B1AB-CD37ECC7E418}"/>
              </a:ext>
            </a:extLst>
          </p:cNvPr>
          <p:cNvSpPr txBox="1"/>
          <p:nvPr/>
        </p:nvSpPr>
        <p:spPr>
          <a:xfrm>
            <a:off x="303852" y="272154"/>
            <a:ext cx="5304422" cy="646331"/>
          </a:xfrm>
          <a:prstGeom prst="rect">
            <a:avLst/>
          </a:prstGeom>
          <a:noFill/>
        </p:spPr>
        <p:txBody>
          <a:bodyPr wrap="square" rtlCol="0">
            <a:spAutoFit/>
          </a:bodyPr>
          <a:lstStyle/>
          <a:p>
            <a:pPr algn="ctr"/>
            <a:r>
              <a:rPr lang="en-US" cap="small" dirty="0">
                <a:latin typeface="Century Gothic" panose="020B0502020202020204" pitchFamily="34" charset="0"/>
              </a:rPr>
              <a:t>Assembly, composition and function of Microbial Communities in Plant Roots</a:t>
            </a:r>
          </a:p>
        </p:txBody>
      </p:sp>
      <p:sp>
        <p:nvSpPr>
          <p:cNvPr id="6" name="TextBox 5">
            <a:extLst>
              <a:ext uri="{FF2B5EF4-FFF2-40B4-BE49-F238E27FC236}">
                <a16:creationId xmlns:a16="http://schemas.microsoft.com/office/drawing/2014/main" id="{90D294DD-B86C-49DF-850A-A765AF0420C3}"/>
              </a:ext>
            </a:extLst>
          </p:cNvPr>
          <p:cNvSpPr txBox="1"/>
          <p:nvPr/>
        </p:nvSpPr>
        <p:spPr>
          <a:xfrm>
            <a:off x="6743301" y="272154"/>
            <a:ext cx="4956313" cy="923330"/>
          </a:xfrm>
          <a:prstGeom prst="rect">
            <a:avLst/>
          </a:prstGeom>
          <a:noFill/>
        </p:spPr>
        <p:txBody>
          <a:bodyPr wrap="square" rtlCol="0">
            <a:spAutoFit/>
          </a:bodyPr>
          <a:lstStyle/>
          <a:p>
            <a:pPr algn="ctr"/>
            <a:r>
              <a:rPr lang="en-US" cap="small" dirty="0">
                <a:latin typeface="Century Gothic" panose="020B0502020202020204" pitchFamily="34" charset="0"/>
              </a:rPr>
              <a:t>Evaluation of culture based and independent methods to Characterize the Microbial Community of Human Urine</a:t>
            </a:r>
          </a:p>
        </p:txBody>
      </p:sp>
      <p:pic>
        <p:nvPicPr>
          <p:cNvPr id="10" name="Picture 9">
            <a:extLst>
              <a:ext uri="{FF2B5EF4-FFF2-40B4-BE49-F238E27FC236}">
                <a16:creationId xmlns:a16="http://schemas.microsoft.com/office/drawing/2014/main" id="{3FEEBC4E-A753-435A-813A-11B6DFBFF3D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140835" y="918485"/>
            <a:ext cx="3414580" cy="3372678"/>
          </a:xfrm>
          <a:prstGeom prst="rect">
            <a:avLst/>
          </a:prstGeom>
        </p:spPr>
      </p:pic>
      <p:pic>
        <p:nvPicPr>
          <p:cNvPr id="12" name="Picture 11" descr="A picture containing person, boy, child, young&#10;&#10;Description generated with very high confidence">
            <a:extLst>
              <a:ext uri="{FF2B5EF4-FFF2-40B4-BE49-F238E27FC236}">
                <a16:creationId xmlns:a16="http://schemas.microsoft.com/office/drawing/2014/main" id="{1E1FA2E9-EDBC-4ADB-A93E-EE440173198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875" b="97292" l="23750" r="79750">
                        <a14:foregroundMark x1="29500" y1="6667" x2="35250" y2="39167"/>
                        <a14:foregroundMark x1="35250" y1="39167" x2="35083" y2="44375"/>
                        <a14:foregroundMark x1="46333" y1="33125" x2="32917" y2="52708"/>
                        <a14:foregroundMark x1="26833" y1="34167" x2="26667" y2="45000"/>
                        <a14:foregroundMark x1="26667" y1="45000" x2="30000" y2="72500"/>
                        <a14:foregroundMark x1="39167" y1="23958" x2="44333" y2="24792"/>
                        <a14:foregroundMark x1="44333" y1="24792" x2="48000" y2="29375"/>
                        <a14:foregroundMark x1="48000" y1="29375" x2="49417" y2="38333"/>
                        <a14:foregroundMark x1="76000" y1="46042" x2="68333" y2="97292"/>
                        <a14:foregroundMark x1="77750" y1="48542" x2="79750" y2="47500"/>
                        <a14:foregroundMark x1="28167" y1="36250" x2="38833" y2="68125"/>
                        <a14:foregroundMark x1="27917" y1="3333" x2="31667" y2="1875"/>
                        <a14:foregroundMark x1="27833" y1="28542" x2="25333" y2="37083"/>
                        <a14:foregroundMark x1="25333" y1="37083" x2="25917" y2="58333"/>
                        <a14:foregroundMark x1="25917" y1="58333" x2="28083" y2="67292"/>
                        <a14:foregroundMark x1="28083" y1="67292" x2="28083" y2="68125"/>
                        <a14:foregroundMark x1="27833" y1="79792" x2="30333" y2="87500"/>
                        <a14:foregroundMark x1="30333" y1="87500" x2="35167" y2="90208"/>
                        <a14:foregroundMark x1="35167" y1="90208" x2="38833" y2="87500"/>
                        <a14:foregroundMark x1="37750" y1="30833" x2="40500" y2="48542"/>
                        <a14:foregroundMark x1="31500" y1="28125" x2="28500" y2="42917"/>
                        <a14:foregroundMark x1="26667" y1="50417" x2="35083" y2="32917"/>
                        <a14:foregroundMark x1="36000" y1="17500" x2="39250" y2="24792"/>
                        <a14:foregroundMark x1="39250" y1="24792" x2="38833" y2="35208"/>
                        <a14:foregroundMark x1="25833" y1="37292" x2="30333" y2="49375"/>
                        <a14:foregroundMark x1="29750" y1="37708" x2="33083" y2="44375"/>
                        <a14:foregroundMark x1="33083" y1="44375" x2="33833" y2="48125"/>
                        <a14:foregroundMark x1="38417" y1="42292" x2="41000" y2="54792"/>
                        <a14:foregroundMark x1="23833" y1="40625" x2="23750" y2="52083"/>
                      </a14:backgroundRemoval>
                    </a14:imgEffect>
                  </a14:imgLayer>
                </a14:imgProps>
              </a:ext>
              <a:ext uri="{28A0092B-C50C-407E-A947-70E740481C1C}">
                <a14:useLocalDpi xmlns:a14="http://schemas.microsoft.com/office/drawing/2010/main" val="0"/>
              </a:ext>
            </a:extLst>
          </a:blip>
          <a:srcRect l="18587" r="16087"/>
          <a:stretch/>
        </p:blipFill>
        <p:spPr>
          <a:xfrm>
            <a:off x="6162023" y="2002604"/>
            <a:ext cx="3974396" cy="2433574"/>
          </a:xfrm>
          <a:prstGeom prst="rect">
            <a:avLst/>
          </a:prstGeom>
        </p:spPr>
      </p:pic>
      <p:pic>
        <p:nvPicPr>
          <p:cNvPr id="13" name="Picture 12">
            <a:extLst>
              <a:ext uri="{FF2B5EF4-FFF2-40B4-BE49-F238E27FC236}">
                <a16:creationId xmlns:a16="http://schemas.microsoft.com/office/drawing/2014/main" id="{3DA8EC2C-1E21-4776-B777-9F2BADC36D01}"/>
              </a:ext>
            </a:extLst>
          </p:cNvPr>
          <p:cNvPicPr>
            <a:picLocks noChangeAspect="1"/>
          </p:cNvPicPr>
          <p:nvPr/>
        </p:nvPicPr>
        <p:blipFill rotWithShape="1">
          <a:blip r:embed="rId7"/>
          <a:srcRect r="12859"/>
          <a:stretch/>
        </p:blipFill>
        <p:spPr>
          <a:xfrm>
            <a:off x="1142756" y="5084183"/>
            <a:ext cx="765472" cy="878428"/>
          </a:xfrm>
          <a:prstGeom prst="rect">
            <a:avLst/>
          </a:prstGeom>
        </p:spPr>
      </p:pic>
      <p:pic>
        <p:nvPicPr>
          <p:cNvPr id="14" name="Picture 13">
            <a:extLst>
              <a:ext uri="{FF2B5EF4-FFF2-40B4-BE49-F238E27FC236}">
                <a16:creationId xmlns:a16="http://schemas.microsoft.com/office/drawing/2014/main" id="{FA09FD66-86FB-4835-AA18-0013D73A3311}"/>
              </a:ext>
            </a:extLst>
          </p:cNvPr>
          <p:cNvPicPr>
            <a:picLocks noChangeAspect="1"/>
          </p:cNvPicPr>
          <p:nvPr/>
        </p:nvPicPr>
        <p:blipFill rotWithShape="1">
          <a:blip r:embed="rId8"/>
          <a:srcRect l="25732" t="13380" r="19413" b="22343"/>
          <a:stretch/>
        </p:blipFill>
        <p:spPr>
          <a:xfrm>
            <a:off x="2147586" y="5084184"/>
            <a:ext cx="749642" cy="878428"/>
          </a:xfrm>
          <a:prstGeom prst="rect">
            <a:avLst/>
          </a:prstGeom>
        </p:spPr>
      </p:pic>
      <p:pic>
        <p:nvPicPr>
          <p:cNvPr id="15" name="Picture 2" descr="https://wubio.wustl.edu/files/biology/styles/person_node/public/people/images/myers_portrait_original.jpg?itok=TUPJFP-4">
            <a:extLst>
              <a:ext uri="{FF2B5EF4-FFF2-40B4-BE49-F238E27FC236}">
                <a16:creationId xmlns:a16="http://schemas.microsoft.com/office/drawing/2014/main" id="{7E9F2968-2CB7-4B2D-BFA3-766478A6CDA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2416"/>
          <a:stretch/>
        </p:blipFill>
        <p:spPr bwMode="auto">
          <a:xfrm>
            <a:off x="4044693" y="5106696"/>
            <a:ext cx="749642" cy="8559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2A18958-7F29-4861-ACD8-2A04C70BE83A}"/>
              </a:ext>
            </a:extLst>
          </p:cNvPr>
          <p:cNvPicPr>
            <a:picLocks noChangeAspect="1"/>
          </p:cNvPicPr>
          <p:nvPr/>
        </p:nvPicPr>
        <p:blipFill rotWithShape="1">
          <a:blip r:embed="rId10"/>
          <a:srcRect b="4805"/>
          <a:stretch/>
        </p:blipFill>
        <p:spPr>
          <a:xfrm>
            <a:off x="3039863" y="5106696"/>
            <a:ext cx="765472" cy="855916"/>
          </a:xfrm>
          <a:prstGeom prst="rect">
            <a:avLst/>
          </a:prstGeom>
        </p:spPr>
      </p:pic>
      <p:pic>
        <p:nvPicPr>
          <p:cNvPr id="8" name="Picture 7" descr="Screen Clipping">
            <a:extLst>
              <a:ext uri="{FF2B5EF4-FFF2-40B4-BE49-F238E27FC236}">
                <a16:creationId xmlns:a16="http://schemas.microsoft.com/office/drawing/2014/main" id="{8DB5D048-D8E3-4D50-87B1-446BF3A468D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7252" b="92443" l="9403" r="98475">
                        <a14:foregroundMark x1="30496" y1="10000" x2="21855" y2="8321"/>
                        <a14:foregroundMark x1="52859" y1="7328" x2="52859" y2="11374"/>
                        <a14:foregroundMark x1="9403" y1="19771" x2="9403" y2="21679"/>
                        <a14:foregroundMark x1="93011" y1="20000" x2="93011" y2="22519"/>
                        <a14:foregroundMark x1="97332" y1="23282" x2="98602" y2="26031"/>
                        <a14:foregroundMark x1="48539" y1="89008" x2="50318" y2="92443"/>
                        <a14:backgroundMark x1="53875" y1="20840" x2="53875" y2="20840"/>
                        <a14:backgroundMark x1="53240" y1="25649" x2="53240" y2="26336"/>
                        <a14:backgroundMark x1="52859" y1="29008" x2="52859" y2="29008"/>
                        <a14:backgroundMark x1="38501" y1="55267" x2="43329" y2="52824"/>
                      </a14:backgroundRemoval>
                    </a14:imgEffect>
                  </a14:imgLayer>
                </a14:imgProps>
              </a:ext>
              <a:ext uri="{28A0092B-C50C-407E-A947-70E740481C1C}">
                <a14:useLocalDpi xmlns:a14="http://schemas.microsoft.com/office/drawing/2010/main" val="0"/>
              </a:ext>
            </a:extLst>
          </a:blip>
          <a:stretch>
            <a:fillRect/>
          </a:stretch>
        </p:blipFill>
        <p:spPr>
          <a:xfrm>
            <a:off x="9527578" y="1195484"/>
            <a:ext cx="2451650" cy="4080894"/>
          </a:xfrm>
          <a:prstGeom prst="rect">
            <a:avLst/>
          </a:prstGeom>
        </p:spPr>
      </p:pic>
      <p:cxnSp>
        <p:nvCxnSpPr>
          <p:cNvPr id="11" name="Straight Connector 10">
            <a:extLst>
              <a:ext uri="{FF2B5EF4-FFF2-40B4-BE49-F238E27FC236}">
                <a16:creationId xmlns:a16="http://schemas.microsoft.com/office/drawing/2014/main" id="{FF7B2004-5CE8-4D80-8A14-988C64B8CF42}"/>
              </a:ext>
            </a:extLst>
          </p:cNvPr>
          <p:cNvCxnSpPr>
            <a:cxnSpLocks/>
            <a:stCxn id="25" idx="3"/>
            <a:endCxn id="19" idx="1"/>
          </p:cNvCxnSpPr>
          <p:nvPr/>
        </p:nvCxnSpPr>
        <p:spPr>
          <a:xfrm flipV="1">
            <a:off x="2193385" y="1343854"/>
            <a:ext cx="1204085" cy="1449667"/>
          </a:xfrm>
          <a:prstGeom prst="line">
            <a:avLst/>
          </a:prstGeom>
          <a:ln w="57150">
            <a:solidFill>
              <a:srgbClr val="C4BD97"/>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8F8C95-063B-4E94-9667-1796878364C5}"/>
              </a:ext>
            </a:extLst>
          </p:cNvPr>
          <p:cNvCxnSpPr>
            <a:cxnSpLocks/>
            <a:stCxn id="25" idx="3"/>
          </p:cNvCxnSpPr>
          <p:nvPr/>
        </p:nvCxnSpPr>
        <p:spPr>
          <a:xfrm>
            <a:off x="2193385" y="2793521"/>
            <a:ext cx="1241147" cy="1323701"/>
          </a:xfrm>
          <a:prstGeom prst="line">
            <a:avLst/>
          </a:prstGeom>
          <a:ln w="57150">
            <a:solidFill>
              <a:srgbClr val="C4BD97"/>
            </a:solidFill>
            <a:prstDash val="sys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05B4801-A9B0-4F90-9BAE-08D443796A3A}"/>
              </a:ext>
            </a:extLst>
          </p:cNvPr>
          <p:cNvSpPr/>
          <p:nvPr/>
        </p:nvSpPr>
        <p:spPr>
          <a:xfrm>
            <a:off x="2027187" y="2737980"/>
            <a:ext cx="166198" cy="111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B01657-878A-404D-83D7-786E52CAB969}"/>
              </a:ext>
            </a:extLst>
          </p:cNvPr>
          <p:cNvGrpSpPr/>
          <p:nvPr/>
        </p:nvGrpSpPr>
        <p:grpSpPr>
          <a:xfrm>
            <a:off x="3383587" y="1258085"/>
            <a:ext cx="2107681" cy="2876593"/>
            <a:chOff x="3024890" y="1500706"/>
            <a:chExt cx="3508432" cy="4788357"/>
          </a:xfrm>
        </p:grpSpPr>
        <p:pic>
          <p:nvPicPr>
            <p:cNvPr id="18" name="Picture 17" descr="Screen Clipping">
              <a:extLst>
                <a:ext uri="{FF2B5EF4-FFF2-40B4-BE49-F238E27FC236}">
                  <a16:creationId xmlns:a16="http://schemas.microsoft.com/office/drawing/2014/main" id="{92AAF249-A23E-4F17-9485-7C63D46F00A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4890" y="1500706"/>
              <a:ext cx="3508432" cy="4788357"/>
            </a:xfrm>
            <a:prstGeom prst="rect">
              <a:avLst/>
            </a:prstGeom>
          </p:spPr>
        </p:pic>
        <p:sp>
          <p:nvSpPr>
            <p:cNvPr id="19" name="Rectangle 18">
              <a:extLst>
                <a:ext uri="{FF2B5EF4-FFF2-40B4-BE49-F238E27FC236}">
                  <a16:creationId xmlns:a16="http://schemas.microsoft.com/office/drawing/2014/main" id="{B65FBCF7-91D2-4BC5-A836-D325135C6F9A}"/>
                </a:ext>
              </a:extLst>
            </p:cNvPr>
            <p:cNvSpPr/>
            <p:nvPr/>
          </p:nvSpPr>
          <p:spPr>
            <a:xfrm>
              <a:off x="3048000" y="1534350"/>
              <a:ext cx="327910" cy="21825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E4DED431-C201-4BC3-BA8E-FA4D6561A5E9}"/>
                </a:ext>
              </a:extLst>
            </p:cNvPr>
            <p:cNvSpPr/>
            <p:nvPr/>
          </p:nvSpPr>
          <p:spPr>
            <a:xfrm>
              <a:off x="3048000" y="3712712"/>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a:extLst>
                <a:ext uri="{FF2B5EF4-FFF2-40B4-BE49-F238E27FC236}">
                  <a16:creationId xmlns:a16="http://schemas.microsoft.com/office/drawing/2014/main" id="{7D135160-7C12-4A76-9C4D-5B778802DFC7}"/>
                </a:ext>
              </a:extLst>
            </p:cNvPr>
            <p:cNvSpPr/>
            <p:nvPr/>
          </p:nvSpPr>
          <p:spPr>
            <a:xfrm>
              <a:off x="3052830" y="3920435"/>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6" name="TextBox 35">
            <a:extLst>
              <a:ext uri="{FF2B5EF4-FFF2-40B4-BE49-F238E27FC236}">
                <a16:creationId xmlns:a16="http://schemas.microsoft.com/office/drawing/2014/main" id="{60581A8D-3FBE-4C4F-B364-27CBC3261E8C}"/>
              </a:ext>
            </a:extLst>
          </p:cNvPr>
          <p:cNvSpPr txBox="1"/>
          <p:nvPr/>
        </p:nvSpPr>
        <p:spPr>
          <a:xfrm>
            <a:off x="10229467" y="5046108"/>
            <a:ext cx="1213467" cy="400110"/>
          </a:xfrm>
          <a:prstGeom prst="rect">
            <a:avLst/>
          </a:prstGeom>
          <a:noFill/>
        </p:spPr>
        <p:txBody>
          <a:bodyPr wrap="square" rtlCol="0">
            <a:spAutoFit/>
          </a:bodyPr>
          <a:lstStyle/>
          <a:p>
            <a:r>
              <a:rPr lang="en-US" sz="2000" dirty="0">
                <a:latin typeface="Century Gothic" panose="020B0502020202020204" pitchFamily="34" charset="0"/>
              </a:rPr>
              <a:t>Bladder</a:t>
            </a:r>
          </a:p>
        </p:txBody>
      </p:sp>
      <p:sp>
        <p:nvSpPr>
          <p:cNvPr id="37" name="Rectangle 36">
            <a:extLst>
              <a:ext uri="{FF2B5EF4-FFF2-40B4-BE49-F238E27FC236}">
                <a16:creationId xmlns:a16="http://schemas.microsoft.com/office/drawing/2014/main" id="{64FFD576-A119-45D9-B56F-A2D77D3130C2}"/>
              </a:ext>
            </a:extLst>
          </p:cNvPr>
          <p:cNvSpPr/>
          <p:nvPr/>
        </p:nvSpPr>
        <p:spPr>
          <a:xfrm flipH="1">
            <a:off x="10192760" y="3870026"/>
            <a:ext cx="1169484" cy="1190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4E8014C-C06B-4AB7-899B-8E64449C172B}"/>
              </a:ext>
            </a:extLst>
          </p:cNvPr>
          <p:cNvSpPr/>
          <p:nvPr/>
        </p:nvSpPr>
        <p:spPr>
          <a:xfrm flipH="1">
            <a:off x="4161183" y="1278297"/>
            <a:ext cx="490330" cy="2134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49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12"/>
                                        </p:tgtEl>
                                        <p:attrNameLst>
                                          <p:attrName>style.opacity</p:attrName>
                                        </p:attrNameLst>
                                      </p:cBhvr>
                                      <p:to>
                                        <p:strVal val="0.5"/>
                                      </p:to>
                                    </p:set>
                                    <p:animEffect filter="image" prLst="opacity: 0.5">
                                      <p:cBhvr rctx="IE">
                                        <p:cTn id="33" dur="indefinite"/>
                                        <p:tgtEl>
                                          <p:spTgt spid="12"/>
                                        </p:tgtEl>
                                      </p:cBhvr>
                                    </p:animEffect>
                                  </p:childTnLst>
                                </p:cTn>
                              </p:par>
                              <p:par>
                                <p:cTn id="34" presetID="9" presetClass="emph" presetSubtype="0" nodeType="withEffect">
                                  <p:stCondLst>
                                    <p:cond delay="0"/>
                                  </p:stCondLst>
                                  <p:childTnLst>
                                    <p:set>
                                      <p:cBhvr>
                                        <p:cTn id="35" dur="indefinite"/>
                                        <p:tgtEl>
                                          <p:spTgt spid="8"/>
                                        </p:tgtEl>
                                        <p:attrNameLst>
                                          <p:attrName>style.opacity</p:attrName>
                                        </p:attrNameLst>
                                      </p:cBhvr>
                                      <p:to>
                                        <p:strVal val="0.5"/>
                                      </p:to>
                                    </p:set>
                                    <p:animEffect filter="image" prLst="opacity: 0.5">
                                      <p:cBhvr rctx="IE">
                                        <p:cTn id="36" dur="indefinite"/>
                                        <p:tgtEl>
                                          <p:spTgt spid="8"/>
                                        </p:tgtEl>
                                      </p:cBhvr>
                                    </p:animEffect>
                                  </p:childTnLst>
                                </p:cTn>
                              </p:par>
                              <p:par>
                                <p:cTn id="37" presetID="9" presetClass="emph" presetSubtype="0" grpId="1" nodeType="withEffect">
                                  <p:stCondLst>
                                    <p:cond delay="0"/>
                                  </p:stCondLst>
                                  <p:childTnLst>
                                    <p:set>
                                      <p:cBhvr>
                                        <p:cTn id="38" dur="indefinite"/>
                                        <p:tgtEl>
                                          <p:spTgt spid="37"/>
                                        </p:tgtEl>
                                        <p:attrNameLst>
                                          <p:attrName>style.opacity</p:attrName>
                                        </p:attrNameLst>
                                      </p:cBhvr>
                                      <p:to>
                                        <p:strVal val="0.5"/>
                                      </p:to>
                                    </p:set>
                                    <p:animEffect filter="image" prLst="opacity: 0.5">
                                      <p:cBhvr rctx="IE">
                                        <p:cTn id="39" dur="indefinite"/>
                                        <p:tgtEl>
                                          <p:spTgt spid="37"/>
                                        </p:tgtEl>
                                      </p:cBhvr>
                                    </p:animEffect>
                                  </p:childTnLst>
                                </p:cTn>
                              </p:par>
                              <p:par>
                                <p:cTn id="40" presetID="9" presetClass="emph" presetSubtype="0" grpId="1" nodeType="withEffect">
                                  <p:stCondLst>
                                    <p:cond delay="0"/>
                                  </p:stCondLst>
                                  <p:childTnLst>
                                    <p:set>
                                      <p:cBhvr>
                                        <p:cTn id="41" dur="indefinite"/>
                                        <p:tgtEl>
                                          <p:spTgt spid="36"/>
                                        </p:tgtEl>
                                        <p:attrNameLst>
                                          <p:attrName>style.opacity</p:attrName>
                                        </p:attrNameLst>
                                      </p:cBhvr>
                                      <p:to>
                                        <p:strVal val="0.5"/>
                                      </p:to>
                                    </p:set>
                                    <p:animEffect filter="image" prLst="opacity: 0.5">
                                      <p:cBhvr rctx="IE">
                                        <p:cTn id="42" dur="indefinite"/>
                                        <p:tgtEl>
                                          <p:spTgt spid="36"/>
                                        </p:tgtEl>
                                      </p:cBhvr>
                                    </p:animEffect>
                                  </p:childTnLst>
                                </p:cTn>
                              </p:par>
                              <p:par>
                                <p:cTn id="43" presetID="9" presetClass="emph" presetSubtype="0" grpId="0" nodeType="withEffect">
                                  <p:stCondLst>
                                    <p:cond delay="0"/>
                                  </p:stCondLst>
                                  <p:childTnLst>
                                    <p:set>
                                      <p:cBhvr>
                                        <p:cTn id="44" dur="indefinite"/>
                                        <p:tgtEl>
                                          <p:spTgt spid="4"/>
                                        </p:tgtEl>
                                        <p:attrNameLst>
                                          <p:attrName>style.opacity</p:attrName>
                                        </p:attrNameLst>
                                      </p:cBhvr>
                                      <p:to>
                                        <p:strVal val="0.5"/>
                                      </p:to>
                                    </p:set>
                                    <p:animEffect filter="image" prLst="opacity: 0.5">
                                      <p:cBhvr rctx="IE">
                                        <p:cTn id="45" dur="indefinite"/>
                                        <p:tgtEl>
                                          <p:spTgt spid="4"/>
                                        </p:tgtEl>
                                      </p:cBhvr>
                                    </p:animEffect>
                                  </p:childTnLst>
                                </p:cTn>
                              </p:par>
                              <p:par>
                                <p:cTn id="46" presetID="9" presetClass="emph" presetSubtype="0" grpId="0" nodeType="withEffect">
                                  <p:stCondLst>
                                    <p:cond delay="0"/>
                                  </p:stCondLst>
                                  <p:childTnLst>
                                    <p:set>
                                      <p:cBhvr>
                                        <p:cTn id="47" dur="indefinite"/>
                                        <p:tgtEl>
                                          <p:spTgt spid="6"/>
                                        </p:tgtEl>
                                        <p:attrNameLst>
                                          <p:attrName>style.opacity</p:attrName>
                                        </p:attrNameLst>
                                      </p:cBhvr>
                                      <p:to>
                                        <p:strVal val="0.5"/>
                                      </p:to>
                                    </p:set>
                                    <p:animEffect filter="image" prLst="opacity: 0.5">
                                      <p:cBhvr rctx="IE">
                                        <p:cTn id="48" dur="indefinite"/>
                                        <p:tgtEl>
                                          <p:spTgt spid="6"/>
                                        </p:tgtEl>
                                      </p:cBhvr>
                                    </p:animEffec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25" grpId="0" animBg="1"/>
      <p:bldP spid="36" grpId="0"/>
      <p:bldP spid="36" grpId="1"/>
      <p:bldP spid="37" grpId="0" animBg="1"/>
      <p:bldP spid="37" grpId="1" animBg="1"/>
      <p:bldP spid="3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p:txBody>
          <a:bodyPr>
            <a:noAutofit/>
          </a:bodyPr>
          <a:lstStyle/>
          <a:p>
            <a:r>
              <a:rPr lang="en-US" sz="3600" dirty="0"/>
              <a:t>Is the urine microbiota in a state of dysbiosis </a:t>
            </a:r>
            <a:br>
              <a:rPr lang="en-US" sz="3600" dirty="0"/>
            </a:br>
            <a:r>
              <a:rPr lang="en-US" sz="3600" dirty="0"/>
              <a:t>during an infection? </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40</a:t>
            </a:fld>
            <a:endParaRPr lang="en-US"/>
          </a:p>
        </p:txBody>
      </p:sp>
      <p:sp>
        <p:nvSpPr>
          <p:cNvPr id="20" name="Rounded Rectangle 39">
            <a:extLst>
              <a:ext uri="{FF2B5EF4-FFF2-40B4-BE49-F238E27FC236}">
                <a16:creationId xmlns:a16="http://schemas.microsoft.com/office/drawing/2014/main" id="{F65ABF42-0D5B-47BA-BAE2-8327FB2B95FC}"/>
              </a:ext>
            </a:extLst>
          </p:cNvPr>
          <p:cNvSpPr/>
          <p:nvPr/>
        </p:nvSpPr>
        <p:spPr>
          <a:xfrm>
            <a:off x="233295" y="1563378"/>
            <a:ext cx="3848848" cy="4536681"/>
          </a:xfrm>
          <a:prstGeom prst="roundRect">
            <a:avLst/>
          </a:prstGeom>
          <a:solidFill>
            <a:srgbClr val="2682A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39">
            <a:extLst>
              <a:ext uri="{FF2B5EF4-FFF2-40B4-BE49-F238E27FC236}">
                <a16:creationId xmlns:a16="http://schemas.microsoft.com/office/drawing/2014/main" id="{ABF16695-822B-481A-8B63-0CC72D01EC33}"/>
              </a:ext>
            </a:extLst>
          </p:cNvPr>
          <p:cNvSpPr/>
          <p:nvPr/>
        </p:nvSpPr>
        <p:spPr>
          <a:xfrm>
            <a:off x="8181228" y="1563378"/>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957BCC-E8A0-4BA5-B515-D1446256C43A}"/>
              </a:ext>
            </a:extLst>
          </p:cNvPr>
          <p:cNvSpPr txBox="1"/>
          <p:nvPr/>
        </p:nvSpPr>
        <p:spPr>
          <a:xfrm>
            <a:off x="977687"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Microbiome Composition </a:t>
            </a:r>
          </a:p>
        </p:txBody>
      </p:sp>
      <p:sp>
        <p:nvSpPr>
          <p:cNvPr id="23" name="TextBox 22">
            <a:extLst>
              <a:ext uri="{FF2B5EF4-FFF2-40B4-BE49-F238E27FC236}">
                <a16:creationId xmlns:a16="http://schemas.microsoft.com/office/drawing/2014/main" id="{253777C8-895D-46BA-8E81-3A990C609F52}"/>
              </a:ext>
            </a:extLst>
          </p:cNvPr>
          <p:cNvSpPr txBox="1"/>
          <p:nvPr/>
        </p:nvSpPr>
        <p:spPr>
          <a:xfrm>
            <a:off x="9343695" y="1634300"/>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cxnSp>
        <p:nvCxnSpPr>
          <p:cNvPr id="93" name="Straight Connector 92">
            <a:extLst>
              <a:ext uri="{FF2B5EF4-FFF2-40B4-BE49-F238E27FC236}">
                <a16:creationId xmlns:a16="http://schemas.microsoft.com/office/drawing/2014/main" id="{EDB3BD69-CFA3-4AE3-ACE4-861A60814E74}"/>
              </a:ext>
            </a:extLst>
          </p:cNvPr>
          <p:cNvCxnSpPr/>
          <p:nvPr/>
        </p:nvCxnSpPr>
        <p:spPr>
          <a:xfrm>
            <a:off x="2088335" y="3203240"/>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3FD289-DC6E-452A-8BB4-47E1CB937E89}"/>
              </a:ext>
            </a:extLst>
          </p:cNvPr>
          <p:cNvCxnSpPr>
            <a:cxnSpLocks/>
          </p:cNvCxnSpPr>
          <p:nvPr/>
        </p:nvCxnSpPr>
        <p:spPr>
          <a:xfrm flipH="1">
            <a:off x="2073512" y="4784473"/>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DD5AB9A-632B-446A-8890-854D92E4100B}"/>
              </a:ext>
            </a:extLst>
          </p:cNvPr>
          <p:cNvSpPr/>
          <p:nvPr/>
        </p:nvSpPr>
        <p:spPr>
          <a:xfrm>
            <a:off x="2221214" y="3278822"/>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B074DF-3BAD-4463-B906-D7320FA5D1A2}"/>
              </a:ext>
            </a:extLst>
          </p:cNvPr>
          <p:cNvSpPr/>
          <p:nvPr/>
        </p:nvSpPr>
        <p:spPr>
          <a:xfrm>
            <a:off x="2630008" y="3380014"/>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8BB9619-C28C-4131-B3B8-638B880D4197}"/>
              </a:ext>
            </a:extLst>
          </p:cNvPr>
          <p:cNvSpPr/>
          <p:nvPr/>
        </p:nvSpPr>
        <p:spPr>
          <a:xfrm>
            <a:off x="2315001" y="3667459"/>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FE8B0B5-79A7-4D7B-9CB8-C83F5B07DBED}"/>
              </a:ext>
            </a:extLst>
          </p:cNvPr>
          <p:cNvSpPr/>
          <p:nvPr/>
        </p:nvSpPr>
        <p:spPr>
          <a:xfrm>
            <a:off x="3212607" y="4337227"/>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4BB7AA2-4D81-4CD6-ADAE-9FF5AFA19881}"/>
              </a:ext>
            </a:extLst>
          </p:cNvPr>
          <p:cNvSpPr/>
          <p:nvPr/>
        </p:nvSpPr>
        <p:spPr>
          <a:xfrm>
            <a:off x="3476805" y="4033452"/>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D3F90F3-22B8-4FDF-A13A-00EA7D279BF3}"/>
              </a:ext>
            </a:extLst>
          </p:cNvPr>
          <p:cNvSpPr/>
          <p:nvPr/>
        </p:nvSpPr>
        <p:spPr>
          <a:xfrm>
            <a:off x="3100118" y="394641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EA8DCE2F-792C-4663-A018-8A0F85797AD0}"/>
              </a:ext>
            </a:extLst>
          </p:cNvPr>
          <p:cNvGrpSpPr/>
          <p:nvPr/>
        </p:nvGrpSpPr>
        <p:grpSpPr>
          <a:xfrm>
            <a:off x="398127" y="2522983"/>
            <a:ext cx="718381" cy="957842"/>
            <a:chOff x="4338890" y="2448573"/>
            <a:chExt cx="1053202" cy="1404270"/>
          </a:xfrm>
        </p:grpSpPr>
        <p:pic>
          <p:nvPicPr>
            <p:cNvPr id="108" name="Picture 10" descr="http://ghk.h-cdn.co/assets/cm/15/11/980x1306/54fed7435e860-ou-think-are-dirty-ghk-things-you-think-are-dirty-urine-s2.jpg">
              <a:extLst>
                <a:ext uri="{FF2B5EF4-FFF2-40B4-BE49-F238E27FC236}">
                  <a16:creationId xmlns:a16="http://schemas.microsoft.com/office/drawing/2014/main" id="{057753CE-E8EE-499C-8016-4270475DF0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3C9EB07C-57F7-4F2C-BDE5-3C76CFAB6308}"/>
                </a:ext>
              </a:extLst>
            </p:cNvPr>
            <p:cNvGrpSpPr/>
            <p:nvPr/>
          </p:nvGrpSpPr>
          <p:grpSpPr>
            <a:xfrm>
              <a:off x="4607968" y="3040256"/>
              <a:ext cx="537003" cy="657762"/>
              <a:chOff x="4824900" y="3942281"/>
              <a:chExt cx="537003" cy="657762"/>
            </a:xfrm>
          </p:grpSpPr>
          <p:grpSp>
            <p:nvGrpSpPr>
              <p:cNvPr id="52" name="Group 51">
                <a:extLst>
                  <a:ext uri="{FF2B5EF4-FFF2-40B4-BE49-F238E27FC236}">
                    <a16:creationId xmlns:a16="http://schemas.microsoft.com/office/drawing/2014/main" id="{4CF7E1F3-5924-47DA-83EC-510431A4D00D}"/>
                  </a:ext>
                </a:extLst>
              </p:cNvPr>
              <p:cNvGrpSpPr/>
              <p:nvPr/>
            </p:nvGrpSpPr>
            <p:grpSpPr>
              <a:xfrm>
                <a:off x="4824900" y="3942281"/>
                <a:ext cx="537003" cy="657762"/>
                <a:chOff x="4824900" y="3942281"/>
                <a:chExt cx="537003" cy="657762"/>
              </a:xfrm>
            </p:grpSpPr>
            <p:grpSp>
              <p:nvGrpSpPr>
                <p:cNvPr id="54" name="Group 53">
                  <a:extLst>
                    <a:ext uri="{FF2B5EF4-FFF2-40B4-BE49-F238E27FC236}">
                      <a16:creationId xmlns:a16="http://schemas.microsoft.com/office/drawing/2014/main" id="{C300AFBB-C080-4E22-B799-25E2387BEFE5}"/>
                    </a:ext>
                  </a:extLst>
                </p:cNvPr>
                <p:cNvGrpSpPr/>
                <p:nvPr/>
              </p:nvGrpSpPr>
              <p:grpSpPr>
                <a:xfrm>
                  <a:off x="4824900" y="3942281"/>
                  <a:ext cx="537003" cy="657762"/>
                  <a:chOff x="5579869" y="3797111"/>
                  <a:chExt cx="1183187" cy="1449256"/>
                </a:xfrm>
              </p:grpSpPr>
              <p:sp>
                <p:nvSpPr>
                  <p:cNvPr id="57" name="Oval 56">
                    <a:extLst>
                      <a:ext uri="{FF2B5EF4-FFF2-40B4-BE49-F238E27FC236}">
                        <a16:creationId xmlns:a16="http://schemas.microsoft.com/office/drawing/2014/main" id="{D9113DA3-A4DA-4459-826D-8C5EB55F0A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EEDC5C9-8DE8-4DBD-B1B3-3792490D384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554FFC3-9C2D-47C1-BEAB-2684FBD62D8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27F47C88-279B-4D4A-8AF4-500C14448F3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AC3B2A31-23E6-4FFD-95C6-0F460FD62B6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C4F3F309-5BDB-4EED-A0BF-5D1878BF938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01A98A2C-286B-47C9-8AF8-02F886A2811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Isosceles Triangle 52">
                <a:extLst>
                  <a:ext uri="{FF2B5EF4-FFF2-40B4-BE49-F238E27FC236}">
                    <a16:creationId xmlns:a16="http://schemas.microsoft.com/office/drawing/2014/main" id="{F43A6F01-21B0-4289-A216-CC25C71AA2A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10">
            <a:extLst>
              <a:ext uri="{FF2B5EF4-FFF2-40B4-BE49-F238E27FC236}">
                <a16:creationId xmlns:a16="http://schemas.microsoft.com/office/drawing/2014/main" id="{16CD5858-861A-4013-99F6-6456F7886400}"/>
              </a:ext>
            </a:extLst>
          </p:cNvPr>
          <p:cNvGrpSpPr/>
          <p:nvPr/>
        </p:nvGrpSpPr>
        <p:grpSpPr>
          <a:xfrm>
            <a:off x="431070" y="4361406"/>
            <a:ext cx="704721" cy="1015816"/>
            <a:chOff x="4371833" y="4054981"/>
            <a:chExt cx="1041345" cy="1501040"/>
          </a:xfrm>
        </p:grpSpPr>
        <p:pic>
          <p:nvPicPr>
            <p:cNvPr id="109" name="Picture 12" descr="https://upload.wikimedia.org/wikipedia/commons/2/29/Pyuria2011.JPG">
              <a:extLst>
                <a:ext uri="{FF2B5EF4-FFF2-40B4-BE49-F238E27FC236}">
                  <a16:creationId xmlns:a16="http://schemas.microsoft.com/office/drawing/2014/main" id="{A70F8ED0-F09F-40D0-A571-3195BAD5E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10EB6ED-4663-4B21-AC94-1FC39A130FC5}"/>
                </a:ext>
              </a:extLst>
            </p:cNvPr>
            <p:cNvGrpSpPr/>
            <p:nvPr/>
          </p:nvGrpSpPr>
          <p:grpSpPr>
            <a:xfrm>
              <a:off x="4586532" y="4925179"/>
              <a:ext cx="546412" cy="480479"/>
              <a:chOff x="4586532" y="4925179"/>
              <a:chExt cx="719696" cy="632853"/>
            </a:xfrm>
          </p:grpSpPr>
          <p:grpSp>
            <p:nvGrpSpPr>
              <p:cNvPr id="84" name="Group 83">
                <a:extLst>
                  <a:ext uri="{FF2B5EF4-FFF2-40B4-BE49-F238E27FC236}">
                    <a16:creationId xmlns:a16="http://schemas.microsoft.com/office/drawing/2014/main" id="{4E40F306-5CCD-407C-8EB9-5ACCA48C3FD3}"/>
                  </a:ext>
                </a:extLst>
              </p:cNvPr>
              <p:cNvGrpSpPr/>
              <p:nvPr/>
            </p:nvGrpSpPr>
            <p:grpSpPr>
              <a:xfrm>
                <a:off x="4586532" y="4925179"/>
                <a:ext cx="719696" cy="632853"/>
                <a:chOff x="4586532" y="4925179"/>
                <a:chExt cx="719696" cy="632853"/>
              </a:xfrm>
            </p:grpSpPr>
            <p:sp>
              <p:nvSpPr>
                <p:cNvPr id="87" name="Isosceles Triangle 86">
                  <a:extLst>
                    <a:ext uri="{FF2B5EF4-FFF2-40B4-BE49-F238E27FC236}">
                      <a16:creationId xmlns:a16="http://schemas.microsoft.com/office/drawing/2014/main" id="{31688097-8FDE-4DB1-ACF1-C63396B3372D}"/>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8F9246AB-D379-425F-B572-66E59D0A3D6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EEF2E785-6410-46BE-AB6D-32B26A5E7C5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E82900B0-EE95-4F69-BF67-53C2713BC1E3}"/>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AC2FCFBB-AC0A-4198-9A15-7A428F3E7FC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C66BAE8-DDEE-422C-82FC-B0D7901FC2A4}"/>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4DAA0E7F-FFEB-4F10-9C3A-6D28EECC9A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5" name="Group 124">
            <a:extLst>
              <a:ext uri="{FF2B5EF4-FFF2-40B4-BE49-F238E27FC236}">
                <a16:creationId xmlns:a16="http://schemas.microsoft.com/office/drawing/2014/main" id="{FBB39A46-BB34-41BF-9E76-0F0625AB1036}"/>
              </a:ext>
            </a:extLst>
          </p:cNvPr>
          <p:cNvGrpSpPr/>
          <p:nvPr/>
        </p:nvGrpSpPr>
        <p:grpSpPr>
          <a:xfrm>
            <a:off x="8881011" y="2143541"/>
            <a:ext cx="2366516" cy="3788207"/>
            <a:chOff x="8947686" y="2170837"/>
            <a:chExt cx="2366516" cy="3788207"/>
          </a:xfrm>
        </p:grpSpPr>
        <p:cxnSp>
          <p:nvCxnSpPr>
            <p:cNvPr id="101" name="Straight Connector 100">
              <a:extLst>
                <a:ext uri="{FF2B5EF4-FFF2-40B4-BE49-F238E27FC236}">
                  <a16:creationId xmlns:a16="http://schemas.microsoft.com/office/drawing/2014/main" id="{1A7BE420-FEBA-4885-BB75-DF8AFE478D67}"/>
                </a:ext>
              </a:extLst>
            </p:cNvPr>
            <p:cNvCxnSpPr/>
            <p:nvPr/>
          </p:nvCxnSpPr>
          <p:spPr>
            <a:xfrm>
              <a:off x="9392520" y="2579812"/>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DF3474-BE29-4E7D-BD73-758FC620489C}"/>
                </a:ext>
              </a:extLst>
            </p:cNvPr>
            <p:cNvCxnSpPr>
              <a:cxnSpLocks/>
            </p:cNvCxnSpPr>
            <p:nvPr/>
          </p:nvCxnSpPr>
          <p:spPr>
            <a:xfrm flipH="1">
              <a:off x="9377697" y="4161045"/>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CD4399-8E70-497E-8C80-091CC1315424}"/>
                </a:ext>
              </a:extLst>
            </p:cNvPr>
            <p:cNvSpPr txBox="1"/>
            <p:nvPr/>
          </p:nvSpPr>
          <p:spPr>
            <a:xfrm rot="16200000">
              <a:off x="8958982" y="4804165"/>
              <a:ext cx="1940427"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116" name="TextBox 115">
              <a:extLst>
                <a:ext uri="{FF2B5EF4-FFF2-40B4-BE49-F238E27FC236}">
                  <a16:creationId xmlns:a16="http://schemas.microsoft.com/office/drawing/2014/main" id="{B7C2ECBC-10BD-48A0-8500-387838DCF4FC}"/>
                </a:ext>
              </a:extLst>
            </p:cNvPr>
            <p:cNvSpPr txBox="1"/>
            <p:nvPr/>
          </p:nvSpPr>
          <p:spPr>
            <a:xfrm rot="16200000">
              <a:off x="10082974" y="4473857"/>
              <a:ext cx="1606563" cy="369332"/>
            </a:xfrm>
            <a:prstGeom prst="rect">
              <a:avLst/>
            </a:prstGeom>
            <a:noFill/>
          </p:spPr>
          <p:txBody>
            <a:bodyPr wrap="square" rtlCol="0">
              <a:spAutoFit/>
            </a:bodyPr>
            <a:lstStyle/>
            <a:p>
              <a:r>
                <a:rPr lang="en-US" dirty="0">
                  <a:latin typeface="Century Gothic" panose="020B0502020202020204" pitchFamily="34" charset="0"/>
                </a:rPr>
                <a:t>Culture +</a:t>
              </a:r>
            </a:p>
          </p:txBody>
        </p:sp>
        <p:sp>
          <p:nvSpPr>
            <p:cNvPr id="117" name="TextBox 116">
              <a:extLst>
                <a:ext uri="{FF2B5EF4-FFF2-40B4-BE49-F238E27FC236}">
                  <a16:creationId xmlns:a16="http://schemas.microsoft.com/office/drawing/2014/main" id="{3C103A9B-55C0-4CC1-8243-F7BF54733416}"/>
                </a:ext>
              </a:extLst>
            </p:cNvPr>
            <p:cNvSpPr txBox="1"/>
            <p:nvPr/>
          </p:nvSpPr>
          <p:spPr>
            <a:xfrm rot="16200000">
              <a:off x="7887354" y="3231169"/>
              <a:ext cx="2489995" cy="369332"/>
            </a:xfrm>
            <a:prstGeom prst="rect">
              <a:avLst/>
            </a:prstGeom>
            <a:noFill/>
          </p:spPr>
          <p:txBody>
            <a:bodyPr wrap="square" rtlCol="0">
              <a:spAutoFit/>
            </a:bodyPr>
            <a:lstStyle/>
            <a:p>
              <a:r>
                <a:rPr lang="en-US" dirty="0">
                  <a:latin typeface="Century Gothic" panose="020B0502020202020204" pitchFamily="34" charset="0"/>
                </a:rPr>
                <a:t>Metabolic pathway</a:t>
              </a:r>
            </a:p>
          </p:txBody>
        </p:sp>
        <p:sp>
          <p:nvSpPr>
            <p:cNvPr id="119" name="Oval 118">
              <a:extLst>
                <a:ext uri="{FF2B5EF4-FFF2-40B4-BE49-F238E27FC236}">
                  <a16:creationId xmlns:a16="http://schemas.microsoft.com/office/drawing/2014/main" id="{5C3935AA-9AB6-453C-BA48-DDCEAC24465A}"/>
                </a:ext>
              </a:extLst>
            </p:cNvPr>
            <p:cNvSpPr/>
            <p:nvPr/>
          </p:nvSpPr>
          <p:spPr>
            <a:xfrm>
              <a:off x="9696458" y="2524310"/>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BEF095F-2259-4A08-936C-DC27539C76FA}"/>
                </a:ext>
              </a:extLst>
            </p:cNvPr>
            <p:cNvSpPr/>
            <p:nvPr/>
          </p:nvSpPr>
          <p:spPr>
            <a:xfrm>
              <a:off x="9927480" y="2818428"/>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38DA1AE-3623-4835-AE30-E1CE0CD80364}"/>
                </a:ext>
              </a:extLst>
            </p:cNvPr>
            <p:cNvSpPr/>
            <p:nvPr/>
          </p:nvSpPr>
          <p:spPr>
            <a:xfrm>
              <a:off x="9481974" y="2827691"/>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B410A1E-76F4-46F6-83DC-38AD58454A0C}"/>
                </a:ext>
              </a:extLst>
            </p:cNvPr>
            <p:cNvSpPr/>
            <p:nvPr/>
          </p:nvSpPr>
          <p:spPr>
            <a:xfrm>
              <a:off x="10746623" y="3779860"/>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DAF6114-3282-4CC4-93D6-4422C43471FB}"/>
                </a:ext>
              </a:extLst>
            </p:cNvPr>
            <p:cNvSpPr/>
            <p:nvPr/>
          </p:nvSpPr>
          <p:spPr>
            <a:xfrm>
              <a:off x="11010821" y="347608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D2D68D9-039D-4D18-9EB8-205855BA6814}"/>
                </a:ext>
              </a:extLst>
            </p:cNvPr>
            <p:cNvSpPr/>
            <p:nvPr/>
          </p:nvSpPr>
          <p:spPr>
            <a:xfrm>
              <a:off x="10634134" y="3389048"/>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14" name="Rounded Rectangle 39">
            <a:extLst>
              <a:ext uri="{FF2B5EF4-FFF2-40B4-BE49-F238E27FC236}">
                <a16:creationId xmlns:a16="http://schemas.microsoft.com/office/drawing/2014/main" id="{80FD851C-0278-49F7-AB72-B0A0F495D804}"/>
              </a:ext>
            </a:extLst>
          </p:cNvPr>
          <p:cNvSpPr/>
          <p:nvPr/>
        </p:nvSpPr>
        <p:spPr>
          <a:xfrm>
            <a:off x="4252356" y="1563378"/>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9F7C5D9-6183-43E6-9AAC-DD81422261AF}"/>
              </a:ext>
            </a:extLst>
          </p:cNvPr>
          <p:cNvSpPr txBox="1"/>
          <p:nvPr/>
        </p:nvSpPr>
        <p:spPr>
          <a:xfrm>
            <a:off x="4996748"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Isolate</a:t>
            </a:r>
          </a:p>
          <a:p>
            <a:pPr algn="ctr"/>
            <a:r>
              <a:rPr lang="en-US" sz="2400" dirty="0">
                <a:latin typeface="Century Gothic" panose="020B0502020202020204" pitchFamily="34" charset="0"/>
              </a:rPr>
              <a:t>Composition </a:t>
            </a:r>
          </a:p>
        </p:txBody>
      </p:sp>
      <p:grpSp>
        <p:nvGrpSpPr>
          <p:cNvPr id="6" name="Group 5">
            <a:extLst>
              <a:ext uri="{FF2B5EF4-FFF2-40B4-BE49-F238E27FC236}">
                <a16:creationId xmlns:a16="http://schemas.microsoft.com/office/drawing/2014/main" id="{D5C550BD-4E67-4CD4-BC4B-49FD853BD970}"/>
              </a:ext>
            </a:extLst>
          </p:cNvPr>
          <p:cNvGrpSpPr/>
          <p:nvPr/>
        </p:nvGrpSpPr>
        <p:grpSpPr>
          <a:xfrm>
            <a:off x="4307913" y="3448789"/>
            <a:ext cx="1611930" cy="1115562"/>
            <a:chOff x="4439968" y="3313010"/>
            <a:chExt cx="1611930" cy="1115562"/>
          </a:xfrm>
        </p:grpSpPr>
        <p:pic>
          <p:nvPicPr>
            <p:cNvPr id="168" name="Picture 6" descr="http://farm8.staticflickr.com/7098/7341983938_0e8de63d1e_m.jpg">
              <a:extLst>
                <a:ext uri="{FF2B5EF4-FFF2-40B4-BE49-F238E27FC236}">
                  <a16:creationId xmlns:a16="http://schemas.microsoft.com/office/drawing/2014/main" id="{75D9CA02-28BE-437B-B32B-B06B1EE7F1C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Oval 142">
              <a:extLst>
                <a:ext uri="{FF2B5EF4-FFF2-40B4-BE49-F238E27FC236}">
                  <a16:creationId xmlns:a16="http://schemas.microsoft.com/office/drawing/2014/main" id="{469764E3-625D-4B25-891D-58351CC9A905}"/>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2">
              <a:extLst>
                <a:ext uri="{FF2B5EF4-FFF2-40B4-BE49-F238E27FC236}">
                  <a16:creationId xmlns:a16="http://schemas.microsoft.com/office/drawing/2014/main" id="{FA5F0448-146E-4EEF-AE53-0FB19914160D}"/>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F8DA36C-D314-4C22-9278-7F28CE3A5F4B}"/>
                </a:ext>
              </a:extLst>
            </p:cNvPr>
            <p:cNvSpPr/>
            <p:nvPr/>
          </p:nvSpPr>
          <p:spPr>
            <a:xfrm>
              <a:off x="5500933" y="3810142"/>
              <a:ext cx="152400" cy="45719"/>
            </a:xfrm>
            <a:prstGeom prst="ellipse">
              <a:avLst/>
            </a:prstGeom>
            <a:solidFill>
              <a:srgbClr val="ED2224"/>
            </a:solidFill>
            <a:ln>
              <a:solidFill>
                <a:srgbClr val="ED2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F484797-9AB1-45E5-BB5E-4348ABA2FD6F}"/>
                </a:ext>
              </a:extLst>
            </p:cNvPr>
            <p:cNvSpPr/>
            <p:nvPr/>
          </p:nvSpPr>
          <p:spPr>
            <a:xfrm>
              <a:off x="4843052" y="3849472"/>
              <a:ext cx="152400" cy="45719"/>
            </a:xfrm>
            <a:prstGeom prst="ellipse">
              <a:avLst/>
            </a:prstGeom>
            <a:solidFill>
              <a:srgbClr val="21409A"/>
            </a:solidFill>
            <a:ln>
              <a:solidFill>
                <a:srgbClr val="21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FC04AC5-4F61-4192-9A63-8581B2D84E32}"/>
                </a:ext>
              </a:extLst>
            </p:cNvPr>
            <p:cNvSpPr/>
            <p:nvPr/>
          </p:nvSpPr>
          <p:spPr>
            <a:xfrm>
              <a:off x="4954782" y="3738530"/>
              <a:ext cx="152400" cy="45719"/>
            </a:xfrm>
            <a:prstGeom prst="ellipse">
              <a:avLst/>
            </a:prstGeom>
            <a:solidFill>
              <a:srgbClr val="BBDB90"/>
            </a:solidFill>
            <a:ln>
              <a:solidFill>
                <a:srgbClr val="BBD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A8B05EA-9CFE-4BCE-8D9F-373D29591B84}"/>
                </a:ext>
              </a:extLst>
            </p:cNvPr>
            <p:cNvSpPr/>
            <p:nvPr/>
          </p:nvSpPr>
          <p:spPr>
            <a:xfrm>
              <a:off x="5240068" y="3692018"/>
              <a:ext cx="152400" cy="45719"/>
            </a:xfrm>
            <a:prstGeom prst="ellipse">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5E80A7A-2832-493A-A0A9-AEFCA5C2407F}"/>
                </a:ext>
              </a:extLst>
            </p:cNvPr>
            <p:cNvSpPr/>
            <p:nvPr/>
          </p:nvSpPr>
          <p:spPr>
            <a:xfrm>
              <a:off x="5240068" y="3907918"/>
              <a:ext cx="152400" cy="45719"/>
            </a:xfrm>
            <a:prstGeom prst="ellipse">
              <a:avLst/>
            </a:prstGeom>
            <a:solidFill>
              <a:srgbClr val="ED9340"/>
            </a:solidFill>
            <a:ln>
              <a:solidFill>
                <a:srgbClr val="ED9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8" name="Picture 177" descr="suceptibility.pdf">
            <a:extLst>
              <a:ext uri="{FF2B5EF4-FFF2-40B4-BE49-F238E27FC236}">
                <a16:creationId xmlns:a16="http://schemas.microsoft.com/office/drawing/2014/main" id="{426C6717-E8D8-436D-9105-07528B5D503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493039" y="2598779"/>
            <a:ext cx="1303275" cy="1208922"/>
          </a:xfrm>
          <a:prstGeom prst="rect">
            <a:avLst/>
          </a:prstGeom>
        </p:spPr>
      </p:pic>
      <p:pic>
        <p:nvPicPr>
          <p:cNvPr id="8" name="Picture 7">
            <a:extLst>
              <a:ext uri="{FF2B5EF4-FFF2-40B4-BE49-F238E27FC236}">
                <a16:creationId xmlns:a16="http://schemas.microsoft.com/office/drawing/2014/main" id="{D4774454-DF4C-4420-AC90-E379BA8DDB71}"/>
              </a:ext>
            </a:extLst>
          </p:cNvPr>
          <p:cNvPicPr>
            <a:picLocks noChangeAspect="1"/>
          </p:cNvPicPr>
          <p:nvPr/>
        </p:nvPicPr>
        <p:blipFill>
          <a:blip r:embed="rId10"/>
          <a:stretch>
            <a:fillRect/>
          </a:stretch>
        </p:blipFill>
        <p:spPr>
          <a:xfrm>
            <a:off x="5832234" y="3959394"/>
            <a:ext cx="1965180" cy="1767416"/>
          </a:xfrm>
          <a:prstGeom prst="rect">
            <a:avLst/>
          </a:prstGeom>
        </p:spPr>
      </p:pic>
      <p:grpSp>
        <p:nvGrpSpPr>
          <p:cNvPr id="179" name="Group 178">
            <a:extLst>
              <a:ext uri="{FF2B5EF4-FFF2-40B4-BE49-F238E27FC236}">
                <a16:creationId xmlns:a16="http://schemas.microsoft.com/office/drawing/2014/main" id="{80DBEE77-6639-45F8-9D9F-32ADFC444415}"/>
              </a:ext>
            </a:extLst>
          </p:cNvPr>
          <p:cNvGrpSpPr/>
          <p:nvPr/>
        </p:nvGrpSpPr>
        <p:grpSpPr>
          <a:xfrm>
            <a:off x="782762" y="3213746"/>
            <a:ext cx="718381" cy="957842"/>
            <a:chOff x="4338890" y="2448573"/>
            <a:chExt cx="1053202" cy="1404270"/>
          </a:xfrm>
        </p:grpSpPr>
        <p:pic>
          <p:nvPicPr>
            <p:cNvPr id="180" name="Picture 10" descr="http://ghk.h-cdn.co/assets/cm/15/11/980x1306/54fed7435e860-ou-think-are-dirty-ghk-things-you-think-are-dirty-urine-s2.jpg">
              <a:extLst>
                <a:ext uri="{FF2B5EF4-FFF2-40B4-BE49-F238E27FC236}">
                  <a16:creationId xmlns:a16="http://schemas.microsoft.com/office/drawing/2014/main" id="{272B41FD-3FC6-46BD-A34D-D55227B22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AB8B5D65-703A-44E3-A380-CA7C72AF36FF}"/>
                </a:ext>
              </a:extLst>
            </p:cNvPr>
            <p:cNvGrpSpPr/>
            <p:nvPr/>
          </p:nvGrpSpPr>
          <p:grpSpPr>
            <a:xfrm>
              <a:off x="4607968" y="3040256"/>
              <a:ext cx="537003" cy="657762"/>
              <a:chOff x="4824900" y="3942281"/>
              <a:chExt cx="537003" cy="657762"/>
            </a:xfrm>
          </p:grpSpPr>
          <p:grpSp>
            <p:nvGrpSpPr>
              <p:cNvPr id="182" name="Group 181">
                <a:extLst>
                  <a:ext uri="{FF2B5EF4-FFF2-40B4-BE49-F238E27FC236}">
                    <a16:creationId xmlns:a16="http://schemas.microsoft.com/office/drawing/2014/main" id="{8FC253BA-0336-4574-BA3A-64AEA1D33D63}"/>
                  </a:ext>
                </a:extLst>
              </p:cNvPr>
              <p:cNvGrpSpPr/>
              <p:nvPr/>
            </p:nvGrpSpPr>
            <p:grpSpPr>
              <a:xfrm>
                <a:off x="4824900" y="3942281"/>
                <a:ext cx="537003" cy="657762"/>
                <a:chOff x="4824900" y="3942281"/>
                <a:chExt cx="537003" cy="657762"/>
              </a:xfrm>
            </p:grpSpPr>
            <p:grpSp>
              <p:nvGrpSpPr>
                <p:cNvPr id="184" name="Group 183">
                  <a:extLst>
                    <a:ext uri="{FF2B5EF4-FFF2-40B4-BE49-F238E27FC236}">
                      <a16:creationId xmlns:a16="http://schemas.microsoft.com/office/drawing/2014/main" id="{6BDB52B5-CAFF-4C74-9FFF-3C9A22515955}"/>
                    </a:ext>
                  </a:extLst>
                </p:cNvPr>
                <p:cNvGrpSpPr/>
                <p:nvPr/>
              </p:nvGrpSpPr>
              <p:grpSpPr>
                <a:xfrm>
                  <a:off x="4824900" y="3942281"/>
                  <a:ext cx="537003" cy="657762"/>
                  <a:chOff x="5579869" y="3797111"/>
                  <a:chExt cx="1183187" cy="1449256"/>
                </a:xfrm>
              </p:grpSpPr>
              <p:sp>
                <p:nvSpPr>
                  <p:cNvPr id="186" name="Oval 185">
                    <a:extLst>
                      <a:ext uri="{FF2B5EF4-FFF2-40B4-BE49-F238E27FC236}">
                        <a16:creationId xmlns:a16="http://schemas.microsoft.com/office/drawing/2014/main" id="{6D7BA15B-529C-43E6-8D57-C16445B52B1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81F741A-F047-4959-8EA6-D17AD009A96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039D569-378B-4DA8-B94E-B417ABFFAE1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Isosceles Triangle 188">
                    <a:extLst>
                      <a:ext uri="{FF2B5EF4-FFF2-40B4-BE49-F238E27FC236}">
                        <a16:creationId xmlns:a16="http://schemas.microsoft.com/office/drawing/2014/main" id="{53A975FB-6EBA-494E-B6AD-B1C5D749E6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a:extLst>
                      <a:ext uri="{FF2B5EF4-FFF2-40B4-BE49-F238E27FC236}">
                        <a16:creationId xmlns:a16="http://schemas.microsoft.com/office/drawing/2014/main" id="{32C3EF4D-CC4A-4232-BC4D-4C08764966F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Isosceles Triangle 190">
                    <a:extLst>
                      <a:ext uri="{FF2B5EF4-FFF2-40B4-BE49-F238E27FC236}">
                        <a16:creationId xmlns:a16="http://schemas.microsoft.com/office/drawing/2014/main" id="{A94554DA-2177-4867-B465-1BC4A738BAC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Oval 184">
                  <a:extLst>
                    <a:ext uri="{FF2B5EF4-FFF2-40B4-BE49-F238E27FC236}">
                      <a16:creationId xmlns:a16="http://schemas.microsoft.com/office/drawing/2014/main" id="{7874AA43-FA71-4D5C-AB0E-E880257F19E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182">
                <a:extLst>
                  <a:ext uri="{FF2B5EF4-FFF2-40B4-BE49-F238E27FC236}">
                    <a16:creationId xmlns:a16="http://schemas.microsoft.com/office/drawing/2014/main" id="{8D06DBB2-A751-4A8A-935B-EB772CF4C57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2" name="Group 191">
            <a:extLst>
              <a:ext uri="{FF2B5EF4-FFF2-40B4-BE49-F238E27FC236}">
                <a16:creationId xmlns:a16="http://schemas.microsoft.com/office/drawing/2014/main" id="{6D168D03-2605-4F49-9614-A9D46D3A280B}"/>
              </a:ext>
            </a:extLst>
          </p:cNvPr>
          <p:cNvGrpSpPr/>
          <p:nvPr/>
        </p:nvGrpSpPr>
        <p:grpSpPr>
          <a:xfrm>
            <a:off x="1140689" y="2526686"/>
            <a:ext cx="718381" cy="957842"/>
            <a:chOff x="4338890" y="2448573"/>
            <a:chExt cx="1053202" cy="1404270"/>
          </a:xfrm>
        </p:grpSpPr>
        <p:pic>
          <p:nvPicPr>
            <p:cNvPr id="193" name="Picture 10" descr="http://ghk.h-cdn.co/assets/cm/15/11/980x1306/54fed7435e860-ou-think-are-dirty-ghk-things-you-think-are-dirty-urine-s2.jpg">
              <a:extLst>
                <a:ext uri="{FF2B5EF4-FFF2-40B4-BE49-F238E27FC236}">
                  <a16:creationId xmlns:a16="http://schemas.microsoft.com/office/drawing/2014/main" id="{FB51D7F7-C921-4A61-B993-1FB93FD618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8085E918-0959-4B5A-9EF1-2649F1CA287A}"/>
                </a:ext>
              </a:extLst>
            </p:cNvPr>
            <p:cNvGrpSpPr/>
            <p:nvPr/>
          </p:nvGrpSpPr>
          <p:grpSpPr>
            <a:xfrm>
              <a:off x="4607968" y="3040256"/>
              <a:ext cx="537003" cy="657762"/>
              <a:chOff x="4824900" y="3942281"/>
              <a:chExt cx="537003" cy="657762"/>
            </a:xfrm>
          </p:grpSpPr>
          <p:grpSp>
            <p:nvGrpSpPr>
              <p:cNvPr id="195" name="Group 194">
                <a:extLst>
                  <a:ext uri="{FF2B5EF4-FFF2-40B4-BE49-F238E27FC236}">
                    <a16:creationId xmlns:a16="http://schemas.microsoft.com/office/drawing/2014/main" id="{DC4D0B35-C9D4-41E4-8339-7F234E927AE8}"/>
                  </a:ext>
                </a:extLst>
              </p:cNvPr>
              <p:cNvGrpSpPr/>
              <p:nvPr/>
            </p:nvGrpSpPr>
            <p:grpSpPr>
              <a:xfrm>
                <a:off x="4824900" y="3942281"/>
                <a:ext cx="537003" cy="657762"/>
                <a:chOff x="4824900" y="3942281"/>
                <a:chExt cx="537003" cy="657762"/>
              </a:xfrm>
            </p:grpSpPr>
            <p:grpSp>
              <p:nvGrpSpPr>
                <p:cNvPr id="197" name="Group 196">
                  <a:extLst>
                    <a:ext uri="{FF2B5EF4-FFF2-40B4-BE49-F238E27FC236}">
                      <a16:creationId xmlns:a16="http://schemas.microsoft.com/office/drawing/2014/main" id="{59B79DE9-9FF2-47F7-8B1E-4BE1E6716CD7}"/>
                    </a:ext>
                  </a:extLst>
                </p:cNvPr>
                <p:cNvGrpSpPr/>
                <p:nvPr/>
              </p:nvGrpSpPr>
              <p:grpSpPr>
                <a:xfrm>
                  <a:off x="4824900" y="3942281"/>
                  <a:ext cx="537003" cy="657762"/>
                  <a:chOff x="5579869" y="3797111"/>
                  <a:chExt cx="1183187" cy="1449256"/>
                </a:xfrm>
              </p:grpSpPr>
              <p:sp>
                <p:nvSpPr>
                  <p:cNvPr id="199" name="Oval 198">
                    <a:extLst>
                      <a:ext uri="{FF2B5EF4-FFF2-40B4-BE49-F238E27FC236}">
                        <a16:creationId xmlns:a16="http://schemas.microsoft.com/office/drawing/2014/main" id="{B0AE782B-34C0-4E5E-8B43-8AEB3939F61C}"/>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532B8C8B-B6D4-4A6D-A605-2B3F649CE67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2881C72-2211-477E-94A0-1747724494B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BB954BDF-977D-43F7-8C31-79055A4ECD4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Isosceles Triangle 202">
                    <a:extLst>
                      <a:ext uri="{FF2B5EF4-FFF2-40B4-BE49-F238E27FC236}">
                        <a16:creationId xmlns:a16="http://schemas.microsoft.com/office/drawing/2014/main" id="{56D3E40C-EFE4-4A3B-81E5-65CE1944F52A}"/>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C3A24189-6676-4E05-A39F-DEAE944AB90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Oval 197">
                  <a:extLst>
                    <a:ext uri="{FF2B5EF4-FFF2-40B4-BE49-F238E27FC236}">
                      <a16:creationId xmlns:a16="http://schemas.microsoft.com/office/drawing/2014/main" id="{9B136F8B-2378-47DE-9664-CA94039EC025}"/>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Isosceles Triangle 195">
                <a:extLst>
                  <a:ext uri="{FF2B5EF4-FFF2-40B4-BE49-F238E27FC236}">
                    <a16:creationId xmlns:a16="http://schemas.microsoft.com/office/drawing/2014/main" id="{43886CEB-6333-414E-AC08-509591280668}"/>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5" name="Group 204">
            <a:extLst>
              <a:ext uri="{FF2B5EF4-FFF2-40B4-BE49-F238E27FC236}">
                <a16:creationId xmlns:a16="http://schemas.microsoft.com/office/drawing/2014/main" id="{854CF7EB-4E28-41A2-9139-450B7D504749}"/>
              </a:ext>
            </a:extLst>
          </p:cNvPr>
          <p:cNvGrpSpPr/>
          <p:nvPr/>
        </p:nvGrpSpPr>
        <p:grpSpPr>
          <a:xfrm>
            <a:off x="776304" y="5019442"/>
            <a:ext cx="704721" cy="1015816"/>
            <a:chOff x="4371833" y="4054981"/>
            <a:chExt cx="1041345" cy="1501040"/>
          </a:xfrm>
        </p:grpSpPr>
        <p:pic>
          <p:nvPicPr>
            <p:cNvPr id="206" name="Picture 12" descr="https://upload.wikimedia.org/wikipedia/commons/2/29/Pyuria2011.JPG">
              <a:extLst>
                <a:ext uri="{FF2B5EF4-FFF2-40B4-BE49-F238E27FC236}">
                  <a16:creationId xmlns:a16="http://schemas.microsoft.com/office/drawing/2014/main" id="{F226D058-D1DF-415A-AF7E-E099892833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C242E01-C2D0-4978-9BBF-C8C3316729CE}"/>
                </a:ext>
              </a:extLst>
            </p:cNvPr>
            <p:cNvGrpSpPr/>
            <p:nvPr/>
          </p:nvGrpSpPr>
          <p:grpSpPr>
            <a:xfrm>
              <a:off x="4586532" y="4925179"/>
              <a:ext cx="546412" cy="480479"/>
              <a:chOff x="4586532" y="4925179"/>
              <a:chExt cx="719696" cy="632853"/>
            </a:xfrm>
          </p:grpSpPr>
          <p:grpSp>
            <p:nvGrpSpPr>
              <p:cNvPr id="208" name="Group 207">
                <a:extLst>
                  <a:ext uri="{FF2B5EF4-FFF2-40B4-BE49-F238E27FC236}">
                    <a16:creationId xmlns:a16="http://schemas.microsoft.com/office/drawing/2014/main" id="{5BAE0915-32A2-4FC6-BF11-1732A390512A}"/>
                  </a:ext>
                </a:extLst>
              </p:cNvPr>
              <p:cNvGrpSpPr/>
              <p:nvPr/>
            </p:nvGrpSpPr>
            <p:grpSpPr>
              <a:xfrm>
                <a:off x="4586532" y="4925179"/>
                <a:ext cx="719696" cy="632853"/>
                <a:chOff x="4586532" y="4925179"/>
                <a:chExt cx="719696" cy="632853"/>
              </a:xfrm>
            </p:grpSpPr>
            <p:sp>
              <p:nvSpPr>
                <p:cNvPr id="210" name="Isosceles Triangle 209">
                  <a:extLst>
                    <a:ext uri="{FF2B5EF4-FFF2-40B4-BE49-F238E27FC236}">
                      <a16:creationId xmlns:a16="http://schemas.microsoft.com/office/drawing/2014/main" id="{ABAF682C-97AF-4956-96B8-1322A8971A3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Isosceles Triangle 210">
                  <a:extLst>
                    <a:ext uri="{FF2B5EF4-FFF2-40B4-BE49-F238E27FC236}">
                      <a16:creationId xmlns:a16="http://schemas.microsoft.com/office/drawing/2014/main" id="{B809F69E-215B-4025-A7CE-D6965742EFD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0D7FE132-EADE-441D-95F5-071D25E423E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Isosceles Triangle 212">
                  <a:extLst>
                    <a:ext uri="{FF2B5EF4-FFF2-40B4-BE49-F238E27FC236}">
                      <a16:creationId xmlns:a16="http://schemas.microsoft.com/office/drawing/2014/main" id="{397C3B4E-8625-45EE-8964-7F4E07BFDA0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4FFABA-66B6-4029-9B57-F29B14863EFC}"/>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85FA018-F1D7-4603-BF29-DC0C455A812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a:extLst>
                  <a:ext uri="{FF2B5EF4-FFF2-40B4-BE49-F238E27FC236}">
                    <a16:creationId xmlns:a16="http://schemas.microsoft.com/office/drawing/2014/main" id="{E6448A26-94F3-4424-A99E-25CC1A759344}"/>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82F64FFD-6F19-4477-A22F-DEA6BA2C2CA5}"/>
              </a:ext>
            </a:extLst>
          </p:cNvPr>
          <p:cNvGrpSpPr/>
          <p:nvPr/>
        </p:nvGrpSpPr>
        <p:grpSpPr>
          <a:xfrm>
            <a:off x="1112374" y="4389048"/>
            <a:ext cx="704721" cy="1015816"/>
            <a:chOff x="4371833" y="4054981"/>
            <a:chExt cx="1041345" cy="1501040"/>
          </a:xfrm>
        </p:grpSpPr>
        <p:pic>
          <p:nvPicPr>
            <p:cNvPr id="217" name="Picture 12" descr="https://upload.wikimedia.org/wikipedia/commons/2/29/Pyuria2011.JPG">
              <a:extLst>
                <a:ext uri="{FF2B5EF4-FFF2-40B4-BE49-F238E27FC236}">
                  <a16:creationId xmlns:a16="http://schemas.microsoft.com/office/drawing/2014/main" id="{EEFC95D6-40FA-407F-A124-8AE39DDD6A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a:extLst>
                <a:ext uri="{FF2B5EF4-FFF2-40B4-BE49-F238E27FC236}">
                  <a16:creationId xmlns:a16="http://schemas.microsoft.com/office/drawing/2014/main" id="{8D2E1348-EC3A-4B84-B06F-ABACE04A4E3F}"/>
                </a:ext>
              </a:extLst>
            </p:cNvPr>
            <p:cNvGrpSpPr/>
            <p:nvPr/>
          </p:nvGrpSpPr>
          <p:grpSpPr>
            <a:xfrm>
              <a:off x="4586532" y="4925179"/>
              <a:ext cx="546412" cy="480479"/>
              <a:chOff x="4586532" y="4925179"/>
              <a:chExt cx="719696" cy="632853"/>
            </a:xfrm>
          </p:grpSpPr>
          <p:grpSp>
            <p:nvGrpSpPr>
              <p:cNvPr id="219" name="Group 218">
                <a:extLst>
                  <a:ext uri="{FF2B5EF4-FFF2-40B4-BE49-F238E27FC236}">
                    <a16:creationId xmlns:a16="http://schemas.microsoft.com/office/drawing/2014/main" id="{5E299B1F-84C6-4A58-9544-D719566D4754}"/>
                  </a:ext>
                </a:extLst>
              </p:cNvPr>
              <p:cNvGrpSpPr/>
              <p:nvPr/>
            </p:nvGrpSpPr>
            <p:grpSpPr>
              <a:xfrm>
                <a:off x="4586532" y="4925179"/>
                <a:ext cx="719696" cy="632853"/>
                <a:chOff x="4586532" y="4925179"/>
                <a:chExt cx="719696" cy="632853"/>
              </a:xfrm>
            </p:grpSpPr>
            <p:sp>
              <p:nvSpPr>
                <p:cNvPr id="221" name="Isosceles Triangle 220">
                  <a:extLst>
                    <a:ext uri="{FF2B5EF4-FFF2-40B4-BE49-F238E27FC236}">
                      <a16:creationId xmlns:a16="http://schemas.microsoft.com/office/drawing/2014/main" id="{0DE0CB1E-2844-4EC9-B69A-4B860E332DA7}"/>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Isosceles Triangle 221">
                  <a:extLst>
                    <a:ext uri="{FF2B5EF4-FFF2-40B4-BE49-F238E27FC236}">
                      <a16:creationId xmlns:a16="http://schemas.microsoft.com/office/drawing/2014/main" id="{7C3F516B-E02A-4837-B010-881FA423AC83}"/>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Isosceles Triangle 222">
                  <a:extLst>
                    <a:ext uri="{FF2B5EF4-FFF2-40B4-BE49-F238E27FC236}">
                      <a16:creationId xmlns:a16="http://schemas.microsoft.com/office/drawing/2014/main" id="{814D1F2D-E08C-4CDD-AEDD-BD2960B73DF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4B861F1-F759-43DB-BFC0-49AA405AED3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14890DDF-FB24-42F9-8BBB-8F0F172829B8}"/>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BA7199E2-1849-4A88-AE80-8009B81F491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749792B7-FCF7-411E-B42B-FFAF88B55F2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586F8A9-5F7C-4F1F-8563-857B03801D5D}"/>
              </a:ext>
            </a:extLst>
          </p:cNvPr>
          <p:cNvSpPr txBox="1"/>
          <p:nvPr/>
        </p:nvSpPr>
        <p:spPr>
          <a:xfrm>
            <a:off x="582344" y="2727833"/>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1</a:t>
            </a:r>
          </a:p>
        </p:txBody>
      </p:sp>
      <p:sp>
        <p:nvSpPr>
          <p:cNvPr id="126" name="TextBox 125">
            <a:extLst>
              <a:ext uri="{FF2B5EF4-FFF2-40B4-BE49-F238E27FC236}">
                <a16:creationId xmlns:a16="http://schemas.microsoft.com/office/drawing/2014/main" id="{734EE1F3-B72F-4CB4-A39C-90BE972FF98D}"/>
              </a:ext>
            </a:extLst>
          </p:cNvPr>
          <p:cNvSpPr txBox="1"/>
          <p:nvPr/>
        </p:nvSpPr>
        <p:spPr>
          <a:xfrm>
            <a:off x="1337404" y="2715807"/>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2</a:t>
            </a:r>
          </a:p>
        </p:txBody>
      </p:sp>
      <p:sp>
        <p:nvSpPr>
          <p:cNvPr id="127" name="TextBox 126">
            <a:extLst>
              <a:ext uri="{FF2B5EF4-FFF2-40B4-BE49-F238E27FC236}">
                <a16:creationId xmlns:a16="http://schemas.microsoft.com/office/drawing/2014/main" id="{7F1C6D72-0A0F-4C86-8559-9EBA1DFE5800}"/>
              </a:ext>
            </a:extLst>
          </p:cNvPr>
          <p:cNvSpPr txBox="1"/>
          <p:nvPr/>
        </p:nvSpPr>
        <p:spPr>
          <a:xfrm>
            <a:off x="992833" y="3550631"/>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3</a:t>
            </a:r>
          </a:p>
        </p:txBody>
      </p:sp>
    </p:spTree>
    <p:extLst>
      <p:ext uri="{BB962C8B-B14F-4D97-AF65-F5344CB8AC3E}">
        <p14:creationId xmlns:p14="http://schemas.microsoft.com/office/powerpoint/2010/main" val="288431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1"/>
                                        </p:tgtEl>
                                        <p:attrNameLst>
                                          <p:attrName>style.opacity</p:attrName>
                                        </p:attrNameLst>
                                      </p:cBhvr>
                                      <p:to>
                                        <p:strVal val="0.5"/>
                                      </p:to>
                                    </p:set>
                                    <p:animEffect filter="image" prLst="opacity: 0.5">
                                      <p:cBhvr rctx="IE">
                                        <p:cTn id="7" dur="indefinite"/>
                                        <p:tgtEl>
                                          <p:spTgt spid="21"/>
                                        </p:tgtEl>
                                      </p:cBhvr>
                                    </p:animEffect>
                                  </p:childTnLst>
                                </p:cTn>
                              </p:par>
                              <p:par>
                                <p:cTn id="8" presetID="9" presetClass="emph" presetSubtype="0" grpId="0" nodeType="withEffect">
                                  <p:stCondLst>
                                    <p:cond delay="0"/>
                                  </p:stCondLst>
                                  <p:childTnLst>
                                    <p:set>
                                      <p:cBhvr>
                                        <p:cTn id="9" dur="indefinite"/>
                                        <p:tgtEl>
                                          <p:spTgt spid="23"/>
                                        </p:tgtEl>
                                        <p:attrNameLst>
                                          <p:attrName>style.opacity</p:attrName>
                                        </p:attrNameLst>
                                      </p:cBhvr>
                                      <p:to>
                                        <p:strVal val="0.5"/>
                                      </p:to>
                                    </p:set>
                                    <p:animEffect filter="image" prLst="opacity: 0.5">
                                      <p:cBhvr rctx="IE">
                                        <p:cTn id="10" dur="indefinite"/>
                                        <p:tgtEl>
                                          <p:spTgt spid="23"/>
                                        </p:tgtEl>
                                      </p:cBhvr>
                                    </p:animEffect>
                                  </p:childTnLst>
                                </p:cTn>
                              </p:par>
                              <p:par>
                                <p:cTn id="11" presetID="9" presetClass="emph" presetSubtype="0" nodeType="withEffect">
                                  <p:stCondLst>
                                    <p:cond delay="0"/>
                                  </p:stCondLst>
                                  <p:childTnLst>
                                    <p:set>
                                      <p:cBhvr>
                                        <p:cTn id="12" dur="indefinite"/>
                                        <p:tgtEl>
                                          <p:spTgt spid="125"/>
                                        </p:tgtEl>
                                        <p:attrNameLst>
                                          <p:attrName>style.opacity</p:attrName>
                                        </p:attrNameLst>
                                      </p:cBhvr>
                                      <p:to>
                                        <p:strVal val="0.5"/>
                                      </p:to>
                                    </p:set>
                                    <p:animEffect filter="image" prLst="opacity: 0.5">
                                      <p:cBhvr rctx="IE">
                                        <p:cTn id="13" dur="indefinite"/>
                                        <p:tgtEl>
                                          <p:spTgt spid="125"/>
                                        </p:tgtEl>
                                      </p:cBhvr>
                                    </p:animEffect>
                                  </p:childTnLst>
                                </p:cTn>
                              </p:par>
                              <p:par>
                                <p:cTn id="14" presetID="9" presetClass="emph" presetSubtype="0" grpId="0" nodeType="withEffect">
                                  <p:stCondLst>
                                    <p:cond delay="0"/>
                                  </p:stCondLst>
                                  <p:childTnLst>
                                    <p:set>
                                      <p:cBhvr>
                                        <p:cTn id="15" dur="indefinite"/>
                                        <p:tgtEl>
                                          <p:spTgt spid="114"/>
                                        </p:tgtEl>
                                        <p:attrNameLst>
                                          <p:attrName>style.opacity</p:attrName>
                                        </p:attrNameLst>
                                      </p:cBhvr>
                                      <p:to>
                                        <p:strVal val="0.5"/>
                                      </p:to>
                                    </p:set>
                                    <p:animEffect filter="image" prLst="opacity: 0.5">
                                      <p:cBhvr rctx="IE">
                                        <p:cTn id="16" dur="indefinite"/>
                                        <p:tgtEl>
                                          <p:spTgt spid="114"/>
                                        </p:tgtEl>
                                      </p:cBhvr>
                                    </p:animEffect>
                                  </p:childTnLst>
                                </p:cTn>
                              </p:par>
                              <p:par>
                                <p:cTn id="17" presetID="9" presetClass="emph" presetSubtype="0" grpId="0" nodeType="withEffect">
                                  <p:stCondLst>
                                    <p:cond delay="0"/>
                                  </p:stCondLst>
                                  <p:childTnLst>
                                    <p:set>
                                      <p:cBhvr>
                                        <p:cTn id="18" dur="indefinite"/>
                                        <p:tgtEl>
                                          <p:spTgt spid="118"/>
                                        </p:tgtEl>
                                        <p:attrNameLst>
                                          <p:attrName>style.opacity</p:attrName>
                                        </p:attrNameLst>
                                      </p:cBhvr>
                                      <p:to>
                                        <p:strVal val="0.5"/>
                                      </p:to>
                                    </p:set>
                                    <p:animEffect filter="image" prLst="opacity: 0.5">
                                      <p:cBhvr rctx="IE">
                                        <p:cTn id="19" dur="indefinite"/>
                                        <p:tgtEl>
                                          <p:spTgt spid="118"/>
                                        </p:tgtEl>
                                      </p:cBhvr>
                                    </p:animEffect>
                                  </p:childTnLst>
                                </p:cTn>
                              </p:par>
                              <p:par>
                                <p:cTn id="20" presetID="9" presetClass="emph" presetSubtype="0" nodeType="withEffect">
                                  <p:stCondLst>
                                    <p:cond delay="0"/>
                                  </p:stCondLst>
                                  <p:childTnLst>
                                    <p:set>
                                      <p:cBhvr>
                                        <p:cTn id="21" dur="indefinite"/>
                                        <p:tgtEl>
                                          <p:spTgt spid="6"/>
                                        </p:tgtEl>
                                        <p:attrNameLst>
                                          <p:attrName>style.opacity</p:attrName>
                                        </p:attrNameLst>
                                      </p:cBhvr>
                                      <p:to>
                                        <p:strVal val="0.5"/>
                                      </p:to>
                                    </p:set>
                                    <p:animEffect filter="image" prLst="opacity: 0.5">
                                      <p:cBhvr rctx="IE">
                                        <p:cTn id="22" dur="indefinite"/>
                                        <p:tgtEl>
                                          <p:spTgt spid="6"/>
                                        </p:tgtEl>
                                      </p:cBhvr>
                                    </p:animEffect>
                                  </p:childTnLst>
                                </p:cTn>
                              </p:par>
                              <p:par>
                                <p:cTn id="23" presetID="9" presetClass="emph" presetSubtype="0" nodeType="withEffect">
                                  <p:stCondLst>
                                    <p:cond delay="0"/>
                                  </p:stCondLst>
                                  <p:childTnLst>
                                    <p:set>
                                      <p:cBhvr>
                                        <p:cTn id="24" dur="indefinite"/>
                                        <p:tgtEl>
                                          <p:spTgt spid="178"/>
                                        </p:tgtEl>
                                        <p:attrNameLst>
                                          <p:attrName>style.opacity</p:attrName>
                                        </p:attrNameLst>
                                      </p:cBhvr>
                                      <p:to>
                                        <p:strVal val="0.5"/>
                                      </p:to>
                                    </p:set>
                                    <p:animEffect filter="image" prLst="opacity: 0.5">
                                      <p:cBhvr rctx="IE">
                                        <p:cTn id="25" dur="indefinite"/>
                                        <p:tgtEl>
                                          <p:spTgt spid="178"/>
                                        </p:tgtEl>
                                      </p:cBhvr>
                                    </p:animEffect>
                                  </p:childTnLst>
                                </p:cTn>
                              </p:par>
                              <p:par>
                                <p:cTn id="26" presetID="9" presetClass="emph" presetSubtype="0" nodeType="withEffect">
                                  <p:stCondLst>
                                    <p:cond delay="0"/>
                                  </p:stCondLst>
                                  <p:childTnLst>
                                    <p:set>
                                      <p:cBhvr>
                                        <p:cTn id="27" dur="indefinite"/>
                                        <p:tgtEl>
                                          <p:spTgt spid="8"/>
                                        </p:tgtEl>
                                        <p:attrNameLst>
                                          <p:attrName>style.opacity</p:attrName>
                                        </p:attrNameLst>
                                      </p:cBhvr>
                                      <p:to>
                                        <p:strVal val="0.5"/>
                                      </p:to>
                                    </p:set>
                                    <p:animEffect filter="image" prLst="opacity: 0.5">
                                      <p:cBhvr rctx="IE">
                                        <p:cTn id="28"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114" grpId="0" animBg="1"/>
      <p:bldP spid="1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1423-5D81-4635-BB13-97DE6B922FA0}"/>
              </a:ext>
            </a:extLst>
          </p:cNvPr>
          <p:cNvSpPr>
            <a:spLocks noGrp="1"/>
          </p:cNvSpPr>
          <p:nvPr>
            <p:ph type="title"/>
          </p:nvPr>
        </p:nvSpPr>
        <p:spPr>
          <a:xfrm>
            <a:off x="-4231" y="9970"/>
            <a:ext cx="12175067" cy="1449517"/>
          </a:xfrm>
        </p:spPr>
        <p:txBody>
          <a:bodyPr>
            <a:noAutofit/>
          </a:bodyPr>
          <a:lstStyle/>
          <a:p>
            <a:r>
              <a:rPr lang="en-US" sz="3600" dirty="0"/>
              <a:t>Asymptomatic microbiome is compositionally different from putative UTI microbiome</a:t>
            </a:r>
          </a:p>
        </p:txBody>
      </p:sp>
      <p:sp>
        <p:nvSpPr>
          <p:cNvPr id="4" name="Slide Number Placeholder 3">
            <a:extLst>
              <a:ext uri="{FF2B5EF4-FFF2-40B4-BE49-F238E27FC236}">
                <a16:creationId xmlns:a16="http://schemas.microsoft.com/office/drawing/2014/main" id="{F821A757-0E95-45B8-9792-45964C0A7F80}"/>
              </a:ext>
            </a:extLst>
          </p:cNvPr>
          <p:cNvSpPr>
            <a:spLocks noGrp="1"/>
          </p:cNvSpPr>
          <p:nvPr>
            <p:ph type="sldNum" sz="quarter" idx="12"/>
          </p:nvPr>
        </p:nvSpPr>
        <p:spPr/>
        <p:txBody>
          <a:bodyPr/>
          <a:lstStyle/>
          <a:p>
            <a:fld id="{77E59808-E941-46E1-872F-5DB51E5B6943}" type="slidenum">
              <a:rPr lang="en-US" smtClean="0"/>
              <a:pPr/>
              <a:t>41</a:t>
            </a:fld>
            <a:endParaRPr lang="en-US"/>
          </a:p>
        </p:txBody>
      </p:sp>
      <p:pic>
        <p:nvPicPr>
          <p:cNvPr id="30" name="Picture 29">
            <a:extLst>
              <a:ext uri="{FF2B5EF4-FFF2-40B4-BE49-F238E27FC236}">
                <a16:creationId xmlns:a16="http://schemas.microsoft.com/office/drawing/2014/main" id="{DA761646-AD04-4063-A594-D039A7C0FC04}"/>
              </a:ext>
            </a:extLst>
          </p:cNvPr>
          <p:cNvPicPr>
            <a:picLocks noChangeAspect="1"/>
          </p:cNvPicPr>
          <p:nvPr/>
        </p:nvPicPr>
        <p:blipFill>
          <a:blip r:embed="rId3"/>
          <a:stretch>
            <a:fillRect/>
          </a:stretch>
        </p:blipFill>
        <p:spPr>
          <a:xfrm>
            <a:off x="10885" y="2226289"/>
            <a:ext cx="10473438" cy="4027714"/>
          </a:xfrm>
          <a:prstGeom prst="rect">
            <a:avLst/>
          </a:prstGeom>
        </p:spPr>
      </p:pic>
      <p:sp>
        <p:nvSpPr>
          <p:cNvPr id="33" name="Rectangle 32">
            <a:extLst>
              <a:ext uri="{FF2B5EF4-FFF2-40B4-BE49-F238E27FC236}">
                <a16:creationId xmlns:a16="http://schemas.microsoft.com/office/drawing/2014/main" id="{2EAF501C-AEB8-4507-B0A2-5E5DD1CB6680}"/>
              </a:ext>
            </a:extLst>
          </p:cNvPr>
          <p:cNvSpPr/>
          <p:nvPr/>
        </p:nvSpPr>
        <p:spPr>
          <a:xfrm>
            <a:off x="5135916" y="1722109"/>
            <a:ext cx="4389083" cy="432626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BA7C31F-6959-4E9B-B6F7-6D15200C337B}"/>
              </a:ext>
            </a:extLst>
          </p:cNvPr>
          <p:cNvSpPr/>
          <p:nvPr/>
        </p:nvSpPr>
        <p:spPr>
          <a:xfrm>
            <a:off x="7465322" y="5008054"/>
            <a:ext cx="4389083" cy="12573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5676259-1E58-47BF-A5F2-3FBF150971C0}"/>
              </a:ext>
            </a:extLst>
          </p:cNvPr>
          <p:cNvSpPr txBox="1"/>
          <p:nvPr/>
        </p:nvSpPr>
        <p:spPr>
          <a:xfrm>
            <a:off x="1316820" y="1527832"/>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Slurry</a:t>
            </a:r>
          </a:p>
          <a:p>
            <a:r>
              <a:rPr lang="en-US" sz="1600" dirty="0">
                <a:latin typeface="Century Gothic" panose="020B0502020202020204" pitchFamily="34" charset="0"/>
              </a:rPr>
              <a:t>Microbiome</a:t>
            </a:r>
          </a:p>
        </p:txBody>
      </p:sp>
      <p:sp>
        <p:nvSpPr>
          <p:cNvPr id="36" name="TextBox 35">
            <a:extLst>
              <a:ext uri="{FF2B5EF4-FFF2-40B4-BE49-F238E27FC236}">
                <a16:creationId xmlns:a16="http://schemas.microsoft.com/office/drawing/2014/main" id="{4A260F80-D3FC-41EE-9491-46BFFE0AEBBD}"/>
              </a:ext>
            </a:extLst>
          </p:cNvPr>
          <p:cNvSpPr txBox="1"/>
          <p:nvPr/>
        </p:nvSpPr>
        <p:spPr>
          <a:xfrm>
            <a:off x="6171717" y="1533588"/>
            <a:ext cx="2883579"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 Microbiome</a:t>
            </a:r>
          </a:p>
        </p:txBody>
      </p:sp>
      <p:grpSp>
        <p:nvGrpSpPr>
          <p:cNvPr id="10" name="Group 9">
            <a:extLst>
              <a:ext uri="{FF2B5EF4-FFF2-40B4-BE49-F238E27FC236}">
                <a16:creationId xmlns:a16="http://schemas.microsoft.com/office/drawing/2014/main" id="{FE773A52-787E-403E-89D9-BAB8EC9DF070}"/>
              </a:ext>
            </a:extLst>
          </p:cNvPr>
          <p:cNvGrpSpPr/>
          <p:nvPr/>
        </p:nvGrpSpPr>
        <p:grpSpPr>
          <a:xfrm>
            <a:off x="10680364" y="6331274"/>
            <a:ext cx="1061089" cy="510088"/>
            <a:chOff x="10680364" y="6331274"/>
            <a:chExt cx="1061089" cy="510088"/>
          </a:xfrm>
        </p:grpSpPr>
        <p:pic>
          <p:nvPicPr>
            <p:cNvPr id="11" name="Picture 10">
              <a:extLst>
                <a:ext uri="{FF2B5EF4-FFF2-40B4-BE49-F238E27FC236}">
                  <a16:creationId xmlns:a16="http://schemas.microsoft.com/office/drawing/2014/main" id="{4A7ECB3F-DBAA-4FDF-AE12-E4F5B58C91D3}"/>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2" name="Picture 11" descr="Screen Clipping">
              <a:extLst>
                <a:ext uri="{FF2B5EF4-FFF2-40B4-BE49-F238E27FC236}">
                  <a16:creationId xmlns:a16="http://schemas.microsoft.com/office/drawing/2014/main" id="{B06AE5BA-4366-4DD3-8306-7ABE7D1450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5" name="Picture 4">
            <a:extLst>
              <a:ext uri="{FF2B5EF4-FFF2-40B4-BE49-F238E27FC236}">
                <a16:creationId xmlns:a16="http://schemas.microsoft.com/office/drawing/2014/main" id="{413CD515-909D-4831-B2D5-9BEB4B679F4E}"/>
              </a:ext>
            </a:extLst>
          </p:cNvPr>
          <p:cNvPicPr>
            <a:picLocks noChangeAspect="1"/>
          </p:cNvPicPr>
          <p:nvPr/>
        </p:nvPicPr>
        <p:blipFill>
          <a:blip r:embed="rId6"/>
          <a:stretch>
            <a:fillRect/>
          </a:stretch>
        </p:blipFill>
        <p:spPr>
          <a:xfrm>
            <a:off x="9659863" y="3318929"/>
            <a:ext cx="2354388" cy="1494848"/>
          </a:xfrm>
          <a:prstGeom prst="rect">
            <a:avLst/>
          </a:prstGeom>
        </p:spPr>
      </p:pic>
      <p:sp>
        <p:nvSpPr>
          <p:cNvPr id="15" name="Rectangle 14">
            <a:extLst>
              <a:ext uri="{FF2B5EF4-FFF2-40B4-BE49-F238E27FC236}">
                <a16:creationId xmlns:a16="http://schemas.microsoft.com/office/drawing/2014/main" id="{DDA49AA2-5BC3-4AC2-BF1E-63DDB7A84A37}"/>
              </a:ext>
            </a:extLst>
          </p:cNvPr>
          <p:cNvSpPr/>
          <p:nvPr/>
        </p:nvSpPr>
        <p:spPr>
          <a:xfrm>
            <a:off x="596349" y="2226289"/>
            <a:ext cx="4472136" cy="333838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B1D040-16E4-4461-BEB8-A9DDBF20E72E}"/>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141523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B98F-6B2C-4837-8492-1106907D827C}"/>
              </a:ext>
            </a:extLst>
          </p:cNvPr>
          <p:cNvSpPr>
            <a:spLocks noGrp="1"/>
          </p:cNvSpPr>
          <p:nvPr>
            <p:ph type="title"/>
          </p:nvPr>
        </p:nvSpPr>
        <p:spPr/>
        <p:txBody>
          <a:bodyPr>
            <a:normAutofit fontScale="90000"/>
          </a:bodyPr>
          <a:lstStyle/>
          <a:p>
            <a:r>
              <a:rPr lang="en-US" dirty="0"/>
              <a:t>Direct sequencing revealed putative pathogens undiscovered through culturing</a:t>
            </a:r>
          </a:p>
        </p:txBody>
      </p:sp>
      <p:sp>
        <p:nvSpPr>
          <p:cNvPr id="4" name="Slide Number Placeholder 3">
            <a:extLst>
              <a:ext uri="{FF2B5EF4-FFF2-40B4-BE49-F238E27FC236}">
                <a16:creationId xmlns:a16="http://schemas.microsoft.com/office/drawing/2014/main" id="{1F97C7FF-8035-4F43-979F-F49F2D686C4E}"/>
              </a:ext>
            </a:extLst>
          </p:cNvPr>
          <p:cNvSpPr>
            <a:spLocks noGrp="1"/>
          </p:cNvSpPr>
          <p:nvPr>
            <p:ph type="sldNum" sz="quarter" idx="12"/>
          </p:nvPr>
        </p:nvSpPr>
        <p:spPr>
          <a:xfrm>
            <a:off x="9326036" y="6459631"/>
            <a:ext cx="2844800" cy="365125"/>
          </a:xfrm>
        </p:spPr>
        <p:txBody>
          <a:bodyPr/>
          <a:lstStyle/>
          <a:p>
            <a:fld id="{77E59808-E941-46E1-872F-5DB51E5B6943}" type="slidenum">
              <a:rPr lang="en-US" smtClean="0"/>
              <a:pPr/>
              <a:t>42</a:t>
            </a:fld>
            <a:endParaRPr lang="en-US"/>
          </a:p>
        </p:txBody>
      </p:sp>
      <p:sp>
        <p:nvSpPr>
          <p:cNvPr id="24" name="TextBox 23">
            <a:extLst>
              <a:ext uri="{FF2B5EF4-FFF2-40B4-BE49-F238E27FC236}">
                <a16:creationId xmlns:a16="http://schemas.microsoft.com/office/drawing/2014/main" id="{36B4A7DA-9AB8-4D5A-93DB-B98AA82669FE}"/>
              </a:ext>
            </a:extLst>
          </p:cNvPr>
          <p:cNvSpPr txBox="1"/>
          <p:nvPr/>
        </p:nvSpPr>
        <p:spPr>
          <a:xfrm>
            <a:off x="1215625" y="1639068"/>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Slurry Microbiome</a:t>
            </a:r>
          </a:p>
        </p:txBody>
      </p:sp>
      <p:pic>
        <p:nvPicPr>
          <p:cNvPr id="44" name="Picture 43">
            <a:extLst>
              <a:ext uri="{FF2B5EF4-FFF2-40B4-BE49-F238E27FC236}">
                <a16:creationId xmlns:a16="http://schemas.microsoft.com/office/drawing/2014/main" id="{5943EEDA-1727-47EF-AFB2-708B1664D021}"/>
              </a:ext>
            </a:extLst>
          </p:cNvPr>
          <p:cNvPicPr>
            <a:picLocks noChangeAspect="1"/>
          </p:cNvPicPr>
          <p:nvPr/>
        </p:nvPicPr>
        <p:blipFill rotWithShape="1">
          <a:blip r:embed="rId3"/>
          <a:srcRect l="39305" t="7791" r="424" b="22806"/>
          <a:stretch/>
        </p:blipFill>
        <p:spPr>
          <a:xfrm>
            <a:off x="7685482" y="1748715"/>
            <a:ext cx="4314820" cy="3744840"/>
          </a:xfrm>
          <a:prstGeom prst="rect">
            <a:avLst/>
          </a:prstGeom>
        </p:spPr>
      </p:pic>
      <p:pic>
        <p:nvPicPr>
          <p:cNvPr id="3" name="Picture 2">
            <a:extLst>
              <a:ext uri="{FF2B5EF4-FFF2-40B4-BE49-F238E27FC236}">
                <a16:creationId xmlns:a16="http://schemas.microsoft.com/office/drawing/2014/main" id="{A800DD54-F0BB-4AED-AE31-A90E102CC1FA}"/>
              </a:ext>
            </a:extLst>
          </p:cNvPr>
          <p:cNvPicPr>
            <a:picLocks noChangeAspect="1"/>
          </p:cNvPicPr>
          <p:nvPr/>
        </p:nvPicPr>
        <p:blipFill rotWithShape="1">
          <a:blip r:embed="rId4"/>
          <a:srcRect t="-1" r="9466" b="36759"/>
          <a:stretch/>
        </p:blipFill>
        <p:spPr>
          <a:xfrm>
            <a:off x="320274" y="2440769"/>
            <a:ext cx="3163473" cy="2383021"/>
          </a:xfrm>
          <a:prstGeom prst="rect">
            <a:avLst/>
          </a:prstGeom>
        </p:spPr>
      </p:pic>
      <p:pic>
        <p:nvPicPr>
          <p:cNvPr id="5" name="Picture 4">
            <a:extLst>
              <a:ext uri="{FF2B5EF4-FFF2-40B4-BE49-F238E27FC236}">
                <a16:creationId xmlns:a16="http://schemas.microsoft.com/office/drawing/2014/main" id="{8CF57693-78A0-4115-B02D-7D3AE0E2DC5E}"/>
              </a:ext>
            </a:extLst>
          </p:cNvPr>
          <p:cNvPicPr>
            <a:picLocks noChangeAspect="1"/>
          </p:cNvPicPr>
          <p:nvPr/>
        </p:nvPicPr>
        <p:blipFill rotWithShape="1">
          <a:blip r:embed="rId5"/>
          <a:srcRect b="39763"/>
          <a:stretch/>
        </p:blipFill>
        <p:spPr>
          <a:xfrm>
            <a:off x="3513712" y="2296152"/>
            <a:ext cx="4171770" cy="2444014"/>
          </a:xfrm>
          <a:prstGeom prst="rect">
            <a:avLst/>
          </a:prstGeom>
        </p:spPr>
      </p:pic>
      <p:sp>
        <p:nvSpPr>
          <p:cNvPr id="45" name="TextBox 44">
            <a:extLst>
              <a:ext uri="{FF2B5EF4-FFF2-40B4-BE49-F238E27FC236}">
                <a16:creationId xmlns:a16="http://schemas.microsoft.com/office/drawing/2014/main" id="{E9CF3742-4751-42F0-BBA3-A97FB6931008}"/>
              </a:ext>
            </a:extLst>
          </p:cNvPr>
          <p:cNvSpPr txBox="1"/>
          <p:nvPr/>
        </p:nvSpPr>
        <p:spPr>
          <a:xfrm>
            <a:off x="5187550" y="1639068"/>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a:t>
            </a:r>
          </a:p>
          <a:p>
            <a:r>
              <a:rPr lang="en-US" sz="1600" dirty="0">
                <a:latin typeface="Century Gothic" panose="020B0502020202020204" pitchFamily="34" charset="0"/>
              </a:rPr>
              <a:t>Microbiome</a:t>
            </a:r>
          </a:p>
        </p:txBody>
      </p:sp>
      <p:sp>
        <p:nvSpPr>
          <p:cNvPr id="6" name="Rectangle 5">
            <a:extLst>
              <a:ext uri="{FF2B5EF4-FFF2-40B4-BE49-F238E27FC236}">
                <a16:creationId xmlns:a16="http://schemas.microsoft.com/office/drawing/2014/main" id="{69E9EF1A-AFFB-43C8-A321-5AF6CFBA9B18}"/>
              </a:ext>
            </a:extLst>
          </p:cNvPr>
          <p:cNvSpPr/>
          <p:nvPr/>
        </p:nvSpPr>
        <p:spPr>
          <a:xfrm>
            <a:off x="10144125" y="2488306"/>
            <a:ext cx="1762125" cy="28512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F1CCE52-6776-4539-A749-BD9AF03E549B}"/>
              </a:ext>
            </a:extLst>
          </p:cNvPr>
          <p:cNvSpPr/>
          <p:nvPr/>
        </p:nvSpPr>
        <p:spPr>
          <a:xfrm>
            <a:off x="7837702" y="3307438"/>
            <a:ext cx="1762125" cy="24538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9DEA6D3-33E8-494B-A7CE-864300AD4DB0}"/>
              </a:ext>
            </a:extLst>
          </p:cNvPr>
          <p:cNvSpPr/>
          <p:nvPr/>
        </p:nvSpPr>
        <p:spPr>
          <a:xfrm>
            <a:off x="7837702" y="2084814"/>
            <a:ext cx="1762125" cy="28512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7B76E17-E31F-48CC-935D-688ED6587BC8}"/>
              </a:ext>
            </a:extLst>
          </p:cNvPr>
          <p:cNvGrpSpPr/>
          <p:nvPr/>
        </p:nvGrpSpPr>
        <p:grpSpPr>
          <a:xfrm>
            <a:off x="10680364" y="6331274"/>
            <a:ext cx="1061089" cy="510088"/>
            <a:chOff x="10680364" y="6331274"/>
            <a:chExt cx="1061089" cy="510088"/>
          </a:xfrm>
        </p:grpSpPr>
        <p:pic>
          <p:nvPicPr>
            <p:cNvPr id="14" name="Picture 13">
              <a:extLst>
                <a:ext uri="{FF2B5EF4-FFF2-40B4-BE49-F238E27FC236}">
                  <a16:creationId xmlns:a16="http://schemas.microsoft.com/office/drawing/2014/main" id="{76826E0B-6E58-4BFD-A858-3E7656E9EE48}"/>
                </a:ext>
              </a:extLst>
            </p:cNvPr>
            <p:cNvPicPr>
              <a:picLocks noChangeAspect="1"/>
            </p:cNvPicPr>
            <p:nvPr/>
          </p:nvPicPr>
          <p:blipFill>
            <a:blip r:embed="rId6"/>
            <a:stretch>
              <a:fillRect/>
            </a:stretch>
          </p:blipFill>
          <p:spPr>
            <a:xfrm>
              <a:off x="10680364" y="6331274"/>
              <a:ext cx="622524" cy="510088"/>
            </a:xfrm>
            <a:prstGeom prst="rect">
              <a:avLst/>
            </a:prstGeom>
          </p:spPr>
        </p:pic>
        <p:pic>
          <p:nvPicPr>
            <p:cNvPr id="15" name="Picture 14" descr="Screen Clipping">
              <a:extLst>
                <a:ext uri="{FF2B5EF4-FFF2-40B4-BE49-F238E27FC236}">
                  <a16:creationId xmlns:a16="http://schemas.microsoft.com/office/drawing/2014/main" id="{39E4A895-A3FE-46AA-A07B-2F95C6DB61A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8" name="Rectangle 17">
            <a:extLst>
              <a:ext uri="{FF2B5EF4-FFF2-40B4-BE49-F238E27FC236}">
                <a16:creationId xmlns:a16="http://schemas.microsoft.com/office/drawing/2014/main" id="{582EADCD-DB6B-467B-BC3C-B30A5C4179FA}"/>
              </a:ext>
            </a:extLst>
          </p:cNvPr>
          <p:cNvSpPr/>
          <p:nvPr/>
        </p:nvSpPr>
        <p:spPr>
          <a:xfrm>
            <a:off x="1001937" y="4720555"/>
            <a:ext cx="2511774" cy="162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D9B94-6752-44A5-8789-42E861378E65}"/>
              </a:ext>
            </a:extLst>
          </p:cNvPr>
          <p:cNvSpPr txBox="1"/>
          <p:nvPr/>
        </p:nvSpPr>
        <p:spPr>
          <a:xfrm rot="-2700000">
            <a:off x="1938957" y="4810820"/>
            <a:ext cx="1842911" cy="400110"/>
          </a:xfrm>
          <a:prstGeom prst="rect">
            <a:avLst/>
          </a:prstGeom>
          <a:noFill/>
        </p:spPr>
        <p:txBody>
          <a:bodyPr wrap="square" rtlCol="0">
            <a:spAutoFit/>
          </a:bodyPr>
          <a:lstStyle/>
          <a:p>
            <a:r>
              <a:rPr lang="en-US" sz="2000" dirty="0">
                <a:latin typeface="Century Gothic" panose="020B0502020202020204" pitchFamily="34" charset="0"/>
              </a:rPr>
              <a:t>Culture +</a:t>
            </a:r>
          </a:p>
        </p:txBody>
      </p:sp>
      <p:sp>
        <p:nvSpPr>
          <p:cNvPr id="17" name="TextBox 16">
            <a:extLst>
              <a:ext uri="{FF2B5EF4-FFF2-40B4-BE49-F238E27FC236}">
                <a16:creationId xmlns:a16="http://schemas.microsoft.com/office/drawing/2014/main" id="{3F0EE58E-BEDE-4609-ACA4-7966F348B064}"/>
              </a:ext>
            </a:extLst>
          </p:cNvPr>
          <p:cNvSpPr txBox="1"/>
          <p:nvPr/>
        </p:nvSpPr>
        <p:spPr>
          <a:xfrm rot="-2700000">
            <a:off x="106434" y="5065272"/>
            <a:ext cx="2354781" cy="400110"/>
          </a:xfrm>
          <a:prstGeom prst="rect">
            <a:avLst/>
          </a:prstGeom>
          <a:noFill/>
        </p:spPr>
        <p:txBody>
          <a:bodyPr wrap="square" rtlCol="0">
            <a:spAutoFit/>
          </a:bodyPr>
          <a:lstStyle/>
          <a:p>
            <a:r>
              <a:rPr lang="en-US" sz="2000" dirty="0">
                <a:latin typeface="Century Gothic" panose="020B0502020202020204" pitchFamily="34" charset="0"/>
              </a:rPr>
              <a:t>Asymptomatic </a:t>
            </a:r>
          </a:p>
        </p:txBody>
      </p:sp>
      <p:sp>
        <p:nvSpPr>
          <p:cNvPr id="19" name="TextBox 18">
            <a:extLst>
              <a:ext uri="{FF2B5EF4-FFF2-40B4-BE49-F238E27FC236}">
                <a16:creationId xmlns:a16="http://schemas.microsoft.com/office/drawing/2014/main" id="{5303E8E3-1739-454D-A99D-8C652896F721}"/>
              </a:ext>
            </a:extLst>
          </p:cNvPr>
          <p:cNvSpPr txBox="1"/>
          <p:nvPr/>
        </p:nvSpPr>
        <p:spPr>
          <a:xfrm rot="-2700000">
            <a:off x="3320230" y="5112142"/>
            <a:ext cx="2354781" cy="400110"/>
          </a:xfrm>
          <a:prstGeom prst="rect">
            <a:avLst/>
          </a:prstGeom>
          <a:noFill/>
        </p:spPr>
        <p:txBody>
          <a:bodyPr wrap="square" rtlCol="0">
            <a:spAutoFit/>
          </a:bodyPr>
          <a:lstStyle/>
          <a:p>
            <a:r>
              <a:rPr lang="en-US" sz="2000" dirty="0">
                <a:latin typeface="Century Gothic" panose="020B0502020202020204" pitchFamily="34" charset="0"/>
              </a:rPr>
              <a:t>Asymptomatic </a:t>
            </a:r>
          </a:p>
        </p:txBody>
      </p:sp>
      <p:sp>
        <p:nvSpPr>
          <p:cNvPr id="20" name="TextBox 19">
            <a:extLst>
              <a:ext uri="{FF2B5EF4-FFF2-40B4-BE49-F238E27FC236}">
                <a16:creationId xmlns:a16="http://schemas.microsoft.com/office/drawing/2014/main" id="{7CA1D327-61DC-490D-AD54-59A46FCB82B7}"/>
              </a:ext>
            </a:extLst>
          </p:cNvPr>
          <p:cNvSpPr txBox="1"/>
          <p:nvPr/>
        </p:nvSpPr>
        <p:spPr>
          <a:xfrm rot="-2700000">
            <a:off x="4489546" y="4816023"/>
            <a:ext cx="1842911" cy="400110"/>
          </a:xfrm>
          <a:prstGeom prst="rect">
            <a:avLst/>
          </a:prstGeom>
          <a:noFill/>
        </p:spPr>
        <p:txBody>
          <a:bodyPr wrap="square" rtlCol="0">
            <a:spAutoFit/>
          </a:bodyPr>
          <a:lstStyle/>
          <a:p>
            <a:r>
              <a:rPr lang="en-US" sz="2000" dirty="0">
                <a:latin typeface="Century Gothic" panose="020B0502020202020204" pitchFamily="34" charset="0"/>
              </a:rPr>
              <a:t>Culture +</a:t>
            </a:r>
          </a:p>
        </p:txBody>
      </p:sp>
      <p:sp>
        <p:nvSpPr>
          <p:cNvPr id="21" name="TextBox 20">
            <a:extLst>
              <a:ext uri="{FF2B5EF4-FFF2-40B4-BE49-F238E27FC236}">
                <a16:creationId xmlns:a16="http://schemas.microsoft.com/office/drawing/2014/main" id="{F047C20D-5BC9-42B0-90A0-8B270BF20004}"/>
              </a:ext>
            </a:extLst>
          </p:cNvPr>
          <p:cNvSpPr txBox="1"/>
          <p:nvPr/>
        </p:nvSpPr>
        <p:spPr>
          <a:xfrm rot="-2700000">
            <a:off x="4868498" y="5065270"/>
            <a:ext cx="1842911" cy="400110"/>
          </a:xfrm>
          <a:prstGeom prst="rect">
            <a:avLst/>
          </a:prstGeom>
          <a:noFill/>
        </p:spPr>
        <p:txBody>
          <a:bodyPr wrap="square" rtlCol="0">
            <a:spAutoFit/>
          </a:bodyPr>
          <a:lstStyle/>
          <a:p>
            <a:r>
              <a:rPr lang="en-US" sz="2000" dirty="0">
                <a:latin typeface="Century Gothic" panose="020B0502020202020204" pitchFamily="34" charset="0"/>
              </a:rPr>
              <a:t>Insignificant</a:t>
            </a:r>
          </a:p>
        </p:txBody>
      </p:sp>
      <p:sp>
        <p:nvSpPr>
          <p:cNvPr id="22" name="TextBox 21">
            <a:extLst>
              <a:ext uri="{FF2B5EF4-FFF2-40B4-BE49-F238E27FC236}">
                <a16:creationId xmlns:a16="http://schemas.microsoft.com/office/drawing/2014/main" id="{D82C6005-D74D-4932-B15A-8B5C140D4BB5}"/>
              </a:ext>
            </a:extLst>
          </p:cNvPr>
          <p:cNvSpPr txBox="1"/>
          <p:nvPr/>
        </p:nvSpPr>
        <p:spPr>
          <a:xfrm rot="-2700000">
            <a:off x="5058647" y="5255885"/>
            <a:ext cx="2170836" cy="400110"/>
          </a:xfrm>
          <a:prstGeom prst="rect">
            <a:avLst/>
          </a:prstGeom>
          <a:noFill/>
        </p:spPr>
        <p:txBody>
          <a:bodyPr wrap="square" rtlCol="0">
            <a:spAutoFit/>
          </a:bodyPr>
          <a:lstStyle/>
          <a:p>
            <a:r>
              <a:rPr lang="en-US" sz="2000" dirty="0">
                <a:latin typeface="Century Gothic" panose="020B0502020202020204" pitchFamily="34" charset="0"/>
              </a:rPr>
              <a:t>Multiple Species</a:t>
            </a:r>
          </a:p>
        </p:txBody>
      </p:sp>
      <p:sp>
        <p:nvSpPr>
          <p:cNvPr id="23" name="TextBox 22">
            <a:extLst>
              <a:ext uri="{FF2B5EF4-FFF2-40B4-BE49-F238E27FC236}">
                <a16:creationId xmlns:a16="http://schemas.microsoft.com/office/drawing/2014/main" id="{BDBBC931-6C78-435F-85ED-D5F157F265F4}"/>
              </a:ext>
            </a:extLst>
          </p:cNvPr>
          <p:cNvSpPr txBox="1"/>
          <p:nvPr/>
        </p:nvSpPr>
        <p:spPr>
          <a:xfrm rot="-2700000">
            <a:off x="6082776" y="4992960"/>
            <a:ext cx="1842911" cy="400110"/>
          </a:xfrm>
          <a:prstGeom prst="rect">
            <a:avLst/>
          </a:prstGeom>
          <a:noFill/>
        </p:spPr>
        <p:txBody>
          <a:bodyPr wrap="square" rtlCol="0">
            <a:spAutoFit/>
          </a:bodyPr>
          <a:lstStyle/>
          <a:p>
            <a:r>
              <a:rPr lang="en-US" sz="2000" dirty="0">
                <a:latin typeface="Century Gothic" panose="020B0502020202020204" pitchFamily="34" charset="0"/>
              </a:rPr>
              <a:t>No Growth</a:t>
            </a:r>
          </a:p>
        </p:txBody>
      </p:sp>
      <p:sp>
        <p:nvSpPr>
          <p:cNvPr id="48" name="Rectangle 47">
            <a:extLst>
              <a:ext uri="{FF2B5EF4-FFF2-40B4-BE49-F238E27FC236}">
                <a16:creationId xmlns:a16="http://schemas.microsoft.com/office/drawing/2014/main" id="{6E5CE339-6245-4E01-9F48-823E8CB0C712}"/>
              </a:ext>
            </a:extLst>
          </p:cNvPr>
          <p:cNvSpPr/>
          <p:nvPr/>
        </p:nvSpPr>
        <p:spPr>
          <a:xfrm>
            <a:off x="3579102" y="2264313"/>
            <a:ext cx="4124109" cy="39903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BDE963F-391A-4CD3-8551-94BDFDE26095}"/>
              </a:ext>
            </a:extLst>
          </p:cNvPr>
          <p:cNvSpPr/>
          <p:nvPr/>
        </p:nvSpPr>
        <p:spPr>
          <a:xfrm>
            <a:off x="1001936" y="2367591"/>
            <a:ext cx="2521683" cy="235296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ADDA85-7EC4-403F-986D-79E912935656}"/>
              </a:ext>
            </a:extLst>
          </p:cNvPr>
          <p:cNvSpPr/>
          <p:nvPr/>
        </p:nvSpPr>
        <p:spPr>
          <a:xfrm>
            <a:off x="10885" y="6469064"/>
            <a:ext cx="7530654" cy="338554"/>
          </a:xfrm>
          <a:prstGeom prst="rect">
            <a:avLst/>
          </a:prstGeom>
          <a:noFill/>
        </p:spPr>
        <p:txBody>
          <a:bodyPr wrap="square" rtlCol="0">
            <a:spAutoFit/>
          </a:bodyPr>
          <a:lstStyle/>
          <a:p>
            <a:pPr algn="just"/>
            <a:r>
              <a:rPr lang="en-US" sz="1600" dirty="0">
                <a:latin typeface="Century Gothic" panose="020B0502020202020204" pitchFamily="34" charset="0"/>
                <a:cs typeface="Arial" pitchFamily="34" charset="0"/>
              </a:rPr>
              <a:t>In collaboration with Burnham lab. </a:t>
            </a:r>
          </a:p>
        </p:txBody>
      </p:sp>
    </p:spTree>
    <p:extLst>
      <p:ext uri="{BB962C8B-B14F-4D97-AF65-F5344CB8AC3E}">
        <p14:creationId xmlns:p14="http://schemas.microsoft.com/office/powerpoint/2010/main" val="7441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P spid="48"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6752-5411-46D6-AD57-24651DC9A6F5}"/>
              </a:ext>
            </a:extLst>
          </p:cNvPr>
          <p:cNvSpPr>
            <a:spLocks noGrp="1"/>
          </p:cNvSpPr>
          <p:nvPr>
            <p:ph type="title"/>
          </p:nvPr>
        </p:nvSpPr>
        <p:spPr/>
        <p:txBody>
          <a:bodyPr>
            <a:normAutofit fontScale="90000"/>
          </a:bodyPr>
          <a:lstStyle/>
          <a:p>
            <a:r>
              <a:rPr lang="en-US" dirty="0"/>
              <a:t>Cultured slurry microbiome recapitulates the direct sequenced microbiome composition</a:t>
            </a:r>
          </a:p>
        </p:txBody>
      </p:sp>
      <p:sp>
        <p:nvSpPr>
          <p:cNvPr id="4" name="Slide Number Placeholder 3">
            <a:extLst>
              <a:ext uri="{FF2B5EF4-FFF2-40B4-BE49-F238E27FC236}">
                <a16:creationId xmlns:a16="http://schemas.microsoft.com/office/drawing/2014/main" id="{6488FA90-0FE7-4667-8C72-B5E10A20D77B}"/>
              </a:ext>
            </a:extLst>
          </p:cNvPr>
          <p:cNvSpPr>
            <a:spLocks noGrp="1"/>
          </p:cNvSpPr>
          <p:nvPr>
            <p:ph type="sldNum" sz="quarter" idx="12"/>
          </p:nvPr>
        </p:nvSpPr>
        <p:spPr/>
        <p:txBody>
          <a:bodyPr/>
          <a:lstStyle/>
          <a:p>
            <a:fld id="{77E59808-E941-46E1-872F-5DB51E5B6943}" type="slidenum">
              <a:rPr lang="en-US" smtClean="0"/>
              <a:pPr/>
              <a:t>43</a:t>
            </a:fld>
            <a:endParaRPr lang="en-US"/>
          </a:p>
        </p:txBody>
      </p:sp>
      <p:grpSp>
        <p:nvGrpSpPr>
          <p:cNvPr id="7" name="Group 6">
            <a:extLst>
              <a:ext uri="{FF2B5EF4-FFF2-40B4-BE49-F238E27FC236}">
                <a16:creationId xmlns:a16="http://schemas.microsoft.com/office/drawing/2014/main" id="{BB3FDB16-9B77-4EBD-A9DC-30821B8A9DFA}"/>
              </a:ext>
            </a:extLst>
          </p:cNvPr>
          <p:cNvGrpSpPr/>
          <p:nvPr/>
        </p:nvGrpSpPr>
        <p:grpSpPr>
          <a:xfrm>
            <a:off x="6838597" y="1316040"/>
            <a:ext cx="5041274" cy="4557153"/>
            <a:chOff x="4090844" y="2939142"/>
            <a:chExt cx="3838519" cy="3238442"/>
          </a:xfrm>
        </p:grpSpPr>
        <p:pic>
          <p:nvPicPr>
            <p:cNvPr id="10" name="Picture 9">
              <a:extLst>
                <a:ext uri="{FF2B5EF4-FFF2-40B4-BE49-F238E27FC236}">
                  <a16:creationId xmlns:a16="http://schemas.microsoft.com/office/drawing/2014/main" id="{EAFB31AC-31E3-4F71-9EAC-A86E049215DB}"/>
                </a:ext>
              </a:extLst>
            </p:cNvPr>
            <p:cNvPicPr>
              <a:picLocks noChangeAspect="1"/>
            </p:cNvPicPr>
            <p:nvPr/>
          </p:nvPicPr>
          <p:blipFill rotWithShape="1">
            <a:blip r:embed="rId2"/>
            <a:srcRect l="2093"/>
            <a:stretch/>
          </p:blipFill>
          <p:spPr>
            <a:xfrm>
              <a:off x="4560570" y="3385450"/>
              <a:ext cx="3368793" cy="2792134"/>
            </a:xfrm>
            <a:prstGeom prst="rect">
              <a:avLst/>
            </a:prstGeom>
          </p:spPr>
        </p:pic>
        <p:sp>
          <p:nvSpPr>
            <p:cNvPr id="14" name="Rectangle 13">
              <a:extLst>
                <a:ext uri="{FF2B5EF4-FFF2-40B4-BE49-F238E27FC236}">
                  <a16:creationId xmlns:a16="http://schemas.microsoft.com/office/drawing/2014/main" id="{ACB1C116-C116-4B1C-B243-974F6B0A977B}"/>
                </a:ext>
              </a:extLst>
            </p:cNvPr>
            <p:cNvSpPr/>
            <p:nvPr/>
          </p:nvSpPr>
          <p:spPr>
            <a:xfrm rot="16200000">
              <a:off x="2733234" y="4296752"/>
              <a:ext cx="3238440" cy="523220"/>
            </a:xfrm>
            <a:prstGeom prst="rect">
              <a:avLst/>
            </a:prstGeom>
          </p:spPr>
          <p:txBody>
            <a:bodyPr wrap="square">
              <a:spAutoFit/>
            </a:bodyPr>
            <a:lstStyle/>
            <a:p>
              <a:pPr algn="ctr"/>
              <a:r>
                <a:rPr lang="en-US" sz="1400" dirty="0">
                  <a:latin typeface="Century Gothic" panose="020B0502020202020204" pitchFamily="34" charset="0"/>
                  <a:ea typeface="Verdana" pitchFamily="34" charset="0"/>
                  <a:cs typeface="Verdana" pitchFamily="34" charset="0"/>
                </a:rPr>
                <a:t>% of Urine Reads </a:t>
              </a:r>
            </a:p>
            <a:p>
              <a:pPr algn="ctr"/>
              <a:r>
                <a:rPr lang="en-US" sz="1400" dirty="0">
                  <a:latin typeface="Century Gothic" panose="020B0502020202020204" pitchFamily="34" charset="0"/>
                  <a:ea typeface="Verdana" pitchFamily="34" charset="0"/>
                  <a:cs typeface="Verdana" pitchFamily="34" charset="0"/>
                </a:rPr>
                <a:t>Mapped to Slurries</a:t>
              </a:r>
            </a:p>
          </p:txBody>
        </p:sp>
      </p:grpSp>
      <p:sp>
        <p:nvSpPr>
          <p:cNvPr id="15" name="TextBox 14">
            <a:extLst>
              <a:ext uri="{FF2B5EF4-FFF2-40B4-BE49-F238E27FC236}">
                <a16:creationId xmlns:a16="http://schemas.microsoft.com/office/drawing/2014/main" id="{8FF7D440-4509-4EE6-8E0F-DC000C510293}"/>
              </a:ext>
            </a:extLst>
          </p:cNvPr>
          <p:cNvSpPr txBox="1"/>
          <p:nvPr/>
        </p:nvSpPr>
        <p:spPr>
          <a:xfrm>
            <a:off x="145254" y="1565848"/>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Slurry Microbiome</a:t>
            </a:r>
          </a:p>
        </p:txBody>
      </p:sp>
      <p:sp>
        <p:nvSpPr>
          <p:cNvPr id="16" name="TextBox 15">
            <a:extLst>
              <a:ext uri="{FF2B5EF4-FFF2-40B4-BE49-F238E27FC236}">
                <a16:creationId xmlns:a16="http://schemas.microsoft.com/office/drawing/2014/main" id="{DED2088F-6961-42F7-935F-BD1469E25526}"/>
              </a:ext>
            </a:extLst>
          </p:cNvPr>
          <p:cNvSpPr txBox="1"/>
          <p:nvPr/>
        </p:nvSpPr>
        <p:spPr>
          <a:xfrm>
            <a:off x="3364571" y="1556445"/>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a:t>
            </a:r>
          </a:p>
          <a:p>
            <a:r>
              <a:rPr lang="en-US" sz="1600" dirty="0">
                <a:latin typeface="Century Gothic" panose="020B0502020202020204" pitchFamily="34" charset="0"/>
              </a:rPr>
              <a:t>Microbiome</a:t>
            </a:r>
          </a:p>
        </p:txBody>
      </p:sp>
      <p:sp>
        <p:nvSpPr>
          <p:cNvPr id="17" name="TextBox 16">
            <a:extLst>
              <a:ext uri="{FF2B5EF4-FFF2-40B4-BE49-F238E27FC236}">
                <a16:creationId xmlns:a16="http://schemas.microsoft.com/office/drawing/2014/main" id="{3A522139-BD2C-46F6-95FF-9834E3FC1789}"/>
              </a:ext>
            </a:extLst>
          </p:cNvPr>
          <p:cNvSpPr txBox="1"/>
          <p:nvPr/>
        </p:nvSpPr>
        <p:spPr>
          <a:xfrm>
            <a:off x="8682900" y="1576118"/>
            <a:ext cx="2298087" cy="338554"/>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Comparison</a:t>
            </a:r>
          </a:p>
        </p:txBody>
      </p:sp>
      <p:cxnSp>
        <p:nvCxnSpPr>
          <p:cNvPr id="18" name="Straight Connector 17">
            <a:extLst>
              <a:ext uri="{FF2B5EF4-FFF2-40B4-BE49-F238E27FC236}">
                <a16:creationId xmlns:a16="http://schemas.microsoft.com/office/drawing/2014/main" id="{25141586-4796-43E4-9B82-4AC9F5AD54BF}"/>
              </a:ext>
            </a:extLst>
          </p:cNvPr>
          <p:cNvCxnSpPr>
            <a:cxnSpLocks/>
          </p:cNvCxnSpPr>
          <p:nvPr/>
        </p:nvCxnSpPr>
        <p:spPr>
          <a:xfrm>
            <a:off x="432637" y="26239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BDE9AA-3CC9-4E1B-AE8A-774BE42A299B}"/>
              </a:ext>
            </a:extLst>
          </p:cNvPr>
          <p:cNvCxnSpPr>
            <a:cxnSpLocks/>
          </p:cNvCxnSpPr>
          <p:nvPr/>
        </p:nvCxnSpPr>
        <p:spPr>
          <a:xfrm>
            <a:off x="585037" y="27763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8A5195-E039-402E-A0A3-86956748526F}"/>
              </a:ext>
            </a:extLst>
          </p:cNvPr>
          <p:cNvCxnSpPr>
            <a:cxnSpLocks/>
          </p:cNvCxnSpPr>
          <p:nvPr/>
        </p:nvCxnSpPr>
        <p:spPr>
          <a:xfrm>
            <a:off x="903514" y="2909136"/>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5D2AE7-B626-4A02-BAC9-0F8CC98B2E3D}"/>
              </a:ext>
            </a:extLst>
          </p:cNvPr>
          <p:cNvCxnSpPr>
            <a:cxnSpLocks/>
          </p:cNvCxnSpPr>
          <p:nvPr/>
        </p:nvCxnSpPr>
        <p:spPr>
          <a:xfrm>
            <a:off x="1010193" y="26239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901C8E-0B97-4AB4-A70F-DB91CF085C23}"/>
              </a:ext>
            </a:extLst>
          </p:cNvPr>
          <p:cNvCxnSpPr>
            <a:cxnSpLocks/>
          </p:cNvCxnSpPr>
          <p:nvPr/>
        </p:nvCxnSpPr>
        <p:spPr>
          <a:xfrm>
            <a:off x="1169431" y="27763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45EFE3-83B1-4AD9-8173-A2F7D1206414}"/>
              </a:ext>
            </a:extLst>
          </p:cNvPr>
          <p:cNvCxnSpPr>
            <a:cxnSpLocks/>
          </p:cNvCxnSpPr>
          <p:nvPr/>
        </p:nvCxnSpPr>
        <p:spPr>
          <a:xfrm>
            <a:off x="1422441" y="2909136"/>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067483A-22C0-49DF-9A38-C1EBD2464CC9}"/>
              </a:ext>
            </a:extLst>
          </p:cNvPr>
          <p:cNvCxnSpPr>
            <a:cxnSpLocks/>
          </p:cNvCxnSpPr>
          <p:nvPr/>
        </p:nvCxnSpPr>
        <p:spPr>
          <a:xfrm>
            <a:off x="1581679" y="26239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6C263E0-DDE2-444E-9FFB-AE7EB7729580}"/>
              </a:ext>
            </a:extLst>
          </p:cNvPr>
          <p:cNvCxnSpPr>
            <a:cxnSpLocks/>
          </p:cNvCxnSpPr>
          <p:nvPr/>
        </p:nvCxnSpPr>
        <p:spPr>
          <a:xfrm>
            <a:off x="1740917" y="2776330"/>
            <a:ext cx="3184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FA7708-1335-46C4-A93C-6AA5631C8CF7}"/>
              </a:ext>
            </a:extLst>
          </p:cNvPr>
          <p:cNvCxnSpPr>
            <a:cxnSpLocks/>
          </p:cNvCxnSpPr>
          <p:nvPr/>
        </p:nvCxnSpPr>
        <p:spPr>
          <a:xfrm>
            <a:off x="432637" y="3113787"/>
            <a:ext cx="16900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B06A757-5C79-4A04-91D0-B9A0FF984E7D}"/>
              </a:ext>
            </a:extLst>
          </p:cNvPr>
          <p:cNvCxnSpPr>
            <a:cxnSpLocks/>
          </p:cNvCxnSpPr>
          <p:nvPr/>
        </p:nvCxnSpPr>
        <p:spPr>
          <a:xfrm>
            <a:off x="484091" y="35339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09EBC8-766C-4203-845B-3A810A034104}"/>
              </a:ext>
            </a:extLst>
          </p:cNvPr>
          <p:cNvCxnSpPr>
            <a:cxnSpLocks/>
          </p:cNvCxnSpPr>
          <p:nvPr/>
        </p:nvCxnSpPr>
        <p:spPr>
          <a:xfrm>
            <a:off x="636491" y="36863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712301-67E4-4122-8762-F7D5913B3561}"/>
              </a:ext>
            </a:extLst>
          </p:cNvPr>
          <p:cNvCxnSpPr>
            <a:cxnSpLocks/>
          </p:cNvCxnSpPr>
          <p:nvPr/>
        </p:nvCxnSpPr>
        <p:spPr>
          <a:xfrm>
            <a:off x="954968" y="3819182"/>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6DE34B-1BF7-4DD8-A401-4F073CFEDB02}"/>
              </a:ext>
            </a:extLst>
          </p:cNvPr>
          <p:cNvCxnSpPr>
            <a:cxnSpLocks/>
          </p:cNvCxnSpPr>
          <p:nvPr/>
        </p:nvCxnSpPr>
        <p:spPr>
          <a:xfrm>
            <a:off x="1061647" y="35339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FAE707-8BF0-4723-9A84-EE6636E65CBF}"/>
              </a:ext>
            </a:extLst>
          </p:cNvPr>
          <p:cNvCxnSpPr>
            <a:cxnSpLocks/>
          </p:cNvCxnSpPr>
          <p:nvPr/>
        </p:nvCxnSpPr>
        <p:spPr>
          <a:xfrm>
            <a:off x="1220885" y="36863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2310C8-1E8C-4A97-A715-7CD7197225FA}"/>
              </a:ext>
            </a:extLst>
          </p:cNvPr>
          <p:cNvCxnSpPr>
            <a:cxnSpLocks/>
          </p:cNvCxnSpPr>
          <p:nvPr/>
        </p:nvCxnSpPr>
        <p:spPr>
          <a:xfrm>
            <a:off x="1473895" y="3819182"/>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F608EE-5DE0-4D98-9E97-79D30DBE1F5E}"/>
              </a:ext>
            </a:extLst>
          </p:cNvPr>
          <p:cNvCxnSpPr>
            <a:cxnSpLocks/>
          </p:cNvCxnSpPr>
          <p:nvPr/>
        </p:nvCxnSpPr>
        <p:spPr>
          <a:xfrm>
            <a:off x="1633133" y="35339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1CD784-5945-44FF-99CE-A66D8FB77694}"/>
              </a:ext>
            </a:extLst>
          </p:cNvPr>
          <p:cNvCxnSpPr>
            <a:cxnSpLocks/>
          </p:cNvCxnSpPr>
          <p:nvPr/>
        </p:nvCxnSpPr>
        <p:spPr>
          <a:xfrm>
            <a:off x="1792371" y="3686376"/>
            <a:ext cx="3184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959305-FA16-4D3C-AD2A-4471F84712CE}"/>
              </a:ext>
            </a:extLst>
          </p:cNvPr>
          <p:cNvCxnSpPr>
            <a:cxnSpLocks/>
          </p:cNvCxnSpPr>
          <p:nvPr/>
        </p:nvCxnSpPr>
        <p:spPr>
          <a:xfrm>
            <a:off x="484091" y="4023833"/>
            <a:ext cx="16900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AED195-2DDC-474D-A859-DA88F11723B8}"/>
              </a:ext>
            </a:extLst>
          </p:cNvPr>
          <p:cNvCxnSpPr>
            <a:cxnSpLocks/>
          </p:cNvCxnSpPr>
          <p:nvPr/>
        </p:nvCxnSpPr>
        <p:spPr>
          <a:xfrm>
            <a:off x="484091" y="44679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4C9B16F-4F49-4385-8070-1A5E219B2695}"/>
              </a:ext>
            </a:extLst>
          </p:cNvPr>
          <p:cNvCxnSpPr>
            <a:cxnSpLocks/>
          </p:cNvCxnSpPr>
          <p:nvPr/>
        </p:nvCxnSpPr>
        <p:spPr>
          <a:xfrm>
            <a:off x="636491" y="46203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F6F4E-B51D-4798-80AB-F898C9A4F598}"/>
              </a:ext>
            </a:extLst>
          </p:cNvPr>
          <p:cNvCxnSpPr>
            <a:cxnSpLocks/>
          </p:cNvCxnSpPr>
          <p:nvPr/>
        </p:nvCxnSpPr>
        <p:spPr>
          <a:xfrm>
            <a:off x="954968" y="4753176"/>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E27A9D1-995B-4FE9-9932-A9A5475F1899}"/>
              </a:ext>
            </a:extLst>
          </p:cNvPr>
          <p:cNvCxnSpPr>
            <a:cxnSpLocks/>
          </p:cNvCxnSpPr>
          <p:nvPr/>
        </p:nvCxnSpPr>
        <p:spPr>
          <a:xfrm>
            <a:off x="1061647" y="44679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39B9A7-EF85-43A9-9E5A-378162D592D2}"/>
              </a:ext>
            </a:extLst>
          </p:cNvPr>
          <p:cNvCxnSpPr>
            <a:cxnSpLocks/>
          </p:cNvCxnSpPr>
          <p:nvPr/>
        </p:nvCxnSpPr>
        <p:spPr>
          <a:xfrm>
            <a:off x="1220885" y="46203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725113-6F15-4BA6-90DF-13253805504D}"/>
              </a:ext>
            </a:extLst>
          </p:cNvPr>
          <p:cNvCxnSpPr>
            <a:cxnSpLocks/>
          </p:cNvCxnSpPr>
          <p:nvPr/>
        </p:nvCxnSpPr>
        <p:spPr>
          <a:xfrm>
            <a:off x="1473895" y="4753176"/>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7F4589-B999-44D6-B4BF-ABE8618C23FC}"/>
              </a:ext>
            </a:extLst>
          </p:cNvPr>
          <p:cNvCxnSpPr>
            <a:cxnSpLocks/>
          </p:cNvCxnSpPr>
          <p:nvPr/>
        </p:nvCxnSpPr>
        <p:spPr>
          <a:xfrm>
            <a:off x="1633133" y="44679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D5303C-3BFC-473E-AB24-04F5E034521E}"/>
              </a:ext>
            </a:extLst>
          </p:cNvPr>
          <p:cNvCxnSpPr>
            <a:cxnSpLocks/>
          </p:cNvCxnSpPr>
          <p:nvPr/>
        </p:nvCxnSpPr>
        <p:spPr>
          <a:xfrm>
            <a:off x="1792371" y="4620370"/>
            <a:ext cx="3184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3FCE7-CBF3-40DC-BBFC-3D4756634296}"/>
              </a:ext>
            </a:extLst>
          </p:cNvPr>
          <p:cNvCxnSpPr>
            <a:cxnSpLocks/>
          </p:cNvCxnSpPr>
          <p:nvPr/>
        </p:nvCxnSpPr>
        <p:spPr>
          <a:xfrm>
            <a:off x="484091" y="4957827"/>
            <a:ext cx="16900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C24A29C-D561-47F6-9BC0-F28052B6C353}"/>
              </a:ext>
            </a:extLst>
          </p:cNvPr>
          <p:cNvGrpSpPr/>
          <p:nvPr/>
        </p:nvGrpSpPr>
        <p:grpSpPr>
          <a:xfrm>
            <a:off x="3309805" y="3157402"/>
            <a:ext cx="2330341" cy="105334"/>
            <a:chOff x="3207492" y="3287486"/>
            <a:chExt cx="5070231" cy="0"/>
          </a:xfrm>
        </p:grpSpPr>
        <p:cxnSp>
          <p:nvCxnSpPr>
            <p:cNvPr id="74" name="Straight Connector 73">
              <a:extLst>
                <a:ext uri="{FF2B5EF4-FFF2-40B4-BE49-F238E27FC236}">
                  <a16:creationId xmlns:a16="http://schemas.microsoft.com/office/drawing/2014/main" id="{C3AFCCD6-715C-4A53-8B02-863FA613BC0A}"/>
                </a:ext>
              </a:extLst>
            </p:cNvPr>
            <p:cNvCxnSpPr>
              <a:cxnSpLocks/>
            </p:cNvCxnSpPr>
            <p:nvPr/>
          </p:nvCxnSpPr>
          <p:spPr>
            <a:xfrm>
              <a:off x="3207492" y="3287486"/>
              <a:ext cx="16900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6DF1D8-C369-4158-8FCA-D818E8B00D5F}"/>
                </a:ext>
              </a:extLst>
            </p:cNvPr>
            <p:cNvCxnSpPr>
              <a:cxnSpLocks/>
            </p:cNvCxnSpPr>
            <p:nvPr/>
          </p:nvCxnSpPr>
          <p:spPr>
            <a:xfrm>
              <a:off x="4897569" y="3287486"/>
              <a:ext cx="16900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4D27FF-6BFA-45E9-BAB0-E6CD53FBCA9B}"/>
                </a:ext>
              </a:extLst>
            </p:cNvPr>
            <p:cNvCxnSpPr>
              <a:cxnSpLocks/>
            </p:cNvCxnSpPr>
            <p:nvPr/>
          </p:nvCxnSpPr>
          <p:spPr>
            <a:xfrm>
              <a:off x="6587646" y="3287486"/>
              <a:ext cx="16900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90D0CE3B-FBC8-4A5B-BA63-A7B39475926A}"/>
              </a:ext>
            </a:extLst>
          </p:cNvPr>
          <p:cNvCxnSpPr>
            <a:cxnSpLocks/>
          </p:cNvCxnSpPr>
          <p:nvPr/>
        </p:nvCxnSpPr>
        <p:spPr>
          <a:xfrm>
            <a:off x="3798200" y="2875354"/>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AF3FA65-043F-47AA-95EA-D6FEEB2E925E}"/>
              </a:ext>
            </a:extLst>
          </p:cNvPr>
          <p:cNvCxnSpPr>
            <a:cxnSpLocks/>
          </p:cNvCxnSpPr>
          <p:nvPr/>
        </p:nvCxnSpPr>
        <p:spPr>
          <a:xfrm>
            <a:off x="4712004" y="2875354"/>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C12661A-AED8-49D7-A9FE-8D70D53A6F96}"/>
              </a:ext>
            </a:extLst>
          </p:cNvPr>
          <p:cNvCxnSpPr>
            <a:cxnSpLocks/>
          </p:cNvCxnSpPr>
          <p:nvPr/>
        </p:nvCxnSpPr>
        <p:spPr>
          <a:xfrm>
            <a:off x="4251091" y="2750641"/>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78DDF04-EB61-49A1-9931-E380B5268F05}"/>
              </a:ext>
            </a:extLst>
          </p:cNvPr>
          <p:cNvCxnSpPr>
            <a:cxnSpLocks/>
          </p:cNvCxnSpPr>
          <p:nvPr/>
        </p:nvCxnSpPr>
        <p:spPr>
          <a:xfrm>
            <a:off x="4877510" y="2703360"/>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6F661D7-B2AD-4216-BC20-AAC80EFB84CB}"/>
              </a:ext>
            </a:extLst>
          </p:cNvPr>
          <p:cNvCxnSpPr>
            <a:cxnSpLocks/>
          </p:cNvCxnSpPr>
          <p:nvPr/>
        </p:nvCxnSpPr>
        <p:spPr>
          <a:xfrm>
            <a:off x="3488457" y="2712275"/>
            <a:ext cx="318477" cy="0"/>
          </a:xfrm>
          <a:prstGeom prst="line">
            <a:avLst/>
          </a:prstGeom>
          <a:ln w="57150">
            <a:solidFill>
              <a:srgbClr val="FF7F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53173E-DAD4-4D72-971F-EB8C655D2413}"/>
              </a:ext>
            </a:extLst>
          </p:cNvPr>
          <p:cNvSpPr txBox="1"/>
          <p:nvPr/>
        </p:nvSpPr>
        <p:spPr>
          <a:xfrm>
            <a:off x="7768453" y="1956561"/>
            <a:ext cx="2041148" cy="307777"/>
          </a:xfrm>
          <a:prstGeom prst="rect">
            <a:avLst/>
          </a:prstGeom>
          <a:noFill/>
        </p:spPr>
        <p:txBody>
          <a:bodyPr wrap="square" rtlCol="0">
            <a:spAutoFit/>
          </a:bodyPr>
          <a:lstStyle/>
          <a:p>
            <a:r>
              <a:rPr lang="en-US" sz="1400" dirty="0">
                <a:latin typeface="Century Gothic" panose="020B0502020202020204" pitchFamily="34" charset="0"/>
              </a:rPr>
              <a:t>P = 2.2 x 10</a:t>
            </a:r>
            <a:r>
              <a:rPr lang="en-US" sz="1400" baseline="30000" dirty="0">
                <a:latin typeface="Century Gothic" panose="020B0502020202020204" pitchFamily="34" charset="0"/>
              </a:rPr>
              <a:t>-16</a:t>
            </a:r>
            <a:endParaRPr lang="en-US" sz="1400" dirty="0">
              <a:latin typeface="Century Gothic" panose="020B0502020202020204" pitchFamily="34" charset="0"/>
            </a:endParaRPr>
          </a:p>
        </p:txBody>
      </p:sp>
      <p:sp>
        <p:nvSpPr>
          <p:cNvPr id="82" name="TextBox 81">
            <a:extLst>
              <a:ext uri="{FF2B5EF4-FFF2-40B4-BE49-F238E27FC236}">
                <a16:creationId xmlns:a16="http://schemas.microsoft.com/office/drawing/2014/main" id="{75BEB3AB-8FE7-40DF-9F03-5518CCCFC469}"/>
              </a:ext>
            </a:extLst>
          </p:cNvPr>
          <p:cNvSpPr txBox="1"/>
          <p:nvPr/>
        </p:nvSpPr>
        <p:spPr>
          <a:xfrm>
            <a:off x="7790795" y="5902608"/>
            <a:ext cx="2041148"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84" name="TextBox 83">
            <a:extLst>
              <a:ext uri="{FF2B5EF4-FFF2-40B4-BE49-F238E27FC236}">
                <a16:creationId xmlns:a16="http://schemas.microsoft.com/office/drawing/2014/main" id="{2D633CD4-F977-4523-8146-E57DF14B68D8}"/>
              </a:ext>
            </a:extLst>
          </p:cNvPr>
          <p:cNvSpPr txBox="1"/>
          <p:nvPr/>
        </p:nvSpPr>
        <p:spPr>
          <a:xfrm>
            <a:off x="10210712" y="5902608"/>
            <a:ext cx="1352638" cy="369332"/>
          </a:xfrm>
          <a:prstGeom prst="rect">
            <a:avLst/>
          </a:prstGeom>
          <a:noFill/>
        </p:spPr>
        <p:txBody>
          <a:bodyPr wrap="square" rtlCol="0">
            <a:spAutoFit/>
          </a:bodyPr>
          <a:lstStyle/>
          <a:p>
            <a:pPr algn="ctr"/>
            <a:r>
              <a:rPr lang="en-US" dirty="0">
                <a:latin typeface="Century Gothic" panose="020B0502020202020204" pitchFamily="34" charset="0"/>
              </a:rPr>
              <a:t>Culture +</a:t>
            </a:r>
          </a:p>
        </p:txBody>
      </p:sp>
      <p:grpSp>
        <p:nvGrpSpPr>
          <p:cNvPr id="85" name="Group 84">
            <a:extLst>
              <a:ext uri="{FF2B5EF4-FFF2-40B4-BE49-F238E27FC236}">
                <a16:creationId xmlns:a16="http://schemas.microsoft.com/office/drawing/2014/main" id="{967D1ECF-2926-4FCB-91AD-CE0F572CD029}"/>
              </a:ext>
            </a:extLst>
          </p:cNvPr>
          <p:cNvGrpSpPr/>
          <p:nvPr/>
        </p:nvGrpSpPr>
        <p:grpSpPr>
          <a:xfrm>
            <a:off x="3306954" y="4296792"/>
            <a:ext cx="2330341" cy="105334"/>
            <a:chOff x="3207492" y="3287486"/>
            <a:chExt cx="5070231" cy="0"/>
          </a:xfrm>
        </p:grpSpPr>
        <p:cxnSp>
          <p:nvCxnSpPr>
            <p:cNvPr id="86" name="Straight Connector 85">
              <a:extLst>
                <a:ext uri="{FF2B5EF4-FFF2-40B4-BE49-F238E27FC236}">
                  <a16:creationId xmlns:a16="http://schemas.microsoft.com/office/drawing/2014/main" id="{9CF67206-BC8D-4A13-B0E7-FBD8A7E1B684}"/>
                </a:ext>
              </a:extLst>
            </p:cNvPr>
            <p:cNvCxnSpPr>
              <a:cxnSpLocks/>
            </p:cNvCxnSpPr>
            <p:nvPr/>
          </p:nvCxnSpPr>
          <p:spPr>
            <a:xfrm>
              <a:off x="3207492" y="3287486"/>
              <a:ext cx="169007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6923BF-7CFE-4D37-9DC2-58790E0159B3}"/>
                </a:ext>
              </a:extLst>
            </p:cNvPr>
            <p:cNvCxnSpPr>
              <a:cxnSpLocks/>
            </p:cNvCxnSpPr>
            <p:nvPr/>
          </p:nvCxnSpPr>
          <p:spPr>
            <a:xfrm>
              <a:off x="4897569" y="3287486"/>
              <a:ext cx="1690077"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856F7D0-4D1D-418C-95AE-1E4CB7ACFFDA}"/>
                </a:ext>
              </a:extLst>
            </p:cNvPr>
            <p:cNvCxnSpPr>
              <a:cxnSpLocks/>
            </p:cNvCxnSpPr>
            <p:nvPr/>
          </p:nvCxnSpPr>
          <p:spPr>
            <a:xfrm>
              <a:off x="6587646" y="3287486"/>
              <a:ext cx="169007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9D5471B3-48A4-4EA5-B935-343B23330CE9}"/>
              </a:ext>
            </a:extLst>
          </p:cNvPr>
          <p:cNvCxnSpPr>
            <a:cxnSpLocks/>
          </p:cNvCxnSpPr>
          <p:nvPr/>
        </p:nvCxnSpPr>
        <p:spPr>
          <a:xfrm>
            <a:off x="4232107" y="4176669"/>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DBEDCC1-FD8E-4DF6-9ADC-60803A2961D1}"/>
              </a:ext>
            </a:extLst>
          </p:cNvPr>
          <p:cNvCxnSpPr>
            <a:cxnSpLocks/>
          </p:cNvCxnSpPr>
          <p:nvPr/>
        </p:nvCxnSpPr>
        <p:spPr>
          <a:xfrm>
            <a:off x="3427104" y="4166334"/>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CDCA642-8F6C-4A10-8B3E-01D01ADA19F7}"/>
              </a:ext>
            </a:extLst>
          </p:cNvPr>
          <p:cNvCxnSpPr>
            <a:cxnSpLocks/>
          </p:cNvCxnSpPr>
          <p:nvPr/>
        </p:nvCxnSpPr>
        <p:spPr>
          <a:xfrm>
            <a:off x="3795349" y="4014744"/>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CF99031-D3B0-410E-9C24-F7D9B880392B}"/>
              </a:ext>
            </a:extLst>
          </p:cNvPr>
          <p:cNvCxnSpPr>
            <a:cxnSpLocks/>
          </p:cNvCxnSpPr>
          <p:nvPr/>
        </p:nvCxnSpPr>
        <p:spPr>
          <a:xfrm>
            <a:off x="4709153" y="4014744"/>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B2EA710-0FDE-415A-8CEF-BFA2C942226B}"/>
              </a:ext>
            </a:extLst>
          </p:cNvPr>
          <p:cNvCxnSpPr>
            <a:cxnSpLocks/>
          </p:cNvCxnSpPr>
          <p:nvPr/>
        </p:nvCxnSpPr>
        <p:spPr>
          <a:xfrm>
            <a:off x="4248240" y="3890031"/>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76EE024-B648-4FE5-B086-ACDFE536059B}"/>
              </a:ext>
            </a:extLst>
          </p:cNvPr>
          <p:cNvCxnSpPr>
            <a:cxnSpLocks/>
          </p:cNvCxnSpPr>
          <p:nvPr/>
        </p:nvCxnSpPr>
        <p:spPr>
          <a:xfrm>
            <a:off x="4874659" y="3842750"/>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6C5743A-F4CB-4B2A-8D8C-8F55E6C7CA56}"/>
              </a:ext>
            </a:extLst>
          </p:cNvPr>
          <p:cNvCxnSpPr>
            <a:cxnSpLocks/>
          </p:cNvCxnSpPr>
          <p:nvPr/>
        </p:nvCxnSpPr>
        <p:spPr>
          <a:xfrm>
            <a:off x="5300018" y="4043053"/>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1FBF3FE-3981-4BA5-9D92-8A17C4DA5EF7}"/>
              </a:ext>
            </a:extLst>
          </p:cNvPr>
          <p:cNvCxnSpPr>
            <a:cxnSpLocks/>
          </p:cNvCxnSpPr>
          <p:nvPr/>
        </p:nvCxnSpPr>
        <p:spPr>
          <a:xfrm>
            <a:off x="5140576" y="3709944"/>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39880EA-1E1C-4980-898B-EF82C555B7ED}"/>
              </a:ext>
            </a:extLst>
          </p:cNvPr>
          <p:cNvCxnSpPr>
            <a:cxnSpLocks/>
          </p:cNvCxnSpPr>
          <p:nvPr/>
        </p:nvCxnSpPr>
        <p:spPr>
          <a:xfrm>
            <a:off x="4505415" y="3700153"/>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ADDD471-B78C-4C78-8AFB-ABC1D31739CB}"/>
              </a:ext>
            </a:extLst>
          </p:cNvPr>
          <p:cNvCxnSpPr>
            <a:cxnSpLocks/>
          </p:cNvCxnSpPr>
          <p:nvPr/>
        </p:nvCxnSpPr>
        <p:spPr>
          <a:xfrm>
            <a:off x="3485606" y="3851665"/>
            <a:ext cx="318477" cy="0"/>
          </a:xfrm>
          <a:prstGeom prst="line">
            <a:avLst/>
          </a:prstGeom>
          <a:ln w="57150">
            <a:solidFill>
              <a:srgbClr val="E41A1C"/>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C91DBE3C-E869-403B-84C1-3F1EEC064E4F}"/>
              </a:ext>
            </a:extLst>
          </p:cNvPr>
          <p:cNvGrpSpPr/>
          <p:nvPr/>
        </p:nvGrpSpPr>
        <p:grpSpPr>
          <a:xfrm>
            <a:off x="10680364" y="6331274"/>
            <a:ext cx="1061089" cy="510088"/>
            <a:chOff x="10680364" y="6331274"/>
            <a:chExt cx="1061089" cy="510088"/>
          </a:xfrm>
        </p:grpSpPr>
        <p:pic>
          <p:nvPicPr>
            <p:cNvPr id="126" name="Picture 125">
              <a:extLst>
                <a:ext uri="{FF2B5EF4-FFF2-40B4-BE49-F238E27FC236}">
                  <a16:creationId xmlns:a16="http://schemas.microsoft.com/office/drawing/2014/main" id="{4D75112F-C4A2-4F5B-BC4D-382B08B79DB1}"/>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27" name="Picture 126" descr="Screen Clipping">
              <a:extLst>
                <a:ext uri="{FF2B5EF4-FFF2-40B4-BE49-F238E27FC236}">
                  <a16:creationId xmlns:a16="http://schemas.microsoft.com/office/drawing/2014/main" id="{D967BB61-88BE-479E-8ABE-02D5E2B671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319121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72" grpId="0"/>
      <p:bldP spid="82" grpId="0"/>
      <p:bldP spid="8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6317-7056-464D-A51A-0A821E34536A}"/>
              </a:ext>
            </a:extLst>
          </p:cNvPr>
          <p:cNvSpPr>
            <a:spLocks noGrp="1"/>
          </p:cNvSpPr>
          <p:nvPr>
            <p:ph type="title"/>
          </p:nvPr>
        </p:nvSpPr>
        <p:spPr/>
        <p:txBody>
          <a:bodyPr>
            <a:normAutofit fontScale="90000"/>
          </a:bodyPr>
          <a:lstStyle/>
          <a:p>
            <a:r>
              <a:rPr lang="en-US" dirty="0"/>
              <a:t>Putative UTI microbiome could contain </a:t>
            </a:r>
            <a:br>
              <a:rPr lang="en-US" dirty="0"/>
            </a:br>
            <a:r>
              <a:rPr lang="en-US" dirty="0"/>
              <a:t>more than one pathogen </a:t>
            </a:r>
          </a:p>
        </p:txBody>
      </p:sp>
      <p:sp>
        <p:nvSpPr>
          <p:cNvPr id="4" name="Slide Number Placeholder 3">
            <a:extLst>
              <a:ext uri="{FF2B5EF4-FFF2-40B4-BE49-F238E27FC236}">
                <a16:creationId xmlns:a16="http://schemas.microsoft.com/office/drawing/2014/main" id="{C7E548FE-C587-46DC-8ACD-D492480AC31F}"/>
              </a:ext>
            </a:extLst>
          </p:cNvPr>
          <p:cNvSpPr>
            <a:spLocks noGrp="1"/>
          </p:cNvSpPr>
          <p:nvPr>
            <p:ph type="sldNum" sz="quarter" idx="12"/>
          </p:nvPr>
        </p:nvSpPr>
        <p:spPr/>
        <p:txBody>
          <a:bodyPr/>
          <a:lstStyle/>
          <a:p>
            <a:fld id="{77E59808-E941-46E1-872F-5DB51E5B6943}" type="slidenum">
              <a:rPr lang="en-US" smtClean="0"/>
              <a:pPr/>
              <a:t>44</a:t>
            </a:fld>
            <a:endParaRPr lang="en-US" dirty="0"/>
          </a:p>
        </p:txBody>
      </p:sp>
      <p:pic>
        <p:nvPicPr>
          <p:cNvPr id="8" name="Picture 7">
            <a:extLst>
              <a:ext uri="{FF2B5EF4-FFF2-40B4-BE49-F238E27FC236}">
                <a16:creationId xmlns:a16="http://schemas.microsoft.com/office/drawing/2014/main" id="{92C67530-F1E6-494F-90EB-B4238E0C3D5C}"/>
              </a:ext>
            </a:extLst>
          </p:cNvPr>
          <p:cNvPicPr>
            <a:picLocks noChangeAspect="1"/>
          </p:cNvPicPr>
          <p:nvPr/>
        </p:nvPicPr>
        <p:blipFill>
          <a:blip r:embed="rId2"/>
          <a:stretch>
            <a:fillRect/>
          </a:stretch>
        </p:blipFill>
        <p:spPr>
          <a:xfrm>
            <a:off x="9541183" y="2106660"/>
            <a:ext cx="2414506" cy="3124200"/>
          </a:xfrm>
          <a:prstGeom prst="rect">
            <a:avLst/>
          </a:prstGeom>
        </p:spPr>
      </p:pic>
      <p:pic>
        <p:nvPicPr>
          <p:cNvPr id="5" name="Picture 4">
            <a:extLst>
              <a:ext uri="{FF2B5EF4-FFF2-40B4-BE49-F238E27FC236}">
                <a16:creationId xmlns:a16="http://schemas.microsoft.com/office/drawing/2014/main" id="{3380414C-501D-47CE-A595-7C28F5F0B6B5}"/>
              </a:ext>
            </a:extLst>
          </p:cNvPr>
          <p:cNvPicPr>
            <a:picLocks noChangeAspect="1"/>
          </p:cNvPicPr>
          <p:nvPr/>
        </p:nvPicPr>
        <p:blipFill rotWithShape="1">
          <a:blip r:embed="rId3"/>
          <a:srcRect b="11122"/>
          <a:stretch/>
        </p:blipFill>
        <p:spPr>
          <a:xfrm>
            <a:off x="0" y="1780802"/>
            <a:ext cx="9283340" cy="3745355"/>
          </a:xfrm>
          <a:prstGeom prst="rect">
            <a:avLst/>
          </a:prstGeom>
        </p:spPr>
      </p:pic>
      <p:grpSp>
        <p:nvGrpSpPr>
          <p:cNvPr id="6" name="Group 5">
            <a:extLst>
              <a:ext uri="{FF2B5EF4-FFF2-40B4-BE49-F238E27FC236}">
                <a16:creationId xmlns:a16="http://schemas.microsoft.com/office/drawing/2014/main" id="{8472B5AE-AA6E-4CE7-936A-E342BF0352B6}"/>
              </a:ext>
            </a:extLst>
          </p:cNvPr>
          <p:cNvGrpSpPr/>
          <p:nvPr/>
        </p:nvGrpSpPr>
        <p:grpSpPr>
          <a:xfrm>
            <a:off x="10680364" y="6331274"/>
            <a:ext cx="1061089" cy="510088"/>
            <a:chOff x="10680364" y="6331274"/>
            <a:chExt cx="1061089" cy="510088"/>
          </a:xfrm>
        </p:grpSpPr>
        <p:pic>
          <p:nvPicPr>
            <p:cNvPr id="7" name="Picture 6">
              <a:extLst>
                <a:ext uri="{FF2B5EF4-FFF2-40B4-BE49-F238E27FC236}">
                  <a16:creationId xmlns:a16="http://schemas.microsoft.com/office/drawing/2014/main" id="{738ABB1E-A34D-43BF-8BE8-D63E4F3A1D5F}"/>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9" name="Picture 8" descr="Screen Clipping">
              <a:extLst>
                <a:ext uri="{FF2B5EF4-FFF2-40B4-BE49-F238E27FC236}">
                  <a16:creationId xmlns:a16="http://schemas.microsoft.com/office/drawing/2014/main" id="{DF8A056D-8615-4D04-859E-841BBB4393E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0" name="Rectangle 9">
            <a:extLst>
              <a:ext uri="{FF2B5EF4-FFF2-40B4-BE49-F238E27FC236}">
                <a16:creationId xmlns:a16="http://schemas.microsoft.com/office/drawing/2014/main" id="{1A6FC62E-AC5A-4B6C-A105-103F3B8DC6CB}"/>
              </a:ext>
            </a:extLst>
          </p:cNvPr>
          <p:cNvSpPr/>
          <p:nvPr/>
        </p:nvSpPr>
        <p:spPr>
          <a:xfrm>
            <a:off x="683884" y="2106659"/>
            <a:ext cx="8751664" cy="33068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59AC9E-C5E7-42A9-B4C7-38B4D10FE026}"/>
              </a:ext>
            </a:extLst>
          </p:cNvPr>
          <p:cNvSpPr txBox="1"/>
          <p:nvPr/>
        </p:nvSpPr>
        <p:spPr>
          <a:xfrm rot="-900000">
            <a:off x="196125" y="5559192"/>
            <a:ext cx="975518" cy="369332"/>
          </a:xfrm>
          <a:prstGeom prst="rect">
            <a:avLst/>
          </a:prstGeom>
          <a:noFill/>
        </p:spPr>
        <p:txBody>
          <a:bodyPr wrap="square" rtlCol="0">
            <a:spAutoFit/>
          </a:bodyPr>
          <a:lstStyle/>
          <a:p>
            <a:r>
              <a:rPr lang="en-US" dirty="0">
                <a:latin typeface="Century Gothic" panose="020B0502020202020204" pitchFamily="34" charset="0"/>
              </a:rPr>
              <a:t>Isolate</a:t>
            </a:r>
          </a:p>
        </p:txBody>
      </p:sp>
      <p:sp>
        <p:nvSpPr>
          <p:cNvPr id="12" name="TextBox 11">
            <a:extLst>
              <a:ext uri="{FF2B5EF4-FFF2-40B4-BE49-F238E27FC236}">
                <a16:creationId xmlns:a16="http://schemas.microsoft.com/office/drawing/2014/main" id="{26FC119B-E0A8-4D3B-B8CB-A19878071FB5}"/>
              </a:ext>
            </a:extLst>
          </p:cNvPr>
          <p:cNvSpPr txBox="1"/>
          <p:nvPr/>
        </p:nvSpPr>
        <p:spPr>
          <a:xfrm rot="-900000">
            <a:off x="1046837" y="5574392"/>
            <a:ext cx="975518" cy="369332"/>
          </a:xfrm>
          <a:prstGeom prst="rect">
            <a:avLst/>
          </a:prstGeom>
          <a:noFill/>
        </p:spPr>
        <p:txBody>
          <a:bodyPr wrap="square" rtlCol="0">
            <a:spAutoFit/>
          </a:bodyPr>
          <a:lstStyle/>
          <a:p>
            <a:r>
              <a:rPr lang="en-US" dirty="0">
                <a:latin typeface="Century Gothic" panose="020B0502020202020204" pitchFamily="34" charset="0"/>
              </a:rPr>
              <a:t>Slurry</a:t>
            </a:r>
          </a:p>
        </p:txBody>
      </p:sp>
      <p:sp>
        <p:nvSpPr>
          <p:cNvPr id="13" name="TextBox 12">
            <a:extLst>
              <a:ext uri="{FF2B5EF4-FFF2-40B4-BE49-F238E27FC236}">
                <a16:creationId xmlns:a16="http://schemas.microsoft.com/office/drawing/2014/main" id="{CEB8938D-F77D-418C-BA20-69D803CDF095}"/>
              </a:ext>
            </a:extLst>
          </p:cNvPr>
          <p:cNvSpPr txBox="1"/>
          <p:nvPr/>
        </p:nvSpPr>
        <p:spPr>
          <a:xfrm rot="-900000">
            <a:off x="1778119" y="5574391"/>
            <a:ext cx="975518" cy="369332"/>
          </a:xfrm>
          <a:prstGeom prst="rect">
            <a:avLst/>
          </a:prstGeom>
          <a:noFill/>
        </p:spPr>
        <p:txBody>
          <a:bodyPr wrap="square" rtlCol="0">
            <a:spAutoFit/>
          </a:bodyPr>
          <a:lstStyle/>
          <a:p>
            <a:r>
              <a:rPr lang="en-US" dirty="0">
                <a:latin typeface="Century Gothic" panose="020B0502020202020204" pitchFamily="34" charset="0"/>
              </a:rPr>
              <a:t>Urine</a:t>
            </a:r>
          </a:p>
        </p:txBody>
      </p:sp>
      <p:sp>
        <p:nvSpPr>
          <p:cNvPr id="14" name="TextBox 13">
            <a:extLst>
              <a:ext uri="{FF2B5EF4-FFF2-40B4-BE49-F238E27FC236}">
                <a16:creationId xmlns:a16="http://schemas.microsoft.com/office/drawing/2014/main" id="{CD098F4C-273C-422C-A409-12E5F63B5607}"/>
              </a:ext>
            </a:extLst>
          </p:cNvPr>
          <p:cNvSpPr txBox="1"/>
          <p:nvPr/>
        </p:nvSpPr>
        <p:spPr>
          <a:xfrm rot="-900000">
            <a:off x="2488750" y="5587451"/>
            <a:ext cx="975518" cy="369332"/>
          </a:xfrm>
          <a:prstGeom prst="rect">
            <a:avLst/>
          </a:prstGeom>
          <a:noFill/>
        </p:spPr>
        <p:txBody>
          <a:bodyPr wrap="square" rtlCol="0">
            <a:spAutoFit/>
          </a:bodyPr>
          <a:lstStyle/>
          <a:p>
            <a:r>
              <a:rPr lang="en-US" dirty="0">
                <a:latin typeface="Century Gothic" panose="020B0502020202020204" pitchFamily="34" charset="0"/>
              </a:rPr>
              <a:t>Isolate</a:t>
            </a:r>
          </a:p>
        </p:txBody>
      </p:sp>
      <p:sp>
        <p:nvSpPr>
          <p:cNvPr id="15" name="TextBox 14">
            <a:extLst>
              <a:ext uri="{FF2B5EF4-FFF2-40B4-BE49-F238E27FC236}">
                <a16:creationId xmlns:a16="http://schemas.microsoft.com/office/drawing/2014/main" id="{8C78ADA5-7415-4576-89E0-7B11B9AB6302}"/>
              </a:ext>
            </a:extLst>
          </p:cNvPr>
          <p:cNvSpPr txBox="1"/>
          <p:nvPr/>
        </p:nvSpPr>
        <p:spPr>
          <a:xfrm rot="-900000">
            <a:off x="3339462" y="5602651"/>
            <a:ext cx="975518" cy="369332"/>
          </a:xfrm>
          <a:prstGeom prst="rect">
            <a:avLst/>
          </a:prstGeom>
          <a:noFill/>
        </p:spPr>
        <p:txBody>
          <a:bodyPr wrap="square" rtlCol="0">
            <a:spAutoFit/>
          </a:bodyPr>
          <a:lstStyle/>
          <a:p>
            <a:r>
              <a:rPr lang="en-US" dirty="0">
                <a:latin typeface="Century Gothic" panose="020B0502020202020204" pitchFamily="34" charset="0"/>
              </a:rPr>
              <a:t>Slurry</a:t>
            </a:r>
          </a:p>
        </p:txBody>
      </p:sp>
      <p:sp>
        <p:nvSpPr>
          <p:cNvPr id="16" name="TextBox 15">
            <a:extLst>
              <a:ext uri="{FF2B5EF4-FFF2-40B4-BE49-F238E27FC236}">
                <a16:creationId xmlns:a16="http://schemas.microsoft.com/office/drawing/2014/main" id="{F19DAEC9-4A52-4969-A69F-0C5330D5E52E}"/>
              </a:ext>
            </a:extLst>
          </p:cNvPr>
          <p:cNvSpPr txBox="1"/>
          <p:nvPr/>
        </p:nvSpPr>
        <p:spPr>
          <a:xfrm rot="-900000">
            <a:off x="4070744" y="5602650"/>
            <a:ext cx="975518" cy="369332"/>
          </a:xfrm>
          <a:prstGeom prst="rect">
            <a:avLst/>
          </a:prstGeom>
          <a:noFill/>
        </p:spPr>
        <p:txBody>
          <a:bodyPr wrap="square" rtlCol="0">
            <a:spAutoFit/>
          </a:bodyPr>
          <a:lstStyle/>
          <a:p>
            <a:r>
              <a:rPr lang="en-US" dirty="0">
                <a:latin typeface="Century Gothic" panose="020B0502020202020204" pitchFamily="34" charset="0"/>
              </a:rPr>
              <a:t>Urine</a:t>
            </a:r>
          </a:p>
        </p:txBody>
      </p:sp>
      <p:sp>
        <p:nvSpPr>
          <p:cNvPr id="17" name="TextBox 16">
            <a:extLst>
              <a:ext uri="{FF2B5EF4-FFF2-40B4-BE49-F238E27FC236}">
                <a16:creationId xmlns:a16="http://schemas.microsoft.com/office/drawing/2014/main" id="{95F01B69-C9CE-4EC0-BAC6-717AB383743E}"/>
              </a:ext>
            </a:extLst>
          </p:cNvPr>
          <p:cNvSpPr txBox="1"/>
          <p:nvPr/>
        </p:nvSpPr>
        <p:spPr>
          <a:xfrm rot="-900000">
            <a:off x="4729006" y="5554348"/>
            <a:ext cx="975518" cy="369332"/>
          </a:xfrm>
          <a:prstGeom prst="rect">
            <a:avLst/>
          </a:prstGeom>
          <a:noFill/>
        </p:spPr>
        <p:txBody>
          <a:bodyPr wrap="square" rtlCol="0">
            <a:spAutoFit/>
          </a:bodyPr>
          <a:lstStyle/>
          <a:p>
            <a:r>
              <a:rPr lang="en-US" dirty="0">
                <a:latin typeface="Century Gothic" panose="020B0502020202020204" pitchFamily="34" charset="0"/>
              </a:rPr>
              <a:t>Isolate</a:t>
            </a:r>
          </a:p>
        </p:txBody>
      </p:sp>
      <p:sp>
        <p:nvSpPr>
          <p:cNvPr id="18" name="TextBox 17">
            <a:extLst>
              <a:ext uri="{FF2B5EF4-FFF2-40B4-BE49-F238E27FC236}">
                <a16:creationId xmlns:a16="http://schemas.microsoft.com/office/drawing/2014/main" id="{828C1AC2-2066-44AA-BFE3-078339ED0B7A}"/>
              </a:ext>
            </a:extLst>
          </p:cNvPr>
          <p:cNvSpPr txBox="1"/>
          <p:nvPr/>
        </p:nvSpPr>
        <p:spPr>
          <a:xfrm rot="-900000">
            <a:off x="5579718" y="5569548"/>
            <a:ext cx="975518" cy="369332"/>
          </a:xfrm>
          <a:prstGeom prst="rect">
            <a:avLst/>
          </a:prstGeom>
          <a:noFill/>
        </p:spPr>
        <p:txBody>
          <a:bodyPr wrap="square" rtlCol="0">
            <a:spAutoFit/>
          </a:bodyPr>
          <a:lstStyle/>
          <a:p>
            <a:r>
              <a:rPr lang="en-US" dirty="0">
                <a:latin typeface="Century Gothic" panose="020B0502020202020204" pitchFamily="34" charset="0"/>
              </a:rPr>
              <a:t>Slurry</a:t>
            </a:r>
          </a:p>
        </p:txBody>
      </p:sp>
      <p:sp>
        <p:nvSpPr>
          <p:cNvPr id="19" name="TextBox 18">
            <a:extLst>
              <a:ext uri="{FF2B5EF4-FFF2-40B4-BE49-F238E27FC236}">
                <a16:creationId xmlns:a16="http://schemas.microsoft.com/office/drawing/2014/main" id="{D3729706-14B7-405A-BDE9-3747FE15C484}"/>
              </a:ext>
            </a:extLst>
          </p:cNvPr>
          <p:cNvSpPr txBox="1"/>
          <p:nvPr/>
        </p:nvSpPr>
        <p:spPr>
          <a:xfrm rot="-900000">
            <a:off x="6311000" y="5569547"/>
            <a:ext cx="975518" cy="369332"/>
          </a:xfrm>
          <a:prstGeom prst="rect">
            <a:avLst/>
          </a:prstGeom>
          <a:noFill/>
        </p:spPr>
        <p:txBody>
          <a:bodyPr wrap="square" rtlCol="0">
            <a:spAutoFit/>
          </a:bodyPr>
          <a:lstStyle/>
          <a:p>
            <a:r>
              <a:rPr lang="en-US" dirty="0">
                <a:latin typeface="Century Gothic" panose="020B0502020202020204" pitchFamily="34" charset="0"/>
              </a:rPr>
              <a:t>Urine</a:t>
            </a:r>
          </a:p>
        </p:txBody>
      </p:sp>
      <p:sp>
        <p:nvSpPr>
          <p:cNvPr id="20" name="TextBox 19">
            <a:extLst>
              <a:ext uri="{FF2B5EF4-FFF2-40B4-BE49-F238E27FC236}">
                <a16:creationId xmlns:a16="http://schemas.microsoft.com/office/drawing/2014/main" id="{DCB14393-928C-4987-A9CC-A4B0E9A1A0DF}"/>
              </a:ext>
            </a:extLst>
          </p:cNvPr>
          <p:cNvSpPr txBox="1"/>
          <p:nvPr/>
        </p:nvSpPr>
        <p:spPr>
          <a:xfrm rot="-900000">
            <a:off x="6988688" y="5591531"/>
            <a:ext cx="975518" cy="369332"/>
          </a:xfrm>
          <a:prstGeom prst="rect">
            <a:avLst/>
          </a:prstGeom>
          <a:noFill/>
        </p:spPr>
        <p:txBody>
          <a:bodyPr wrap="square" rtlCol="0">
            <a:spAutoFit/>
          </a:bodyPr>
          <a:lstStyle/>
          <a:p>
            <a:r>
              <a:rPr lang="en-US" dirty="0">
                <a:latin typeface="Century Gothic" panose="020B0502020202020204" pitchFamily="34" charset="0"/>
              </a:rPr>
              <a:t>Isolate</a:t>
            </a:r>
          </a:p>
        </p:txBody>
      </p:sp>
      <p:sp>
        <p:nvSpPr>
          <p:cNvPr id="21" name="TextBox 20">
            <a:extLst>
              <a:ext uri="{FF2B5EF4-FFF2-40B4-BE49-F238E27FC236}">
                <a16:creationId xmlns:a16="http://schemas.microsoft.com/office/drawing/2014/main" id="{3BD6695B-BA40-4E9E-95B6-EE904DA3D365}"/>
              </a:ext>
            </a:extLst>
          </p:cNvPr>
          <p:cNvSpPr txBox="1"/>
          <p:nvPr/>
        </p:nvSpPr>
        <p:spPr>
          <a:xfrm rot="-900000">
            <a:off x="7839400" y="5606731"/>
            <a:ext cx="975518" cy="369332"/>
          </a:xfrm>
          <a:prstGeom prst="rect">
            <a:avLst/>
          </a:prstGeom>
          <a:noFill/>
        </p:spPr>
        <p:txBody>
          <a:bodyPr wrap="square" rtlCol="0">
            <a:spAutoFit/>
          </a:bodyPr>
          <a:lstStyle/>
          <a:p>
            <a:r>
              <a:rPr lang="en-US" dirty="0">
                <a:latin typeface="Century Gothic" panose="020B0502020202020204" pitchFamily="34" charset="0"/>
              </a:rPr>
              <a:t>Slurry</a:t>
            </a:r>
          </a:p>
        </p:txBody>
      </p:sp>
      <p:sp>
        <p:nvSpPr>
          <p:cNvPr id="22" name="TextBox 21">
            <a:extLst>
              <a:ext uri="{FF2B5EF4-FFF2-40B4-BE49-F238E27FC236}">
                <a16:creationId xmlns:a16="http://schemas.microsoft.com/office/drawing/2014/main" id="{25458828-5D65-46C1-B883-6171A00D42A2}"/>
              </a:ext>
            </a:extLst>
          </p:cNvPr>
          <p:cNvSpPr txBox="1"/>
          <p:nvPr/>
        </p:nvSpPr>
        <p:spPr>
          <a:xfrm rot="-900000">
            <a:off x="8570682" y="5606730"/>
            <a:ext cx="975518" cy="369332"/>
          </a:xfrm>
          <a:prstGeom prst="rect">
            <a:avLst/>
          </a:prstGeom>
          <a:noFill/>
        </p:spPr>
        <p:txBody>
          <a:bodyPr wrap="square" rtlCol="0">
            <a:spAutoFit/>
          </a:bodyPr>
          <a:lstStyle/>
          <a:p>
            <a:r>
              <a:rPr lang="en-US" dirty="0">
                <a:latin typeface="Century Gothic" panose="020B0502020202020204" pitchFamily="34" charset="0"/>
              </a:rPr>
              <a:t>Urine</a:t>
            </a:r>
          </a:p>
        </p:txBody>
      </p:sp>
      <p:sp>
        <p:nvSpPr>
          <p:cNvPr id="23" name="Rectangle 22">
            <a:extLst>
              <a:ext uri="{FF2B5EF4-FFF2-40B4-BE49-F238E27FC236}">
                <a16:creationId xmlns:a16="http://schemas.microsoft.com/office/drawing/2014/main" id="{1A38917A-E171-447D-9104-63F557435DA2}"/>
              </a:ext>
            </a:extLst>
          </p:cNvPr>
          <p:cNvSpPr/>
          <p:nvPr/>
        </p:nvSpPr>
        <p:spPr>
          <a:xfrm>
            <a:off x="2830901" y="2126139"/>
            <a:ext cx="6452439" cy="33068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07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p:txBody>
          <a:bodyPr>
            <a:noAutofit/>
          </a:bodyPr>
          <a:lstStyle/>
          <a:p>
            <a:r>
              <a:rPr lang="en-US" sz="3600" dirty="0"/>
              <a:t>Is the urine microbiota in a state of dysbiosis </a:t>
            </a:r>
            <a:br>
              <a:rPr lang="en-US" sz="3600" dirty="0"/>
            </a:br>
            <a:r>
              <a:rPr lang="en-US" sz="3600" dirty="0"/>
              <a:t>during an infection? </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45</a:t>
            </a:fld>
            <a:endParaRPr lang="en-US"/>
          </a:p>
        </p:txBody>
      </p:sp>
      <p:sp>
        <p:nvSpPr>
          <p:cNvPr id="20" name="Rounded Rectangle 39">
            <a:extLst>
              <a:ext uri="{FF2B5EF4-FFF2-40B4-BE49-F238E27FC236}">
                <a16:creationId xmlns:a16="http://schemas.microsoft.com/office/drawing/2014/main" id="{F65ABF42-0D5B-47BA-BAE2-8327FB2B95FC}"/>
              </a:ext>
            </a:extLst>
          </p:cNvPr>
          <p:cNvSpPr/>
          <p:nvPr/>
        </p:nvSpPr>
        <p:spPr>
          <a:xfrm>
            <a:off x="233295" y="1563378"/>
            <a:ext cx="3848848" cy="4536681"/>
          </a:xfrm>
          <a:prstGeom prst="roundRect">
            <a:avLst/>
          </a:prstGeom>
          <a:solidFill>
            <a:srgbClr val="2682A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39">
            <a:extLst>
              <a:ext uri="{FF2B5EF4-FFF2-40B4-BE49-F238E27FC236}">
                <a16:creationId xmlns:a16="http://schemas.microsoft.com/office/drawing/2014/main" id="{ABF16695-822B-481A-8B63-0CC72D01EC33}"/>
              </a:ext>
            </a:extLst>
          </p:cNvPr>
          <p:cNvSpPr/>
          <p:nvPr/>
        </p:nvSpPr>
        <p:spPr>
          <a:xfrm>
            <a:off x="8181228" y="1563378"/>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957BCC-E8A0-4BA5-B515-D1446256C43A}"/>
              </a:ext>
            </a:extLst>
          </p:cNvPr>
          <p:cNvSpPr txBox="1"/>
          <p:nvPr/>
        </p:nvSpPr>
        <p:spPr>
          <a:xfrm>
            <a:off x="977687"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Microbiome Composition </a:t>
            </a:r>
          </a:p>
        </p:txBody>
      </p:sp>
      <p:sp>
        <p:nvSpPr>
          <p:cNvPr id="23" name="TextBox 22">
            <a:extLst>
              <a:ext uri="{FF2B5EF4-FFF2-40B4-BE49-F238E27FC236}">
                <a16:creationId xmlns:a16="http://schemas.microsoft.com/office/drawing/2014/main" id="{253777C8-895D-46BA-8E81-3A990C609F52}"/>
              </a:ext>
            </a:extLst>
          </p:cNvPr>
          <p:cNvSpPr txBox="1"/>
          <p:nvPr/>
        </p:nvSpPr>
        <p:spPr>
          <a:xfrm>
            <a:off x="9343695" y="1634300"/>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cxnSp>
        <p:nvCxnSpPr>
          <p:cNvPr id="93" name="Straight Connector 92">
            <a:extLst>
              <a:ext uri="{FF2B5EF4-FFF2-40B4-BE49-F238E27FC236}">
                <a16:creationId xmlns:a16="http://schemas.microsoft.com/office/drawing/2014/main" id="{EDB3BD69-CFA3-4AE3-ACE4-861A60814E74}"/>
              </a:ext>
            </a:extLst>
          </p:cNvPr>
          <p:cNvCxnSpPr/>
          <p:nvPr/>
        </p:nvCxnSpPr>
        <p:spPr>
          <a:xfrm>
            <a:off x="2088335" y="3203240"/>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3FD289-DC6E-452A-8BB4-47E1CB937E89}"/>
              </a:ext>
            </a:extLst>
          </p:cNvPr>
          <p:cNvCxnSpPr>
            <a:cxnSpLocks/>
          </p:cNvCxnSpPr>
          <p:nvPr/>
        </p:nvCxnSpPr>
        <p:spPr>
          <a:xfrm flipH="1">
            <a:off x="2073512" y="4784473"/>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DD5AB9A-632B-446A-8890-854D92E4100B}"/>
              </a:ext>
            </a:extLst>
          </p:cNvPr>
          <p:cNvSpPr/>
          <p:nvPr/>
        </p:nvSpPr>
        <p:spPr>
          <a:xfrm>
            <a:off x="2221214" y="3278822"/>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B074DF-3BAD-4463-B906-D7320FA5D1A2}"/>
              </a:ext>
            </a:extLst>
          </p:cNvPr>
          <p:cNvSpPr/>
          <p:nvPr/>
        </p:nvSpPr>
        <p:spPr>
          <a:xfrm>
            <a:off x="2630008" y="3380014"/>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8BB9619-C28C-4131-B3B8-638B880D4197}"/>
              </a:ext>
            </a:extLst>
          </p:cNvPr>
          <p:cNvSpPr/>
          <p:nvPr/>
        </p:nvSpPr>
        <p:spPr>
          <a:xfrm>
            <a:off x="2315001" y="3667459"/>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FE8B0B5-79A7-4D7B-9CB8-C83F5B07DBED}"/>
              </a:ext>
            </a:extLst>
          </p:cNvPr>
          <p:cNvSpPr/>
          <p:nvPr/>
        </p:nvSpPr>
        <p:spPr>
          <a:xfrm>
            <a:off x="3212607" y="4337227"/>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4BB7AA2-4D81-4CD6-ADAE-9FF5AFA19881}"/>
              </a:ext>
            </a:extLst>
          </p:cNvPr>
          <p:cNvSpPr/>
          <p:nvPr/>
        </p:nvSpPr>
        <p:spPr>
          <a:xfrm>
            <a:off x="3476805" y="4033452"/>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D3F90F3-22B8-4FDF-A13A-00EA7D279BF3}"/>
              </a:ext>
            </a:extLst>
          </p:cNvPr>
          <p:cNvSpPr/>
          <p:nvPr/>
        </p:nvSpPr>
        <p:spPr>
          <a:xfrm>
            <a:off x="3100118" y="394641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EA8DCE2F-792C-4663-A018-8A0F85797AD0}"/>
              </a:ext>
            </a:extLst>
          </p:cNvPr>
          <p:cNvGrpSpPr/>
          <p:nvPr/>
        </p:nvGrpSpPr>
        <p:grpSpPr>
          <a:xfrm>
            <a:off x="398127" y="2522983"/>
            <a:ext cx="718381" cy="957842"/>
            <a:chOff x="4338890" y="2448573"/>
            <a:chExt cx="1053202" cy="1404270"/>
          </a:xfrm>
        </p:grpSpPr>
        <p:pic>
          <p:nvPicPr>
            <p:cNvPr id="108" name="Picture 10" descr="http://ghk.h-cdn.co/assets/cm/15/11/980x1306/54fed7435e860-ou-think-are-dirty-ghk-things-you-think-are-dirty-urine-s2.jpg">
              <a:extLst>
                <a:ext uri="{FF2B5EF4-FFF2-40B4-BE49-F238E27FC236}">
                  <a16:creationId xmlns:a16="http://schemas.microsoft.com/office/drawing/2014/main" id="{057753CE-E8EE-499C-8016-4270475DF0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3C9EB07C-57F7-4F2C-BDE5-3C76CFAB6308}"/>
                </a:ext>
              </a:extLst>
            </p:cNvPr>
            <p:cNvGrpSpPr/>
            <p:nvPr/>
          </p:nvGrpSpPr>
          <p:grpSpPr>
            <a:xfrm>
              <a:off x="4607968" y="3040256"/>
              <a:ext cx="537003" cy="657762"/>
              <a:chOff x="4824900" y="3942281"/>
              <a:chExt cx="537003" cy="657762"/>
            </a:xfrm>
          </p:grpSpPr>
          <p:grpSp>
            <p:nvGrpSpPr>
              <p:cNvPr id="52" name="Group 51">
                <a:extLst>
                  <a:ext uri="{FF2B5EF4-FFF2-40B4-BE49-F238E27FC236}">
                    <a16:creationId xmlns:a16="http://schemas.microsoft.com/office/drawing/2014/main" id="{4CF7E1F3-5924-47DA-83EC-510431A4D00D}"/>
                  </a:ext>
                </a:extLst>
              </p:cNvPr>
              <p:cNvGrpSpPr/>
              <p:nvPr/>
            </p:nvGrpSpPr>
            <p:grpSpPr>
              <a:xfrm>
                <a:off x="4824900" y="3942281"/>
                <a:ext cx="537003" cy="657762"/>
                <a:chOff x="4824900" y="3942281"/>
                <a:chExt cx="537003" cy="657762"/>
              </a:xfrm>
            </p:grpSpPr>
            <p:grpSp>
              <p:nvGrpSpPr>
                <p:cNvPr id="54" name="Group 53">
                  <a:extLst>
                    <a:ext uri="{FF2B5EF4-FFF2-40B4-BE49-F238E27FC236}">
                      <a16:creationId xmlns:a16="http://schemas.microsoft.com/office/drawing/2014/main" id="{C300AFBB-C080-4E22-B799-25E2387BEFE5}"/>
                    </a:ext>
                  </a:extLst>
                </p:cNvPr>
                <p:cNvGrpSpPr/>
                <p:nvPr/>
              </p:nvGrpSpPr>
              <p:grpSpPr>
                <a:xfrm>
                  <a:off x="4824900" y="3942281"/>
                  <a:ext cx="537003" cy="657762"/>
                  <a:chOff x="5579869" y="3797111"/>
                  <a:chExt cx="1183187" cy="1449256"/>
                </a:xfrm>
              </p:grpSpPr>
              <p:sp>
                <p:nvSpPr>
                  <p:cNvPr id="57" name="Oval 56">
                    <a:extLst>
                      <a:ext uri="{FF2B5EF4-FFF2-40B4-BE49-F238E27FC236}">
                        <a16:creationId xmlns:a16="http://schemas.microsoft.com/office/drawing/2014/main" id="{D9113DA3-A4DA-4459-826D-8C5EB55F0A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EEDC5C9-8DE8-4DBD-B1B3-3792490D384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554FFC3-9C2D-47C1-BEAB-2684FBD62D8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27F47C88-279B-4D4A-8AF4-500C14448F3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AC3B2A31-23E6-4FFD-95C6-0F460FD62B6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C4F3F309-5BDB-4EED-A0BF-5D1878BF938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01A98A2C-286B-47C9-8AF8-02F886A2811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Isosceles Triangle 52">
                <a:extLst>
                  <a:ext uri="{FF2B5EF4-FFF2-40B4-BE49-F238E27FC236}">
                    <a16:creationId xmlns:a16="http://schemas.microsoft.com/office/drawing/2014/main" id="{F43A6F01-21B0-4289-A216-CC25C71AA2A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10">
            <a:extLst>
              <a:ext uri="{FF2B5EF4-FFF2-40B4-BE49-F238E27FC236}">
                <a16:creationId xmlns:a16="http://schemas.microsoft.com/office/drawing/2014/main" id="{16CD5858-861A-4013-99F6-6456F7886400}"/>
              </a:ext>
            </a:extLst>
          </p:cNvPr>
          <p:cNvGrpSpPr/>
          <p:nvPr/>
        </p:nvGrpSpPr>
        <p:grpSpPr>
          <a:xfrm>
            <a:off x="431070" y="4361406"/>
            <a:ext cx="704721" cy="1015816"/>
            <a:chOff x="4371833" y="4054981"/>
            <a:chExt cx="1041345" cy="1501040"/>
          </a:xfrm>
        </p:grpSpPr>
        <p:pic>
          <p:nvPicPr>
            <p:cNvPr id="109" name="Picture 12" descr="https://upload.wikimedia.org/wikipedia/commons/2/29/Pyuria2011.JPG">
              <a:extLst>
                <a:ext uri="{FF2B5EF4-FFF2-40B4-BE49-F238E27FC236}">
                  <a16:creationId xmlns:a16="http://schemas.microsoft.com/office/drawing/2014/main" id="{A70F8ED0-F09F-40D0-A571-3195BAD5E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10EB6ED-4663-4B21-AC94-1FC39A130FC5}"/>
                </a:ext>
              </a:extLst>
            </p:cNvPr>
            <p:cNvGrpSpPr/>
            <p:nvPr/>
          </p:nvGrpSpPr>
          <p:grpSpPr>
            <a:xfrm>
              <a:off x="4586532" y="4925179"/>
              <a:ext cx="546412" cy="480479"/>
              <a:chOff x="4586532" y="4925179"/>
              <a:chExt cx="719696" cy="632853"/>
            </a:xfrm>
          </p:grpSpPr>
          <p:grpSp>
            <p:nvGrpSpPr>
              <p:cNvPr id="84" name="Group 83">
                <a:extLst>
                  <a:ext uri="{FF2B5EF4-FFF2-40B4-BE49-F238E27FC236}">
                    <a16:creationId xmlns:a16="http://schemas.microsoft.com/office/drawing/2014/main" id="{4E40F306-5CCD-407C-8EB9-5ACCA48C3FD3}"/>
                  </a:ext>
                </a:extLst>
              </p:cNvPr>
              <p:cNvGrpSpPr/>
              <p:nvPr/>
            </p:nvGrpSpPr>
            <p:grpSpPr>
              <a:xfrm>
                <a:off x="4586532" y="4925179"/>
                <a:ext cx="719696" cy="632853"/>
                <a:chOff x="4586532" y="4925179"/>
                <a:chExt cx="719696" cy="632853"/>
              </a:xfrm>
            </p:grpSpPr>
            <p:sp>
              <p:nvSpPr>
                <p:cNvPr id="87" name="Isosceles Triangle 86">
                  <a:extLst>
                    <a:ext uri="{FF2B5EF4-FFF2-40B4-BE49-F238E27FC236}">
                      <a16:creationId xmlns:a16="http://schemas.microsoft.com/office/drawing/2014/main" id="{31688097-8FDE-4DB1-ACF1-C63396B3372D}"/>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8F9246AB-D379-425F-B572-66E59D0A3D6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EEF2E785-6410-46BE-AB6D-32B26A5E7C5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E82900B0-EE95-4F69-BF67-53C2713BC1E3}"/>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AC2FCFBB-AC0A-4198-9A15-7A428F3E7FC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C66BAE8-DDEE-422C-82FC-B0D7901FC2A4}"/>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4DAA0E7F-FFEB-4F10-9C3A-6D28EECC9A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5" name="Group 124">
            <a:extLst>
              <a:ext uri="{FF2B5EF4-FFF2-40B4-BE49-F238E27FC236}">
                <a16:creationId xmlns:a16="http://schemas.microsoft.com/office/drawing/2014/main" id="{FBB39A46-BB34-41BF-9E76-0F0625AB1036}"/>
              </a:ext>
            </a:extLst>
          </p:cNvPr>
          <p:cNvGrpSpPr/>
          <p:nvPr/>
        </p:nvGrpSpPr>
        <p:grpSpPr>
          <a:xfrm>
            <a:off x="8881011" y="2143541"/>
            <a:ext cx="2366516" cy="3788207"/>
            <a:chOff x="8947686" y="2170837"/>
            <a:chExt cx="2366516" cy="3788207"/>
          </a:xfrm>
        </p:grpSpPr>
        <p:cxnSp>
          <p:nvCxnSpPr>
            <p:cNvPr id="101" name="Straight Connector 100">
              <a:extLst>
                <a:ext uri="{FF2B5EF4-FFF2-40B4-BE49-F238E27FC236}">
                  <a16:creationId xmlns:a16="http://schemas.microsoft.com/office/drawing/2014/main" id="{1A7BE420-FEBA-4885-BB75-DF8AFE478D67}"/>
                </a:ext>
              </a:extLst>
            </p:cNvPr>
            <p:cNvCxnSpPr/>
            <p:nvPr/>
          </p:nvCxnSpPr>
          <p:spPr>
            <a:xfrm>
              <a:off x="9392520" y="2579812"/>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DF3474-BE29-4E7D-BD73-758FC620489C}"/>
                </a:ext>
              </a:extLst>
            </p:cNvPr>
            <p:cNvCxnSpPr>
              <a:cxnSpLocks/>
            </p:cNvCxnSpPr>
            <p:nvPr/>
          </p:nvCxnSpPr>
          <p:spPr>
            <a:xfrm flipH="1">
              <a:off x="9377697" y="4161045"/>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CD4399-8E70-497E-8C80-091CC1315424}"/>
                </a:ext>
              </a:extLst>
            </p:cNvPr>
            <p:cNvSpPr txBox="1"/>
            <p:nvPr/>
          </p:nvSpPr>
          <p:spPr>
            <a:xfrm rot="16200000">
              <a:off x="8958982" y="4804165"/>
              <a:ext cx="1940427"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116" name="TextBox 115">
              <a:extLst>
                <a:ext uri="{FF2B5EF4-FFF2-40B4-BE49-F238E27FC236}">
                  <a16:creationId xmlns:a16="http://schemas.microsoft.com/office/drawing/2014/main" id="{B7C2ECBC-10BD-48A0-8500-387838DCF4FC}"/>
                </a:ext>
              </a:extLst>
            </p:cNvPr>
            <p:cNvSpPr txBox="1"/>
            <p:nvPr/>
          </p:nvSpPr>
          <p:spPr>
            <a:xfrm rot="16200000">
              <a:off x="10167210" y="4550243"/>
              <a:ext cx="1443875" cy="369332"/>
            </a:xfrm>
            <a:prstGeom prst="rect">
              <a:avLst/>
            </a:prstGeom>
            <a:noFill/>
          </p:spPr>
          <p:txBody>
            <a:bodyPr wrap="square" rtlCol="0">
              <a:spAutoFit/>
            </a:bodyPr>
            <a:lstStyle/>
            <a:p>
              <a:r>
                <a:rPr lang="en-US" dirty="0">
                  <a:latin typeface="Century Gothic" panose="020B0502020202020204" pitchFamily="34" charset="0"/>
                </a:rPr>
                <a:t>Culture +</a:t>
              </a:r>
            </a:p>
          </p:txBody>
        </p:sp>
        <p:sp>
          <p:nvSpPr>
            <p:cNvPr id="117" name="TextBox 116">
              <a:extLst>
                <a:ext uri="{FF2B5EF4-FFF2-40B4-BE49-F238E27FC236}">
                  <a16:creationId xmlns:a16="http://schemas.microsoft.com/office/drawing/2014/main" id="{3C103A9B-55C0-4CC1-8243-F7BF54733416}"/>
                </a:ext>
              </a:extLst>
            </p:cNvPr>
            <p:cNvSpPr txBox="1"/>
            <p:nvPr/>
          </p:nvSpPr>
          <p:spPr>
            <a:xfrm rot="16200000">
              <a:off x="7887354" y="3231169"/>
              <a:ext cx="2489995" cy="369332"/>
            </a:xfrm>
            <a:prstGeom prst="rect">
              <a:avLst/>
            </a:prstGeom>
            <a:noFill/>
          </p:spPr>
          <p:txBody>
            <a:bodyPr wrap="square" rtlCol="0">
              <a:spAutoFit/>
            </a:bodyPr>
            <a:lstStyle/>
            <a:p>
              <a:r>
                <a:rPr lang="en-US" dirty="0">
                  <a:latin typeface="Century Gothic" panose="020B0502020202020204" pitchFamily="34" charset="0"/>
                </a:rPr>
                <a:t>Metabolic pathway</a:t>
              </a:r>
            </a:p>
          </p:txBody>
        </p:sp>
        <p:sp>
          <p:nvSpPr>
            <p:cNvPr id="119" name="Oval 118">
              <a:extLst>
                <a:ext uri="{FF2B5EF4-FFF2-40B4-BE49-F238E27FC236}">
                  <a16:creationId xmlns:a16="http://schemas.microsoft.com/office/drawing/2014/main" id="{5C3935AA-9AB6-453C-BA48-DDCEAC24465A}"/>
                </a:ext>
              </a:extLst>
            </p:cNvPr>
            <p:cNvSpPr/>
            <p:nvPr/>
          </p:nvSpPr>
          <p:spPr>
            <a:xfrm>
              <a:off x="9696458" y="2524310"/>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BEF095F-2259-4A08-936C-DC27539C76FA}"/>
                </a:ext>
              </a:extLst>
            </p:cNvPr>
            <p:cNvSpPr/>
            <p:nvPr/>
          </p:nvSpPr>
          <p:spPr>
            <a:xfrm>
              <a:off x="9927480" y="2818428"/>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38DA1AE-3623-4835-AE30-E1CE0CD80364}"/>
                </a:ext>
              </a:extLst>
            </p:cNvPr>
            <p:cNvSpPr/>
            <p:nvPr/>
          </p:nvSpPr>
          <p:spPr>
            <a:xfrm>
              <a:off x="9481974" y="2827691"/>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B410A1E-76F4-46F6-83DC-38AD58454A0C}"/>
                </a:ext>
              </a:extLst>
            </p:cNvPr>
            <p:cNvSpPr/>
            <p:nvPr/>
          </p:nvSpPr>
          <p:spPr>
            <a:xfrm>
              <a:off x="10746623" y="3779860"/>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DAF6114-3282-4CC4-93D6-4422C43471FB}"/>
                </a:ext>
              </a:extLst>
            </p:cNvPr>
            <p:cNvSpPr/>
            <p:nvPr/>
          </p:nvSpPr>
          <p:spPr>
            <a:xfrm>
              <a:off x="11010821" y="347608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D2D68D9-039D-4D18-9EB8-205855BA6814}"/>
                </a:ext>
              </a:extLst>
            </p:cNvPr>
            <p:cNvSpPr/>
            <p:nvPr/>
          </p:nvSpPr>
          <p:spPr>
            <a:xfrm>
              <a:off x="10634134" y="3389048"/>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14" name="Rounded Rectangle 39">
            <a:extLst>
              <a:ext uri="{FF2B5EF4-FFF2-40B4-BE49-F238E27FC236}">
                <a16:creationId xmlns:a16="http://schemas.microsoft.com/office/drawing/2014/main" id="{80FD851C-0278-49F7-AB72-B0A0F495D804}"/>
              </a:ext>
            </a:extLst>
          </p:cNvPr>
          <p:cNvSpPr/>
          <p:nvPr/>
        </p:nvSpPr>
        <p:spPr>
          <a:xfrm>
            <a:off x="4252356" y="1563378"/>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9F7C5D9-6183-43E6-9AAC-DD81422261AF}"/>
              </a:ext>
            </a:extLst>
          </p:cNvPr>
          <p:cNvSpPr txBox="1"/>
          <p:nvPr/>
        </p:nvSpPr>
        <p:spPr>
          <a:xfrm>
            <a:off x="4996748"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Isolate</a:t>
            </a:r>
          </a:p>
          <a:p>
            <a:pPr algn="ctr"/>
            <a:r>
              <a:rPr lang="en-US" sz="2400" dirty="0">
                <a:latin typeface="Century Gothic" panose="020B0502020202020204" pitchFamily="34" charset="0"/>
              </a:rPr>
              <a:t>Composition </a:t>
            </a:r>
          </a:p>
        </p:txBody>
      </p:sp>
      <p:grpSp>
        <p:nvGrpSpPr>
          <p:cNvPr id="6" name="Group 5">
            <a:extLst>
              <a:ext uri="{FF2B5EF4-FFF2-40B4-BE49-F238E27FC236}">
                <a16:creationId xmlns:a16="http://schemas.microsoft.com/office/drawing/2014/main" id="{D5C550BD-4E67-4CD4-BC4B-49FD853BD970}"/>
              </a:ext>
            </a:extLst>
          </p:cNvPr>
          <p:cNvGrpSpPr/>
          <p:nvPr/>
        </p:nvGrpSpPr>
        <p:grpSpPr>
          <a:xfrm>
            <a:off x="4307913" y="3448789"/>
            <a:ext cx="1611930" cy="1115562"/>
            <a:chOff x="4439968" y="3313010"/>
            <a:chExt cx="1611930" cy="1115562"/>
          </a:xfrm>
        </p:grpSpPr>
        <p:pic>
          <p:nvPicPr>
            <p:cNvPr id="168" name="Picture 6" descr="http://farm8.staticflickr.com/7098/7341983938_0e8de63d1e_m.jpg">
              <a:extLst>
                <a:ext uri="{FF2B5EF4-FFF2-40B4-BE49-F238E27FC236}">
                  <a16:creationId xmlns:a16="http://schemas.microsoft.com/office/drawing/2014/main" id="{75D9CA02-28BE-437B-B32B-B06B1EE7F1C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Oval 142">
              <a:extLst>
                <a:ext uri="{FF2B5EF4-FFF2-40B4-BE49-F238E27FC236}">
                  <a16:creationId xmlns:a16="http://schemas.microsoft.com/office/drawing/2014/main" id="{469764E3-625D-4B25-891D-58351CC9A905}"/>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2">
              <a:extLst>
                <a:ext uri="{FF2B5EF4-FFF2-40B4-BE49-F238E27FC236}">
                  <a16:creationId xmlns:a16="http://schemas.microsoft.com/office/drawing/2014/main" id="{FA5F0448-146E-4EEF-AE53-0FB19914160D}"/>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F8DA36C-D314-4C22-9278-7F28CE3A5F4B}"/>
                </a:ext>
              </a:extLst>
            </p:cNvPr>
            <p:cNvSpPr/>
            <p:nvPr/>
          </p:nvSpPr>
          <p:spPr>
            <a:xfrm>
              <a:off x="5500933" y="3810142"/>
              <a:ext cx="152400" cy="45719"/>
            </a:xfrm>
            <a:prstGeom prst="ellipse">
              <a:avLst/>
            </a:prstGeom>
            <a:solidFill>
              <a:srgbClr val="ED2224"/>
            </a:solidFill>
            <a:ln>
              <a:solidFill>
                <a:srgbClr val="ED2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F484797-9AB1-45E5-BB5E-4348ABA2FD6F}"/>
                </a:ext>
              </a:extLst>
            </p:cNvPr>
            <p:cNvSpPr/>
            <p:nvPr/>
          </p:nvSpPr>
          <p:spPr>
            <a:xfrm>
              <a:off x="4843052" y="3849472"/>
              <a:ext cx="152400" cy="45719"/>
            </a:xfrm>
            <a:prstGeom prst="ellipse">
              <a:avLst/>
            </a:prstGeom>
            <a:solidFill>
              <a:srgbClr val="21409A"/>
            </a:solidFill>
            <a:ln>
              <a:solidFill>
                <a:srgbClr val="21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FC04AC5-4F61-4192-9A63-8581B2D84E32}"/>
                </a:ext>
              </a:extLst>
            </p:cNvPr>
            <p:cNvSpPr/>
            <p:nvPr/>
          </p:nvSpPr>
          <p:spPr>
            <a:xfrm>
              <a:off x="4954782" y="3738530"/>
              <a:ext cx="152400" cy="45719"/>
            </a:xfrm>
            <a:prstGeom prst="ellipse">
              <a:avLst/>
            </a:prstGeom>
            <a:solidFill>
              <a:srgbClr val="BBDB90"/>
            </a:solidFill>
            <a:ln>
              <a:solidFill>
                <a:srgbClr val="BBD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A8B05EA-9CFE-4BCE-8D9F-373D29591B84}"/>
                </a:ext>
              </a:extLst>
            </p:cNvPr>
            <p:cNvSpPr/>
            <p:nvPr/>
          </p:nvSpPr>
          <p:spPr>
            <a:xfrm>
              <a:off x="5240068" y="3692018"/>
              <a:ext cx="152400" cy="45719"/>
            </a:xfrm>
            <a:prstGeom prst="ellipse">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5E80A7A-2832-493A-A0A9-AEFCA5C2407F}"/>
                </a:ext>
              </a:extLst>
            </p:cNvPr>
            <p:cNvSpPr/>
            <p:nvPr/>
          </p:nvSpPr>
          <p:spPr>
            <a:xfrm>
              <a:off x="5240068" y="3907918"/>
              <a:ext cx="152400" cy="45719"/>
            </a:xfrm>
            <a:prstGeom prst="ellipse">
              <a:avLst/>
            </a:prstGeom>
            <a:solidFill>
              <a:srgbClr val="ED9340"/>
            </a:solidFill>
            <a:ln>
              <a:solidFill>
                <a:srgbClr val="ED9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8" name="Picture 177" descr="suceptibility.pdf">
            <a:extLst>
              <a:ext uri="{FF2B5EF4-FFF2-40B4-BE49-F238E27FC236}">
                <a16:creationId xmlns:a16="http://schemas.microsoft.com/office/drawing/2014/main" id="{426C6717-E8D8-436D-9105-07528B5D503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493039" y="2598779"/>
            <a:ext cx="1303275" cy="1208922"/>
          </a:xfrm>
          <a:prstGeom prst="rect">
            <a:avLst/>
          </a:prstGeom>
        </p:spPr>
      </p:pic>
      <p:pic>
        <p:nvPicPr>
          <p:cNvPr id="8" name="Picture 7">
            <a:extLst>
              <a:ext uri="{FF2B5EF4-FFF2-40B4-BE49-F238E27FC236}">
                <a16:creationId xmlns:a16="http://schemas.microsoft.com/office/drawing/2014/main" id="{D4774454-DF4C-4420-AC90-E379BA8DDB71}"/>
              </a:ext>
            </a:extLst>
          </p:cNvPr>
          <p:cNvPicPr>
            <a:picLocks noChangeAspect="1"/>
          </p:cNvPicPr>
          <p:nvPr/>
        </p:nvPicPr>
        <p:blipFill>
          <a:blip r:embed="rId10"/>
          <a:stretch>
            <a:fillRect/>
          </a:stretch>
        </p:blipFill>
        <p:spPr>
          <a:xfrm>
            <a:off x="5832234" y="3959394"/>
            <a:ext cx="1965180" cy="1767416"/>
          </a:xfrm>
          <a:prstGeom prst="rect">
            <a:avLst/>
          </a:prstGeom>
        </p:spPr>
      </p:pic>
      <p:grpSp>
        <p:nvGrpSpPr>
          <p:cNvPr id="179" name="Group 178">
            <a:extLst>
              <a:ext uri="{FF2B5EF4-FFF2-40B4-BE49-F238E27FC236}">
                <a16:creationId xmlns:a16="http://schemas.microsoft.com/office/drawing/2014/main" id="{80DBEE77-6639-45F8-9D9F-32ADFC444415}"/>
              </a:ext>
            </a:extLst>
          </p:cNvPr>
          <p:cNvGrpSpPr/>
          <p:nvPr/>
        </p:nvGrpSpPr>
        <p:grpSpPr>
          <a:xfrm>
            <a:off x="782762" y="3213746"/>
            <a:ext cx="718381" cy="957842"/>
            <a:chOff x="4338890" y="2448573"/>
            <a:chExt cx="1053202" cy="1404270"/>
          </a:xfrm>
        </p:grpSpPr>
        <p:pic>
          <p:nvPicPr>
            <p:cNvPr id="180" name="Picture 10" descr="http://ghk.h-cdn.co/assets/cm/15/11/980x1306/54fed7435e860-ou-think-are-dirty-ghk-things-you-think-are-dirty-urine-s2.jpg">
              <a:extLst>
                <a:ext uri="{FF2B5EF4-FFF2-40B4-BE49-F238E27FC236}">
                  <a16:creationId xmlns:a16="http://schemas.microsoft.com/office/drawing/2014/main" id="{272B41FD-3FC6-46BD-A34D-D55227B22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AB8B5D65-703A-44E3-A380-CA7C72AF36FF}"/>
                </a:ext>
              </a:extLst>
            </p:cNvPr>
            <p:cNvGrpSpPr/>
            <p:nvPr/>
          </p:nvGrpSpPr>
          <p:grpSpPr>
            <a:xfrm>
              <a:off x="4607968" y="3040256"/>
              <a:ext cx="537003" cy="657762"/>
              <a:chOff x="4824900" y="3942281"/>
              <a:chExt cx="537003" cy="657762"/>
            </a:xfrm>
          </p:grpSpPr>
          <p:grpSp>
            <p:nvGrpSpPr>
              <p:cNvPr id="182" name="Group 181">
                <a:extLst>
                  <a:ext uri="{FF2B5EF4-FFF2-40B4-BE49-F238E27FC236}">
                    <a16:creationId xmlns:a16="http://schemas.microsoft.com/office/drawing/2014/main" id="{8FC253BA-0336-4574-BA3A-64AEA1D33D63}"/>
                  </a:ext>
                </a:extLst>
              </p:cNvPr>
              <p:cNvGrpSpPr/>
              <p:nvPr/>
            </p:nvGrpSpPr>
            <p:grpSpPr>
              <a:xfrm>
                <a:off x="4824900" y="3942281"/>
                <a:ext cx="537003" cy="657762"/>
                <a:chOff x="4824900" y="3942281"/>
                <a:chExt cx="537003" cy="657762"/>
              </a:xfrm>
            </p:grpSpPr>
            <p:grpSp>
              <p:nvGrpSpPr>
                <p:cNvPr id="184" name="Group 183">
                  <a:extLst>
                    <a:ext uri="{FF2B5EF4-FFF2-40B4-BE49-F238E27FC236}">
                      <a16:creationId xmlns:a16="http://schemas.microsoft.com/office/drawing/2014/main" id="{6BDB52B5-CAFF-4C74-9FFF-3C9A22515955}"/>
                    </a:ext>
                  </a:extLst>
                </p:cNvPr>
                <p:cNvGrpSpPr/>
                <p:nvPr/>
              </p:nvGrpSpPr>
              <p:grpSpPr>
                <a:xfrm>
                  <a:off x="4824900" y="3942281"/>
                  <a:ext cx="537003" cy="657762"/>
                  <a:chOff x="5579869" y="3797111"/>
                  <a:chExt cx="1183187" cy="1449256"/>
                </a:xfrm>
              </p:grpSpPr>
              <p:sp>
                <p:nvSpPr>
                  <p:cNvPr id="186" name="Oval 185">
                    <a:extLst>
                      <a:ext uri="{FF2B5EF4-FFF2-40B4-BE49-F238E27FC236}">
                        <a16:creationId xmlns:a16="http://schemas.microsoft.com/office/drawing/2014/main" id="{6D7BA15B-529C-43E6-8D57-C16445B52B1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81F741A-F047-4959-8EA6-D17AD009A96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039D569-378B-4DA8-B94E-B417ABFFAE1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Isosceles Triangle 188">
                    <a:extLst>
                      <a:ext uri="{FF2B5EF4-FFF2-40B4-BE49-F238E27FC236}">
                        <a16:creationId xmlns:a16="http://schemas.microsoft.com/office/drawing/2014/main" id="{53A975FB-6EBA-494E-B6AD-B1C5D749E6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a:extLst>
                      <a:ext uri="{FF2B5EF4-FFF2-40B4-BE49-F238E27FC236}">
                        <a16:creationId xmlns:a16="http://schemas.microsoft.com/office/drawing/2014/main" id="{32C3EF4D-CC4A-4232-BC4D-4C08764966F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Isosceles Triangle 190">
                    <a:extLst>
                      <a:ext uri="{FF2B5EF4-FFF2-40B4-BE49-F238E27FC236}">
                        <a16:creationId xmlns:a16="http://schemas.microsoft.com/office/drawing/2014/main" id="{A94554DA-2177-4867-B465-1BC4A738BAC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Oval 184">
                  <a:extLst>
                    <a:ext uri="{FF2B5EF4-FFF2-40B4-BE49-F238E27FC236}">
                      <a16:creationId xmlns:a16="http://schemas.microsoft.com/office/drawing/2014/main" id="{7874AA43-FA71-4D5C-AB0E-E880257F19E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182">
                <a:extLst>
                  <a:ext uri="{FF2B5EF4-FFF2-40B4-BE49-F238E27FC236}">
                    <a16:creationId xmlns:a16="http://schemas.microsoft.com/office/drawing/2014/main" id="{8D06DBB2-A751-4A8A-935B-EB772CF4C57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2" name="Group 191">
            <a:extLst>
              <a:ext uri="{FF2B5EF4-FFF2-40B4-BE49-F238E27FC236}">
                <a16:creationId xmlns:a16="http://schemas.microsoft.com/office/drawing/2014/main" id="{6D168D03-2605-4F49-9614-A9D46D3A280B}"/>
              </a:ext>
            </a:extLst>
          </p:cNvPr>
          <p:cNvGrpSpPr/>
          <p:nvPr/>
        </p:nvGrpSpPr>
        <p:grpSpPr>
          <a:xfrm>
            <a:off x="1140689" y="2526686"/>
            <a:ext cx="718381" cy="957842"/>
            <a:chOff x="4338890" y="2448573"/>
            <a:chExt cx="1053202" cy="1404270"/>
          </a:xfrm>
        </p:grpSpPr>
        <p:pic>
          <p:nvPicPr>
            <p:cNvPr id="193" name="Picture 10" descr="http://ghk.h-cdn.co/assets/cm/15/11/980x1306/54fed7435e860-ou-think-are-dirty-ghk-things-you-think-are-dirty-urine-s2.jpg">
              <a:extLst>
                <a:ext uri="{FF2B5EF4-FFF2-40B4-BE49-F238E27FC236}">
                  <a16:creationId xmlns:a16="http://schemas.microsoft.com/office/drawing/2014/main" id="{FB51D7F7-C921-4A61-B993-1FB93FD618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8085E918-0959-4B5A-9EF1-2649F1CA287A}"/>
                </a:ext>
              </a:extLst>
            </p:cNvPr>
            <p:cNvGrpSpPr/>
            <p:nvPr/>
          </p:nvGrpSpPr>
          <p:grpSpPr>
            <a:xfrm>
              <a:off x="4607968" y="3040256"/>
              <a:ext cx="537003" cy="657762"/>
              <a:chOff x="4824900" y="3942281"/>
              <a:chExt cx="537003" cy="657762"/>
            </a:xfrm>
          </p:grpSpPr>
          <p:grpSp>
            <p:nvGrpSpPr>
              <p:cNvPr id="195" name="Group 194">
                <a:extLst>
                  <a:ext uri="{FF2B5EF4-FFF2-40B4-BE49-F238E27FC236}">
                    <a16:creationId xmlns:a16="http://schemas.microsoft.com/office/drawing/2014/main" id="{DC4D0B35-C9D4-41E4-8339-7F234E927AE8}"/>
                  </a:ext>
                </a:extLst>
              </p:cNvPr>
              <p:cNvGrpSpPr/>
              <p:nvPr/>
            </p:nvGrpSpPr>
            <p:grpSpPr>
              <a:xfrm>
                <a:off x="4824900" y="3942281"/>
                <a:ext cx="537003" cy="657762"/>
                <a:chOff x="4824900" y="3942281"/>
                <a:chExt cx="537003" cy="657762"/>
              </a:xfrm>
            </p:grpSpPr>
            <p:grpSp>
              <p:nvGrpSpPr>
                <p:cNvPr id="197" name="Group 196">
                  <a:extLst>
                    <a:ext uri="{FF2B5EF4-FFF2-40B4-BE49-F238E27FC236}">
                      <a16:creationId xmlns:a16="http://schemas.microsoft.com/office/drawing/2014/main" id="{59B79DE9-9FF2-47F7-8B1E-4BE1E6716CD7}"/>
                    </a:ext>
                  </a:extLst>
                </p:cNvPr>
                <p:cNvGrpSpPr/>
                <p:nvPr/>
              </p:nvGrpSpPr>
              <p:grpSpPr>
                <a:xfrm>
                  <a:off x="4824900" y="3942281"/>
                  <a:ext cx="537003" cy="657762"/>
                  <a:chOff x="5579869" y="3797111"/>
                  <a:chExt cx="1183187" cy="1449256"/>
                </a:xfrm>
              </p:grpSpPr>
              <p:sp>
                <p:nvSpPr>
                  <p:cNvPr id="199" name="Oval 198">
                    <a:extLst>
                      <a:ext uri="{FF2B5EF4-FFF2-40B4-BE49-F238E27FC236}">
                        <a16:creationId xmlns:a16="http://schemas.microsoft.com/office/drawing/2014/main" id="{B0AE782B-34C0-4E5E-8B43-8AEB3939F61C}"/>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532B8C8B-B6D4-4A6D-A605-2B3F649CE67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2881C72-2211-477E-94A0-1747724494B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BB954BDF-977D-43F7-8C31-79055A4ECD4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Isosceles Triangle 202">
                    <a:extLst>
                      <a:ext uri="{FF2B5EF4-FFF2-40B4-BE49-F238E27FC236}">
                        <a16:creationId xmlns:a16="http://schemas.microsoft.com/office/drawing/2014/main" id="{56D3E40C-EFE4-4A3B-81E5-65CE1944F52A}"/>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C3A24189-6676-4E05-A39F-DEAE944AB90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Oval 197">
                  <a:extLst>
                    <a:ext uri="{FF2B5EF4-FFF2-40B4-BE49-F238E27FC236}">
                      <a16:creationId xmlns:a16="http://schemas.microsoft.com/office/drawing/2014/main" id="{9B136F8B-2378-47DE-9664-CA94039EC025}"/>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Isosceles Triangle 195">
                <a:extLst>
                  <a:ext uri="{FF2B5EF4-FFF2-40B4-BE49-F238E27FC236}">
                    <a16:creationId xmlns:a16="http://schemas.microsoft.com/office/drawing/2014/main" id="{43886CEB-6333-414E-AC08-509591280668}"/>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5" name="Group 204">
            <a:extLst>
              <a:ext uri="{FF2B5EF4-FFF2-40B4-BE49-F238E27FC236}">
                <a16:creationId xmlns:a16="http://schemas.microsoft.com/office/drawing/2014/main" id="{854CF7EB-4E28-41A2-9139-450B7D504749}"/>
              </a:ext>
            </a:extLst>
          </p:cNvPr>
          <p:cNvGrpSpPr/>
          <p:nvPr/>
        </p:nvGrpSpPr>
        <p:grpSpPr>
          <a:xfrm>
            <a:off x="776304" y="5019442"/>
            <a:ext cx="704721" cy="1015816"/>
            <a:chOff x="4371833" y="4054981"/>
            <a:chExt cx="1041345" cy="1501040"/>
          </a:xfrm>
        </p:grpSpPr>
        <p:pic>
          <p:nvPicPr>
            <p:cNvPr id="206" name="Picture 12" descr="https://upload.wikimedia.org/wikipedia/commons/2/29/Pyuria2011.JPG">
              <a:extLst>
                <a:ext uri="{FF2B5EF4-FFF2-40B4-BE49-F238E27FC236}">
                  <a16:creationId xmlns:a16="http://schemas.microsoft.com/office/drawing/2014/main" id="{F226D058-D1DF-415A-AF7E-E099892833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C242E01-C2D0-4978-9BBF-C8C3316729CE}"/>
                </a:ext>
              </a:extLst>
            </p:cNvPr>
            <p:cNvGrpSpPr/>
            <p:nvPr/>
          </p:nvGrpSpPr>
          <p:grpSpPr>
            <a:xfrm>
              <a:off x="4586532" y="4925179"/>
              <a:ext cx="546412" cy="480479"/>
              <a:chOff x="4586532" y="4925179"/>
              <a:chExt cx="719696" cy="632853"/>
            </a:xfrm>
          </p:grpSpPr>
          <p:grpSp>
            <p:nvGrpSpPr>
              <p:cNvPr id="208" name="Group 207">
                <a:extLst>
                  <a:ext uri="{FF2B5EF4-FFF2-40B4-BE49-F238E27FC236}">
                    <a16:creationId xmlns:a16="http://schemas.microsoft.com/office/drawing/2014/main" id="{5BAE0915-32A2-4FC6-BF11-1732A390512A}"/>
                  </a:ext>
                </a:extLst>
              </p:cNvPr>
              <p:cNvGrpSpPr/>
              <p:nvPr/>
            </p:nvGrpSpPr>
            <p:grpSpPr>
              <a:xfrm>
                <a:off x="4586532" y="4925179"/>
                <a:ext cx="719696" cy="632853"/>
                <a:chOff x="4586532" y="4925179"/>
                <a:chExt cx="719696" cy="632853"/>
              </a:xfrm>
            </p:grpSpPr>
            <p:sp>
              <p:nvSpPr>
                <p:cNvPr id="210" name="Isosceles Triangle 209">
                  <a:extLst>
                    <a:ext uri="{FF2B5EF4-FFF2-40B4-BE49-F238E27FC236}">
                      <a16:creationId xmlns:a16="http://schemas.microsoft.com/office/drawing/2014/main" id="{ABAF682C-97AF-4956-96B8-1322A8971A3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Isosceles Triangle 210">
                  <a:extLst>
                    <a:ext uri="{FF2B5EF4-FFF2-40B4-BE49-F238E27FC236}">
                      <a16:creationId xmlns:a16="http://schemas.microsoft.com/office/drawing/2014/main" id="{B809F69E-215B-4025-A7CE-D6965742EFD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0D7FE132-EADE-441D-95F5-071D25E423E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Isosceles Triangle 212">
                  <a:extLst>
                    <a:ext uri="{FF2B5EF4-FFF2-40B4-BE49-F238E27FC236}">
                      <a16:creationId xmlns:a16="http://schemas.microsoft.com/office/drawing/2014/main" id="{397C3B4E-8625-45EE-8964-7F4E07BFDA0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4FFABA-66B6-4029-9B57-F29B14863EFC}"/>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85FA018-F1D7-4603-BF29-DC0C455A812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a:extLst>
                  <a:ext uri="{FF2B5EF4-FFF2-40B4-BE49-F238E27FC236}">
                    <a16:creationId xmlns:a16="http://schemas.microsoft.com/office/drawing/2014/main" id="{E6448A26-94F3-4424-A99E-25CC1A759344}"/>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82F64FFD-6F19-4477-A22F-DEA6BA2C2CA5}"/>
              </a:ext>
            </a:extLst>
          </p:cNvPr>
          <p:cNvGrpSpPr/>
          <p:nvPr/>
        </p:nvGrpSpPr>
        <p:grpSpPr>
          <a:xfrm>
            <a:off x="1112374" y="4389048"/>
            <a:ext cx="704721" cy="1015816"/>
            <a:chOff x="4371833" y="4054981"/>
            <a:chExt cx="1041345" cy="1501040"/>
          </a:xfrm>
        </p:grpSpPr>
        <p:pic>
          <p:nvPicPr>
            <p:cNvPr id="217" name="Picture 12" descr="https://upload.wikimedia.org/wikipedia/commons/2/29/Pyuria2011.JPG">
              <a:extLst>
                <a:ext uri="{FF2B5EF4-FFF2-40B4-BE49-F238E27FC236}">
                  <a16:creationId xmlns:a16="http://schemas.microsoft.com/office/drawing/2014/main" id="{EEFC95D6-40FA-407F-A124-8AE39DDD6A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a:extLst>
                <a:ext uri="{FF2B5EF4-FFF2-40B4-BE49-F238E27FC236}">
                  <a16:creationId xmlns:a16="http://schemas.microsoft.com/office/drawing/2014/main" id="{8D2E1348-EC3A-4B84-B06F-ABACE04A4E3F}"/>
                </a:ext>
              </a:extLst>
            </p:cNvPr>
            <p:cNvGrpSpPr/>
            <p:nvPr/>
          </p:nvGrpSpPr>
          <p:grpSpPr>
            <a:xfrm>
              <a:off x="4586532" y="4925179"/>
              <a:ext cx="546412" cy="480479"/>
              <a:chOff x="4586532" y="4925179"/>
              <a:chExt cx="719696" cy="632853"/>
            </a:xfrm>
          </p:grpSpPr>
          <p:grpSp>
            <p:nvGrpSpPr>
              <p:cNvPr id="219" name="Group 218">
                <a:extLst>
                  <a:ext uri="{FF2B5EF4-FFF2-40B4-BE49-F238E27FC236}">
                    <a16:creationId xmlns:a16="http://schemas.microsoft.com/office/drawing/2014/main" id="{5E299B1F-84C6-4A58-9544-D719566D4754}"/>
                  </a:ext>
                </a:extLst>
              </p:cNvPr>
              <p:cNvGrpSpPr/>
              <p:nvPr/>
            </p:nvGrpSpPr>
            <p:grpSpPr>
              <a:xfrm>
                <a:off x="4586532" y="4925179"/>
                <a:ext cx="719696" cy="632853"/>
                <a:chOff x="4586532" y="4925179"/>
                <a:chExt cx="719696" cy="632853"/>
              </a:xfrm>
            </p:grpSpPr>
            <p:sp>
              <p:nvSpPr>
                <p:cNvPr id="221" name="Isosceles Triangle 220">
                  <a:extLst>
                    <a:ext uri="{FF2B5EF4-FFF2-40B4-BE49-F238E27FC236}">
                      <a16:creationId xmlns:a16="http://schemas.microsoft.com/office/drawing/2014/main" id="{0DE0CB1E-2844-4EC9-B69A-4B860E332DA7}"/>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Isosceles Triangle 221">
                  <a:extLst>
                    <a:ext uri="{FF2B5EF4-FFF2-40B4-BE49-F238E27FC236}">
                      <a16:creationId xmlns:a16="http://schemas.microsoft.com/office/drawing/2014/main" id="{7C3F516B-E02A-4837-B010-881FA423AC83}"/>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Isosceles Triangle 222">
                  <a:extLst>
                    <a:ext uri="{FF2B5EF4-FFF2-40B4-BE49-F238E27FC236}">
                      <a16:creationId xmlns:a16="http://schemas.microsoft.com/office/drawing/2014/main" id="{814D1F2D-E08C-4CDD-AEDD-BD2960B73DF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4B861F1-F759-43DB-BFC0-49AA405AED3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14890DDF-FB24-42F9-8BBB-8F0F172829B8}"/>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BA7199E2-1849-4A88-AE80-8009B81F491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749792B7-FCF7-411E-B42B-FFAF88B55F2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586F8A9-5F7C-4F1F-8563-857B03801D5D}"/>
              </a:ext>
            </a:extLst>
          </p:cNvPr>
          <p:cNvSpPr txBox="1"/>
          <p:nvPr/>
        </p:nvSpPr>
        <p:spPr>
          <a:xfrm>
            <a:off x="582344" y="2727833"/>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1</a:t>
            </a:r>
          </a:p>
        </p:txBody>
      </p:sp>
      <p:sp>
        <p:nvSpPr>
          <p:cNvPr id="126" name="TextBox 125">
            <a:extLst>
              <a:ext uri="{FF2B5EF4-FFF2-40B4-BE49-F238E27FC236}">
                <a16:creationId xmlns:a16="http://schemas.microsoft.com/office/drawing/2014/main" id="{734EE1F3-B72F-4CB4-A39C-90BE972FF98D}"/>
              </a:ext>
            </a:extLst>
          </p:cNvPr>
          <p:cNvSpPr txBox="1"/>
          <p:nvPr/>
        </p:nvSpPr>
        <p:spPr>
          <a:xfrm>
            <a:off x="1337404" y="2715807"/>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2</a:t>
            </a:r>
          </a:p>
        </p:txBody>
      </p:sp>
      <p:sp>
        <p:nvSpPr>
          <p:cNvPr id="127" name="TextBox 126">
            <a:extLst>
              <a:ext uri="{FF2B5EF4-FFF2-40B4-BE49-F238E27FC236}">
                <a16:creationId xmlns:a16="http://schemas.microsoft.com/office/drawing/2014/main" id="{7F1C6D72-0A0F-4C86-8559-9EBA1DFE5800}"/>
              </a:ext>
            </a:extLst>
          </p:cNvPr>
          <p:cNvSpPr txBox="1"/>
          <p:nvPr/>
        </p:nvSpPr>
        <p:spPr>
          <a:xfrm>
            <a:off x="992833" y="3550631"/>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3</a:t>
            </a:r>
          </a:p>
        </p:txBody>
      </p:sp>
    </p:spTree>
    <p:extLst>
      <p:ext uri="{BB962C8B-B14F-4D97-AF65-F5344CB8AC3E}">
        <p14:creationId xmlns:p14="http://schemas.microsoft.com/office/powerpoint/2010/main" val="944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0"/>
                                        </p:tgtEl>
                                        <p:attrNameLst>
                                          <p:attrName>style.opacity</p:attrName>
                                        </p:attrNameLst>
                                      </p:cBhvr>
                                      <p:to>
                                        <p:strVal val="0.5"/>
                                      </p:to>
                                    </p:set>
                                    <p:animEffect filter="image" prLst="opacity: 0.5">
                                      <p:cBhvr rctx="IE">
                                        <p:cTn id="7" dur="indefinite"/>
                                        <p:tgtEl>
                                          <p:spTgt spid="20"/>
                                        </p:tgtEl>
                                      </p:cBhvr>
                                    </p:animEffect>
                                  </p:childTnLst>
                                </p:cTn>
                              </p:par>
                              <p:par>
                                <p:cTn id="8" presetID="9" presetClass="emph" presetSubtype="0" grpId="0" nodeType="withEffect">
                                  <p:stCondLst>
                                    <p:cond delay="0"/>
                                  </p:stCondLst>
                                  <p:childTnLst>
                                    <p:set>
                                      <p:cBhvr>
                                        <p:cTn id="9" dur="indefinite"/>
                                        <p:tgtEl>
                                          <p:spTgt spid="22"/>
                                        </p:tgtEl>
                                        <p:attrNameLst>
                                          <p:attrName>style.opacity</p:attrName>
                                        </p:attrNameLst>
                                      </p:cBhvr>
                                      <p:to>
                                        <p:strVal val="0.5"/>
                                      </p:to>
                                    </p:set>
                                    <p:animEffect filter="image" prLst="opacity: 0.5">
                                      <p:cBhvr rctx="IE">
                                        <p:cTn id="10" dur="indefinite"/>
                                        <p:tgtEl>
                                          <p:spTgt spid="22"/>
                                        </p:tgtEl>
                                      </p:cBhvr>
                                    </p:animEffect>
                                  </p:childTnLst>
                                </p:cTn>
                              </p:par>
                              <p:par>
                                <p:cTn id="11" presetID="9" presetClass="emph" presetSubtype="0" nodeType="withEffect">
                                  <p:stCondLst>
                                    <p:cond delay="0"/>
                                  </p:stCondLst>
                                  <p:childTnLst>
                                    <p:set>
                                      <p:cBhvr>
                                        <p:cTn id="12" dur="indefinite"/>
                                        <p:tgtEl>
                                          <p:spTgt spid="93"/>
                                        </p:tgtEl>
                                        <p:attrNameLst>
                                          <p:attrName>style.opacity</p:attrName>
                                        </p:attrNameLst>
                                      </p:cBhvr>
                                      <p:to>
                                        <p:strVal val="0.5"/>
                                      </p:to>
                                    </p:set>
                                    <p:animEffect filter="image" prLst="opacity: 0.5">
                                      <p:cBhvr rctx="IE">
                                        <p:cTn id="13" dur="indefinite"/>
                                        <p:tgtEl>
                                          <p:spTgt spid="93"/>
                                        </p:tgtEl>
                                      </p:cBhvr>
                                    </p:animEffect>
                                  </p:childTnLst>
                                </p:cTn>
                              </p:par>
                              <p:par>
                                <p:cTn id="14" presetID="9" presetClass="emph" presetSubtype="0" nodeType="withEffect">
                                  <p:stCondLst>
                                    <p:cond delay="0"/>
                                  </p:stCondLst>
                                  <p:childTnLst>
                                    <p:set>
                                      <p:cBhvr>
                                        <p:cTn id="15" dur="indefinite"/>
                                        <p:tgtEl>
                                          <p:spTgt spid="94"/>
                                        </p:tgtEl>
                                        <p:attrNameLst>
                                          <p:attrName>style.opacity</p:attrName>
                                        </p:attrNameLst>
                                      </p:cBhvr>
                                      <p:to>
                                        <p:strVal val="0.5"/>
                                      </p:to>
                                    </p:set>
                                    <p:animEffect filter="image" prLst="opacity: 0.5">
                                      <p:cBhvr rctx="IE">
                                        <p:cTn id="16" dur="indefinite"/>
                                        <p:tgtEl>
                                          <p:spTgt spid="94"/>
                                        </p:tgtEl>
                                      </p:cBhvr>
                                    </p:animEffect>
                                  </p:childTnLst>
                                </p:cTn>
                              </p:par>
                              <p:par>
                                <p:cTn id="17" presetID="9" presetClass="emph" presetSubtype="0" grpId="0" nodeType="withEffect">
                                  <p:stCondLst>
                                    <p:cond delay="0"/>
                                  </p:stCondLst>
                                  <p:childTnLst>
                                    <p:set>
                                      <p:cBhvr>
                                        <p:cTn id="18" dur="indefinite"/>
                                        <p:tgtEl>
                                          <p:spTgt spid="95"/>
                                        </p:tgtEl>
                                        <p:attrNameLst>
                                          <p:attrName>style.opacity</p:attrName>
                                        </p:attrNameLst>
                                      </p:cBhvr>
                                      <p:to>
                                        <p:strVal val="0.5"/>
                                      </p:to>
                                    </p:set>
                                    <p:animEffect filter="image" prLst="opacity: 0.5">
                                      <p:cBhvr rctx="IE">
                                        <p:cTn id="19" dur="indefinite"/>
                                        <p:tgtEl>
                                          <p:spTgt spid="95"/>
                                        </p:tgtEl>
                                      </p:cBhvr>
                                    </p:animEffect>
                                  </p:childTnLst>
                                </p:cTn>
                              </p:par>
                              <p:par>
                                <p:cTn id="20" presetID="9" presetClass="emph" presetSubtype="0" grpId="0" nodeType="withEffect">
                                  <p:stCondLst>
                                    <p:cond delay="0"/>
                                  </p:stCondLst>
                                  <p:childTnLst>
                                    <p:set>
                                      <p:cBhvr>
                                        <p:cTn id="21" dur="indefinite"/>
                                        <p:tgtEl>
                                          <p:spTgt spid="96"/>
                                        </p:tgtEl>
                                        <p:attrNameLst>
                                          <p:attrName>style.opacity</p:attrName>
                                        </p:attrNameLst>
                                      </p:cBhvr>
                                      <p:to>
                                        <p:strVal val="0.5"/>
                                      </p:to>
                                    </p:set>
                                    <p:animEffect filter="image" prLst="opacity: 0.5">
                                      <p:cBhvr rctx="IE">
                                        <p:cTn id="22" dur="indefinite"/>
                                        <p:tgtEl>
                                          <p:spTgt spid="96"/>
                                        </p:tgtEl>
                                      </p:cBhvr>
                                    </p:animEffect>
                                  </p:childTnLst>
                                </p:cTn>
                              </p:par>
                              <p:par>
                                <p:cTn id="23" presetID="9" presetClass="emph" presetSubtype="0" grpId="0" nodeType="withEffect">
                                  <p:stCondLst>
                                    <p:cond delay="0"/>
                                  </p:stCondLst>
                                  <p:childTnLst>
                                    <p:set>
                                      <p:cBhvr>
                                        <p:cTn id="24" dur="indefinite"/>
                                        <p:tgtEl>
                                          <p:spTgt spid="97"/>
                                        </p:tgtEl>
                                        <p:attrNameLst>
                                          <p:attrName>style.opacity</p:attrName>
                                        </p:attrNameLst>
                                      </p:cBhvr>
                                      <p:to>
                                        <p:strVal val="0.5"/>
                                      </p:to>
                                    </p:set>
                                    <p:animEffect filter="image" prLst="opacity: 0.5">
                                      <p:cBhvr rctx="IE">
                                        <p:cTn id="25" dur="indefinite"/>
                                        <p:tgtEl>
                                          <p:spTgt spid="97"/>
                                        </p:tgtEl>
                                      </p:cBhvr>
                                    </p:animEffect>
                                  </p:childTnLst>
                                </p:cTn>
                              </p:par>
                              <p:par>
                                <p:cTn id="26" presetID="9" presetClass="emph" presetSubtype="0" grpId="0" nodeType="withEffect">
                                  <p:stCondLst>
                                    <p:cond delay="0"/>
                                  </p:stCondLst>
                                  <p:childTnLst>
                                    <p:set>
                                      <p:cBhvr>
                                        <p:cTn id="27" dur="indefinite"/>
                                        <p:tgtEl>
                                          <p:spTgt spid="98"/>
                                        </p:tgtEl>
                                        <p:attrNameLst>
                                          <p:attrName>style.opacity</p:attrName>
                                        </p:attrNameLst>
                                      </p:cBhvr>
                                      <p:to>
                                        <p:strVal val="0.5"/>
                                      </p:to>
                                    </p:set>
                                    <p:animEffect filter="image" prLst="opacity: 0.5">
                                      <p:cBhvr rctx="IE">
                                        <p:cTn id="28" dur="indefinite"/>
                                        <p:tgtEl>
                                          <p:spTgt spid="98"/>
                                        </p:tgtEl>
                                      </p:cBhvr>
                                    </p:animEffect>
                                  </p:childTnLst>
                                </p:cTn>
                              </p:par>
                              <p:par>
                                <p:cTn id="29" presetID="9" presetClass="emph" presetSubtype="0" grpId="0" nodeType="withEffect">
                                  <p:stCondLst>
                                    <p:cond delay="0"/>
                                  </p:stCondLst>
                                  <p:childTnLst>
                                    <p:set>
                                      <p:cBhvr>
                                        <p:cTn id="30" dur="indefinite"/>
                                        <p:tgtEl>
                                          <p:spTgt spid="99"/>
                                        </p:tgtEl>
                                        <p:attrNameLst>
                                          <p:attrName>style.opacity</p:attrName>
                                        </p:attrNameLst>
                                      </p:cBhvr>
                                      <p:to>
                                        <p:strVal val="0.5"/>
                                      </p:to>
                                    </p:set>
                                    <p:animEffect filter="image" prLst="opacity: 0.5">
                                      <p:cBhvr rctx="IE">
                                        <p:cTn id="31" dur="indefinite"/>
                                        <p:tgtEl>
                                          <p:spTgt spid="99"/>
                                        </p:tgtEl>
                                      </p:cBhvr>
                                    </p:animEffect>
                                  </p:childTnLst>
                                </p:cTn>
                              </p:par>
                              <p:par>
                                <p:cTn id="32" presetID="9" presetClass="emph" presetSubtype="0" grpId="0" nodeType="withEffect">
                                  <p:stCondLst>
                                    <p:cond delay="0"/>
                                  </p:stCondLst>
                                  <p:childTnLst>
                                    <p:set>
                                      <p:cBhvr>
                                        <p:cTn id="33" dur="indefinite"/>
                                        <p:tgtEl>
                                          <p:spTgt spid="100"/>
                                        </p:tgtEl>
                                        <p:attrNameLst>
                                          <p:attrName>style.opacity</p:attrName>
                                        </p:attrNameLst>
                                      </p:cBhvr>
                                      <p:to>
                                        <p:strVal val="0.5"/>
                                      </p:to>
                                    </p:set>
                                    <p:animEffect filter="image" prLst="opacity: 0.5">
                                      <p:cBhvr rctx="IE">
                                        <p:cTn id="34" dur="indefinite"/>
                                        <p:tgtEl>
                                          <p:spTgt spid="100"/>
                                        </p:tgtEl>
                                      </p:cBhvr>
                                    </p:animEffect>
                                  </p:childTnLst>
                                </p:cTn>
                              </p:par>
                              <p:par>
                                <p:cTn id="35" presetID="9" presetClass="emph" presetSubtype="0" nodeType="withEffect">
                                  <p:stCondLst>
                                    <p:cond delay="0"/>
                                  </p:stCondLst>
                                  <p:childTnLst>
                                    <p:set>
                                      <p:cBhvr>
                                        <p:cTn id="36" dur="indefinite"/>
                                        <p:tgtEl>
                                          <p:spTgt spid="110"/>
                                        </p:tgtEl>
                                        <p:attrNameLst>
                                          <p:attrName>style.opacity</p:attrName>
                                        </p:attrNameLst>
                                      </p:cBhvr>
                                      <p:to>
                                        <p:strVal val="0.5"/>
                                      </p:to>
                                    </p:set>
                                    <p:animEffect filter="image" prLst="opacity: 0.5">
                                      <p:cBhvr rctx="IE">
                                        <p:cTn id="37" dur="indefinite"/>
                                        <p:tgtEl>
                                          <p:spTgt spid="110"/>
                                        </p:tgtEl>
                                      </p:cBhvr>
                                    </p:animEffect>
                                  </p:childTnLst>
                                </p:cTn>
                              </p:par>
                              <p:par>
                                <p:cTn id="38" presetID="9" presetClass="emph" presetSubtype="0" nodeType="withEffect">
                                  <p:stCondLst>
                                    <p:cond delay="0"/>
                                  </p:stCondLst>
                                  <p:childTnLst>
                                    <p:set>
                                      <p:cBhvr>
                                        <p:cTn id="39" dur="indefinite"/>
                                        <p:tgtEl>
                                          <p:spTgt spid="111"/>
                                        </p:tgtEl>
                                        <p:attrNameLst>
                                          <p:attrName>style.opacity</p:attrName>
                                        </p:attrNameLst>
                                      </p:cBhvr>
                                      <p:to>
                                        <p:strVal val="0.5"/>
                                      </p:to>
                                    </p:set>
                                    <p:animEffect filter="image" prLst="opacity: 0.5">
                                      <p:cBhvr rctx="IE">
                                        <p:cTn id="40" dur="indefinite"/>
                                        <p:tgtEl>
                                          <p:spTgt spid="111"/>
                                        </p:tgtEl>
                                      </p:cBhvr>
                                    </p:animEffect>
                                  </p:childTnLst>
                                </p:cTn>
                              </p:par>
                              <p:par>
                                <p:cTn id="41" presetID="9" presetClass="emph" presetSubtype="0" nodeType="withEffect">
                                  <p:stCondLst>
                                    <p:cond delay="0"/>
                                  </p:stCondLst>
                                  <p:childTnLst>
                                    <p:set>
                                      <p:cBhvr>
                                        <p:cTn id="42" dur="indefinite"/>
                                        <p:tgtEl>
                                          <p:spTgt spid="179"/>
                                        </p:tgtEl>
                                        <p:attrNameLst>
                                          <p:attrName>style.opacity</p:attrName>
                                        </p:attrNameLst>
                                      </p:cBhvr>
                                      <p:to>
                                        <p:strVal val="0.5"/>
                                      </p:to>
                                    </p:set>
                                    <p:animEffect filter="image" prLst="opacity: 0.5">
                                      <p:cBhvr rctx="IE">
                                        <p:cTn id="43" dur="indefinite"/>
                                        <p:tgtEl>
                                          <p:spTgt spid="179"/>
                                        </p:tgtEl>
                                      </p:cBhvr>
                                    </p:animEffect>
                                  </p:childTnLst>
                                </p:cTn>
                              </p:par>
                              <p:par>
                                <p:cTn id="44" presetID="9" presetClass="emph" presetSubtype="0" nodeType="withEffect">
                                  <p:stCondLst>
                                    <p:cond delay="0"/>
                                  </p:stCondLst>
                                  <p:childTnLst>
                                    <p:set>
                                      <p:cBhvr>
                                        <p:cTn id="45" dur="indefinite"/>
                                        <p:tgtEl>
                                          <p:spTgt spid="192"/>
                                        </p:tgtEl>
                                        <p:attrNameLst>
                                          <p:attrName>style.opacity</p:attrName>
                                        </p:attrNameLst>
                                      </p:cBhvr>
                                      <p:to>
                                        <p:strVal val="0.5"/>
                                      </p:to>
                                    </p:set>
                                    <p:animEffect filter="image" prLst="opacity: 0.5">
                                      <p:cBhvr rctx="IE">
                                        <p:cTn id="46" dur="indefinite"/>
                                        <p:tgtEl>
                                          <p:spTgt spid="192"/>
                                        </p:tgtEl>
                                      </p:cBhvr>
                                    </p:animEffect>
                                  </p:childTnLst>
                                </p:cTn>
                              </p:par>
                              <p:par>
                                <p:cTn id="47" presetID="9" presetClass="emph" presetSubtype="0" nodeType="withEffect">
                                  <p:stCondLst>
                                    <p:cond delay="0"/>
                                  </p:stCondLst>
                                  <p:childTnLst>
                                    <p:set>
                                      <p:cBhvr>
                                        <p:cTn id="48" dur="indefinite"/>
                                        <p:tgtEl>
                                          <p:spTgt spid="205"/>
                                        </p:tgtEl>
                                        <p:attrNameLst>
                                          <p:attrName>style.opacity</p:attrName>
                                        </p:attrNameLst>
                                      </p:cBhvr>
                                      <p:to>
                                        <p:strVal val="0.5"/>
                                      </p:to>
                                    </p:set>
                                    <p:animEffect filter="image" prLst="opacity: 0.5">
                                      <p:cBhvr rctx="IE">
                                        <p:cTn id="49" dur="indefinite"/>
                                        <p:tgtEl>
                                          <p:spTgt spid="205"/>
                                        </p:tgtEl>
                                      </p:cBhvr>
                                    </p:animEffect>
                                  </p:childTnLst>
                                </p:cTn>
                              </p:par>
                              <p:par>
                                <p:cTn id="50" presetID="9" presetClass="emph" presetSubtype="0" nodeType="withEffect">
                                  <p:stCondLst>
                                    <p:cond delay="0"/>
                                  </p:stCondLst>
                                  <p:childTnLst>
                                    <p:set>
                                      <p:cBhvr>
                                        <p:cTn id="51" dur="indefinite"/>
                                        <p:tgtEl>
                                          <p:spTgt spid="216"/>
                                        </p:tgtEl>
                                        <p:attrNameLst>
                                          <p:attrName>style.opacity</p:attrName>
                                        </p:attrNameLst>
                                      </p:cBhvr>
                                      <p:to>
                                        <p:strVal val="0.5"/>
                                      </p:to>
                                    </p:set>
                                    <p:animEffect filter="image" prLst="opacity: 0.5">
                                      <p:cBhvr rctx="IE">
                                        <p:cTn id="52" dur="indefinite"/>
                                        <p:tgtEl>
                                          <p:spTgt spid="216"/>
                                        </p:tgtEl>
                                      </p:cBhvr>
                                    </p:animEffect>
                                  </p:childTnLst>
                                </p:cTn>
                              </p:par>
                              <p:par>
                                <p:cTn id="53" presetID="9" presetClass="emph" presetSubtype="0" grpId="0" nodeType="withEffect">
                                  <p:stCondLst>
                                    <p:cond delay="0"/>
                                  </p:stCondLst>
                                  <p:childTnLst>
                                    <p:set>
                                      <p:cBhvr>
                                        <p:cTn id="54" dur="indefinite"/>
                                        <p:tgtEl>
                                          <p:spTgt spid="3"/>
                                        </p:tgtEl>
                                        <p:attrNameLst>
                                          <p:attrName>style.opacity</p:attrName>
                                        </p:attrNameLst>
                                      </p:cBhvr>
                                      <p:to>
                                        <p:strVal val="0.5"/>
                                      </p:to>
                                    </p:set>
                                    <p:animEffect filter="image" prLst="opacity: 0.5">
                                      <p:cBhvr rctx="IE">
                                        <p:cTn id="55" dur="indefinite"/>
                                        <p:tgtEl>
                                          <p:spTgt spid="3"/>
                                        </p:tgtEl>
                                      </p:cBhvr>
                                    </p:animEffect>
                                  </p:childTnLst>
                                </p:cTn>
                              </p:par>
                              <p:par>
                                <p:cTn id="56" presetID="9" presetClass="emph" presetSubtype="0" grpId="0" nodeType="withEffect">
                                  <p:stCondLst>
                                    <p:cond delay="0"/>
                                  </p:stCondLst>
                                  <p:childTnLst>
                                    <p:set>
                                      <p:cBhvr>
                                        <p:cTn id="57" dur="indefinite"/>
                                        <p:tgtEl>
                                          <p:spTgt spid="126"/>
                                        </p:tgtEl>
                                        <p:attrNameLst>
                                          <p:attrName>style.opacity</p:attrName>
                                        </p:attrNameLst>
                                      </p:cBhvr>
                                      <p:to>
                                        <p:strVal val="0.5"/>
                                      </p:to>
                                    </p:set>
                                    <p:animEffect filter="image" prLst="opacity: 0.5">
                                      <p:cBhvr rctx="IE">
                                        <p:cTn id="58" dur="indefinite"/>
                                        <p:tgtEl>
                                          <p:spTgt spid="126"/>
                                        </p:tgtEl>
                                      </p:cBhvr>
                                    </p:animEffect>
                                  </p:childTnLst>
                                </p:cTn>
                              </p:par>
                              <p:par>
                                <p:cTn id="59" presetID="9" presetClass="emph" presetSubtype="0" grpId="0" nodeType="withEffect">
                                  <p:stCondLst>
                                    <p:cond delay="0"/>
                                  </p:stCondLst>
                                  <p:childTnLst>
                                    <p:set>
                                      <p:cBhvr>
                                        <p:cTn id="60" dur="indefinite"/>
                                        <p:tgtEl>
                                          <p:spTgt spid="127"/>
                                        </p:tgtEl>
                                        <p:attrNameLst>
                                          <p:attrName>style.opacity</p:attrName>
                                        </p:attrNameLst>
                                      </p:cBhvr>
                                      <p:to>
                                        <p:strVal val="0.5"/>
                                      </p:to>
                                    </p:set>
                                    <p:animEffect filter="image" prLst="opacity: 0.5">
                                      <p:cBhvr rctx="IE">
                                        <p:cTn id="61" dur="indefinite"/>
                                        <p:tgtEl>
                                          <p:spTgt spid="127"/>
                                        </p:tgtEl>
                                      </p:cBhvr>
                                    </p:animEffect>
                                  </p:childTnLst>
                                </p:cTn>
                              </p:par>
                              <p:par>
                                <p:cTn id="62" presetID="9" presetClass="emph" presetSubtype="0" grpId="0" nodeType="withEffect">
                                  <p:stCondLst>
                                    <p:cond delay="0"/>
                                  </p:stCondLst>
                                  <p:childTnLst>
                                    <p:set>
                                      <p:cBhvr>
                                        <p:cTn id="63" dur="indefinite"/>
                                        <p:tgtEl>
                                          <p:spTgt spid="21"/>
                                        </p:tgtEl>
                                        <p:attrNameLst>
                                          <p:attrName>style.opacity</p:attrName>
                                        </p:attrNameLst>
                                      </p:cBhvr>
                                      <p:to>
                                        <p:strVal val="0.5"/>
                                      </p:to>
                                    </p:set>
                                    <p:animEffect filter="image" prLst="opacity: 0.5">
                                      <p:cBhvr rctx="IE">
                                        <p:cTn id="64" dur="indefinite"/>
                                        <p:tgtEl>
                                          <p:spTgt spid="21"/>
                                        </p:tgtEl>
                                      </p:cBhvr>
                                    </p:animEffect>
                                  </p:childTnLst>
                                </p:cTn>
                              </p:par>
                              <p:par>
                                <p:cTn id="65" presetID="9" presetClass="emph" presetSubtype="0" grpId="0" nodeType="withEffect">
                                  <p:stCondLst>
                                    <p:cond delay="0"/>
                                  </p:stCondLst>
                                  <p:childTnLst>
                                    <p:set>
                                      <p:cBhvr>
                                        <p:cTn id="66" dur="indefinite"/>
                                        <p:tgtEl>
                                          <p:spTgt spid="23"/>
                                        </p:tgtEl>
                                        <p:attrNameLst>
                                          <p:attrName>style.opacity</p:attrName>
                                        </p:attrNameLst>
                                      </p:cBhvr>
                                      <p:to>
                                        <p:strVal val="0.5"/>
                                      </p:to>
                                    </p:set>
                                    <p:animEffect filter="image" prLst="opacity: 0.5">
                                      <p:cBhvr rctx="IE">
                                        <p:cTn id="67" dur="indefinite"/>
                                        <p:tgtEl>
                                          <p:spTgt spid="23"/>
                                        </p:tgtEl>
                                      </p:cBhvr>
                                    </p:animEffect>
                                  </p:childTnLst>
                                </p:cTn>
                              </p:par>
                              <p:par>
                                <p:cTn id="68" presetID="9" presetClass="emph" presetSubtype="0" nodeType="withEffect">
                                  <p:stCondLst>
                                    <p:cond delay="0"/>
                                  </p:stCondLst>
                                  <p:childTnLst>
                                    <p:set>
                                      <p:cBhvr>
                                        <p:cTn id="69" dur="indefinite"/>
                                        <p:tgtEl>
                                          <p:spTgt spid="125"/>
                                        </p:tgtEl>
                                        <p:attrNameLst>
                                          <p:attrName>style.opacity</p:attrName>
                                        </p:attrNameLst>
                                      </p:cBhvr>
                                      <p:to>
                                        <p:strVal val="0.5"/>
                                      </p:to>
                                    </p:set>
                                    <p:animEffect filter="image" prLst="opacity: 0.5">
                                      <p:cBhvr rctx="IE">
                                        <p:cTn id="70" dur="indefinite"/>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95" grpId="0" animBg="1"/>
      <p:bldP spid="96" grpId="0" animBg="1"/>
      <p:bldP spid="97" grpId="0" animBg="1"/>
      <p:bldP spid="98" grpId="0" animBg="1"/>
      <p:bldP spid="99" grpId="0" animBg="1"/>
      <p:bldP spid="100" grpId="0" animBg="1"/>
      <p:bldP spid="3" grpId="0" animBg="1"/>
      <p:bldP spid="126" grpId="0" animBg="1"/>
      <p:bldP spid="1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DF9C-14AC-446E-A004-58AA12D99D24}"/>
              </a:ext>
            </a:extLst>
          </p:cNvPr>
          <p:cNvSpPr>
            <a:spLocks noGrp="1"/>
          </p:cNvSpPr>
          <p:nvPr>
            <p:ph type="title"/>
          </p:nvPr>
        </p:nvSpPr>
        <p:spPr/>
        <p:txBody>
          <a:bodyPr>
            <a:noAutofit/>
          </a:bodyPr>
          <a:lstStyle/>
          <a:p>
            <a:r>
              <a:rPr lang="en-US" sz="4000" i="1" dirty="0"/>
              <a:t>E. coli </a:t>
            </a:r>
            <a:r>
              <a:rPr lang="en-US" sz="4000" dirty="0"/>
              <a:t>is the most common </a:t>
            </a:r>
            <a:r>
              <a:rPr lang="en-US" sz="4000" dirty="0" err="1"/>
              <a:t>uropathogen</a:t>
            </a:r>
            <a:r>
              <a:rPr lang="en-US" sz="4000" dirty="0"/>
              <a:t> but how clonal are isolates from the same patient?</a:t>
            </a:r>
          </a:p>
        </p:txBody>
      </p:sp>
      <p:sp>
        <p:nvSpPr>
          <p:cNvPr id="4" name="Slide Number Placeholder 3">
            <a:extLst>
              <a:ext uri="{FF2B5EF4-FFF2-40B4-BE49-F238E27FC236}">
                <a16:creationId xmlns:a16="http://schemas.microsoft.com/office/drawing/2014/main" id="{F0D201D0-F0C3-4D63-B511-575DC8319925}"/>
              </a:ext>
            </a:extLst>
          </p:cNvPr>
          <p:cNvSpPr>
            <a:spLocks noGrp="1"/>
          </p:cNvSpPr>
          <p:nvPr>
            <p:ph type="sldNum" sz="quarter" idx="12"/>
          </p:nvPr>
        </p:nvSpPr>
        <p:spPr/>
        <p:txBody>
          <a:bodyPr/>
          <a:lstStyle/>
          <a:p>
            <a:fld id="{77E59808-E941-46E1-872F-5DB51E5B6943}" type="slidenum">
              <a:rPr lang="en-US" smtClean="0"/>
              <a:pPr/>
              <a:t>46</a:t>
            </a:fld>
            <a:endParaRPr lang="en-US"/>
          </a:p>
        </p:txBody>
      </p:sp>
      <p:grpSp>
        <p:nvGrpSpPr>
          <p:cNvPr id="39" name="Group 38">
            <a:extLst>
              <a:ext uri="{FF2B5EF4-FFF2-40B4-BE49-F238E27FC236}">
                <a16:creationId xmlns:a16="http://schemas.microsoft.com/office/drawing/2014/main" id="{1341A819-E6B6-495D-ADFE-14C30DB00CA9}"/>
              </a:ext>
            </a:extLst>
          </p:cNvPr>
          <p:cNvGrpSpPr/>
          <p:nvPr/>
        </p:nvGrpSpPr>
        <p:grpSpPr>
          <a:xfrm>
            <a:off x="10680364" y="6331274"/>
            <a:ext cx="1061089" cy="510088"/>
            <a:chOff x="10680364" y="6331274"/>
            <a:chExt cx="1061089" cy="510088"/>
          </a:xfrm>
        </p:grpSpPr>
        <p:pic>
          <p:nvPicPr>
            <p:cNvPr id="40" name="Picture 39">
              <a:extLst>
                <a:ext uri="{FF2B5EF4-FFF2-40B4-BE49-F238E27FC236}">
                  <a16:creationId xmlns:a16="http://schemas.microsoft.com/office/drawing/2014/main" id="{D70FA3A4-4FED-4CC4-80C6-074A39CC6C41}"/>
                </a:ext>
              </a:extLst>
            </p:cNvPr>
            <p:cNvPicPr>
              <a:picLocks noChangeAspect="1"/>
            </p:cNvPicPr>
            <p:nvPr/>
          </p:nvPicPr>
          <p:blipFill>
            <a:blip r:embed="rId2"/>
            <a:stretch>
              <a:fillRect/>
            </a:stretch>
          </p:blipFill>
          <p:spPr>
            <a:xfrm>
              <a:off x="10680364" y="6331274"/>
              <a:ext cx="622524" cy="510088"/>
            </a:xfrm>
            <a:prstGeom prst="rect">
              <a:avLst/>
            </a:prstGeom>
          </p:spPr>
        </p:pic>
        <p:pic>
          <p:nvPicPr>
            <p:cNvPr id="41" name="Picture 40" descr="Screen Clipping">
              <a:extLst>
                <a:ext uri="{FF2B5EF4-FFF2-40B4-BE49-F238E27FC236}">
                  <a16:creationId xmlns:a16="http://schemas.microsoft.com/office/drawing/2014/main" id="{442562FC-44AE-4EE8-9961-ABA1199356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30" name="Picture 29" descr="Screen Clipping">
            <a:extLst>
              <a:ext uri="{FF2B5EF4-FFF2-40B4-BE49-F238E27FC236}">
                <a16:creationId xmlns:a16="http://schemas.microsoft.com/office/drawing/2014/main" id="{E9C820D7-3367-4D40-8F55-81F470E3A8F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39" b="98390" l="9684" r="99407"/>
                    </a14:imgEffect>
                  </a14:imgLayer>
                </a14:imgProps>
              </a:ext>
              <a:ext uri="{28A0092B-C50C-407E-A947-70E740481C1C}">
                <a14:useLocalDpi xmlns:a14="http://schemas.microsoft.com/office/drawing/2010/main" val="0"/>
              </a:ext>
            </a:extLst>
          </a:blip>
          <a:stretch>
            <a:fillRect/>
          </a:stretch>
        </p:blipFill>
        <p:spPr>
          <a:xfrm>
            <a:off x="392231" y="1646273"/>
            <a:ext cx="1994768" cy="2203704"/>
          </a:xfrm>
          <a:prstGeom prst="rect">
            <a:avLst/>
          </a:prstGeom>
        </p:spPr>
      </p:pic>
      <p:pic>
        <p:nvPicPr>
          <p:cNvPr id="31" name="Picture 30" descr="Screen Clipping">
            <a:extLst>
              <a:ext uri="{FF2B5EF4-FFF2-40B4-BE49-F238E27FC236}">
                <a16:creationId xmlns:a16="http://schemas.microsoft.com/office/drawing/2014/main" id="{3410654B-3119-45C5-BB27-D9CF84FF1C3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67" b="98195" l="12053" r="96610"/>
                    </a14:imgEffect>
                  </a14:imgLayer>
                </a14:imgProps>
              </a:ext>
              <a:ext uri="{28A0092B-C50C-407E-A947-70E740481C1C}">
                <a14:useLocalDpi xmlns:a14="http://schemas.microsoft.com/office/drawing/2010/main" val="0"/>
              </a:ext>
            </a:extLst>
          </a:blip>
          <a:srcRect l="2650" b="3535"/>
          <a:stretch/>
        </p:blipFill>
        <p:spPr>
          <a:xfrm>
            <a:off x="2978928" y="1646273"/>
            <a:ext cx="2127123" cy="2199074"/>
          </a:xfrm>
          <a:prstGeom prst="rect">
            <a:avLst/>
          </a:prstGeom>
        </p:spPr>
      </p:pic>
      <p:pic>
        <p:nvPicPr>
          <p:cNvPr id="32" name="Picture 31" descr="Screen Clipping">
            <a:extLst>
              <a:ext uri="{FF2B5EF4-FFF2-40B4-BE49-F238E27FC236}">
                <a16:creationId xmlns:a16="http://schemas.microsoft.com/office/drawing/2014/main" id="{9BD64224-CF9B-4BFE-A24B-4D7D1FFB75D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354" b="100000" l="9894" r="89753"/>
                    </a14:imgEffect>
                  </a14:imgLayer>
                </a14:imgProps>
              </a:ext>
              <a:ext uri="{28A0092B-C50C-407E-A947-70E740481C1C}">
                <a14:useLocalDpi xmlns:a14="http://schemas.microsoft.com/office/drawing/2010/main" val="0"/>
              </a:ext>
            </a:extLst>
          </a:blip>
          <a:stretch>
            <a:fillRect/>
          </a:stretch>
        </p:blipFill>
        <p:spPr>
          <a:xfrm>
            <a:off x="5991573" y="1876655"/>
            <a:ext cx="2130552" cy="1968692"/>
          </a:xfrm>
          <a:prstGeom prst="rect">
            <a:avLst/>
          </a:prstGeom>
        </p:spPr>
      </p:pic>
      <p:sp>
        <p:nvSpPr>
          <p:cNvPr id="33" name="Rectangle 32">
            <a:extLst>
              <a:ext uri="{FF2B5EF4-FFF2-40B4-BE49-F238E27FC236}">
                <a16:creationId xmlns:a16="http://schemas.microsoft.com/office/drawing/2014/main" id="{B70522E2-84F8-41D2-8D41-330758009D9E}"/>
              </a:ext>
            </a:extLst>
          </p:cNvPr>
          <p:cNvSpPr/>
          <p:nvPr/>
        </p:nvSpPr>
        <p:spPr>
          <a:xfrm>
            <a:off x="715275" y="1575783"/>
            <a:ext cx="1594488" cy="36933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solidFill>
                  <a:schemeClr val="lt1"/>
                </a:solidFill>
                <a:latin typeface="Century Gothic" panose="020B0502020202020204" pitchFamily="34" charset="0"/>
              </a:rPr>
              <a:t>Outpatients</a:t>
            </a:r>
          </a:p>
        </p:txBody>
      </p:sp>
      <p:sp>
        <p:nvSpPr>
          <p:cNvPr id="34" name="Rectangle 33">
            <a:extLst>
              <a:ext uri="{FF2B5EF4-FFF2-40B4-BE49-F238E27FC236}">
                <a16:creationId xmlns:a16="http://schemas.microsoft.com/office/drawing/2014/main" id="{A9FCD7CA-1ACF-456E-9B48-1D1426847635}"/>
              </a:ext>
            </a:extLst>
          </p:cNvPr>
          <p:cNvSpPr/>
          <p:nvPr/>
        </p:nvSpPr>
        <p:spPr>
          <a:xfrm>
            <a:off x="3008387" y="1575783"/>
            <a:ext cx="2013918" cy="36933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dirty="0">
                <a:solidFill>
                  <a:schemeClr val="lt1"/>
                </a:solidFill>
                <a:latin typeface="Century Gothic" panose="020B0502020202020204" pitchFamily="34" charset="0"/>
              </a:rPr>
              <a:t>Hospital patients</a:t>
            </a:r>
          </a:p>
        </p:txBody>
      </p:sp>
      <p:sp>
        <p:nvSpPr>
          <p:cNvPr id="35" name="Rectangle 34">
            <a:extLst>
              <a:ext uri="{FF2B5EF4-FFF2-40B4-BE49-F238E27FC236}">
                <a16:creationId xmlns:a16="http://schemas.microsoft.com/office/drawing/2014/main" id="{47CCA09B-819E-48CE-A299-AA3B1508CD6E}"/>
              </a:ext>
            </a:extLst>
          </p:cNvPr>
          <p:cNvSpPr/>
          <p:nvPr/>
        </p:nvSpPr>
        <p:spPr>
          <a:xfrm>
            <a:off x="5547310" y="1575783"/>
            <a:ext cx="2667989" cy="36933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dirty="0">
                <a:solidFill>
                  <a:schemeClr val="lt1"/>
                </a:solidFill>
                <a:latin typeface="Century Gothic" panose="020B0502020202020204" pitchFamily="34" charset="0"/>
              </a:rPr>
              <a:t>Nursing home patients</a:t>
            </a:r>
          </a:p>
        </p:txBody>
      </p:sp>
      <p:pic>
        <p:nvPicPr>
          <p:cNvPr id="43" name="Picture 42" descr="Screen Clipping">
            <a:extLst>
              <a:ext uri="{FF2B5EF4-FFF2-40B4-BE49-F238E27FC236}">
                <a16:creationId xmlns:a16="http://schemas.microsoft.com/office/drawing/2014/main" id="{62244A76-CEC4-4231-BE30-C20E3E3FB30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51" b="96734" l="2318" r="22848">
                        <a14:foregroundMark x1="6954" y1="5528" x2="12252" y2="3518"/>
                        <a14:foregroundMark x1="10596" y1="15327" x2="13576" y2="13568"/>
                        <a14:foregroundMark x1="9272" y1="25879" x2="13245" y2="21608"/>
                        <a14:foregroundMark x1="8278" y1="34673" x2="12583" y2="30402"/>
                        <a14:foregroundMark x1="8278" y1="54774" x2="14238" y2="51508"/>
                        <a14:foregroundMark x1="10596" y1="64573" x2="16225" y2="60302"/>
                        <a14:foregroundMark x1="9603" y1="74372" x2="12252" y2="69095"/>
                        <a14:foregroundMark x1="9603" y1="84673" x2="12583" y2="79648"/>
                        <a14:foregroundMark x1="9603" y1="92714" x2="11589" y2="89698"/>
                      </a14:backgroundRemoval>
                    </a14:imgEffect>
                  </a14:imgLayer>
                </a14:imgProps>
              </a:ext>
              <a:ext uri="{28A0092B-C50C-407E-A947-70E740481C1C}">
                <a14:useLocalDpi xmlns:a14="http://schemas.microsoft.com/office/drawing/2010/main" val="0"/>
              </a:ext>
            </a:extLst>
          </a:blip>
          <a:srcRect r="80274"/>
          <a:stretch/>
        </p:blipFill>
        <p:spPr>
          <a:xfrm>
            <a:off x="9416118" y="1636498"/>
            <a:ext cx="364972" cy="2438400"/>
          </a:xfrm>
          <a:prstGeom prst="rect">
            <a:avLst/>
          </a:prstGeom>
        </p:spPr>
      </p:pic>
      <p:sp>
        <p:nvSpPr>
          <p:cNvPr id="44" name="Rectangle 43">
            <a:extLst>
              <a:ext uri="{FF2B5EF4-FFF2-40B4-BE49-F238E27FC236}">
                <a16:creationId xmlns:a16="http://schemas.microsoft.com/office/drawing/2014/main" id="{6DBE25F7-EE5A-49D0-B43B-B981774A04F1}"/>
              </a:ext>
            </a:extLst>
          </p:cNvPr>
          <p:cNvSpPr/>
          <p:nvPr/>
        </p:nvSpPr>
        <p:spPr>
          <a:xfrm>
            <a:off x="9651302" y="1571186"/>
            <a:ext cx="1593616" cy="276999"/>
          </a:xfrm>
          <a:prstGeom prst="rect">
            <a:avLst/>
          </a:prstGeom>
        </p:spPr>
        <p:txBody>
          <a:bodyPr wrap="square">
            <a:spAutoFit/>
          </a:bodyPr>
          <a:lstStyle/>
          <a:p>
            <a:r>
              <a:rPr lang="en-US" sz="1200" i="1" dirty="0">
                <a:latin typeface="Century Gothic" panose="020B0502020202020204" pitchFamily="34" charset="0"/>
                <a:cs typeface="Arial" pitchFamily="34" charset="0"/>
              </a:rPr>
              <a:t>Escherichia coli</a:t>
            </a:r>
          </a:p>
        </p:txBody>
      </p:sp>
      <p:sp>
        <p:nvSpPr>
          <p:cNvPr id="45" name="Rectangle 44">
            <a:extLst>
              <a:ext uri="{FF2B5EF4-FFF2-40B4-BE49-F238E27FC236}">
                <a16:creationId xmlns:a16="http://schemas.microsoft.com/office/drawing/2014/main" id="{7A338FA9-7D56-426A-8E6F-9C8DD5B3ECCA}"/>
              </a:ext>
            </a:extLst>
          </p:cNvPr>
          <p:cNvSpPr/>
          <p:nvPr/>
        </p:nvSpPr>
        <p:spPr>
          <a:xfrm>
            <a:off x="9644718" y="1825384"/>
            <a:ext cx="2179359" cy="276999"/>
          </a:xfrm>
          <a:prstGeom prst="rect">
            <a:avLst/>
          </a:prstGeom>
        </p:spPr>
        <p:txBody>
          <a:bodyPr wrap="square">
            <a:spAutoFit/>
          </a:bodyPr>
          <a:lstStyle/>
          <a:p>
            <a:r>
              <a:rPr lang="en-US" sz="1200" i="1" dirty="0">
                <a:latin typeface="Century Gothic" panose="020B0502020202020204" pitchFamily="34" charset="0"/>
                <a:cs typeface="Arial" pitchFamily="34" charset="0"/>
              </a:rPr>
              <a:t>Klebsiella pneumoniae </a:t>
            </a:r>
          </a:p>
        </p:txBody>
      </p:sp>
      <p:sp>
        <p:nvSpPr>
          <p:cNvPr id="46" name="Rectangle 45">
            <a:extLst>
              <a:ext uri="{FF2B5EF4-FFF2-40B4-BE49-F238E27FC236}">
                <a16:creationId xmlns:a16="http://schemas.microsoft.com/office/drawing/2014/main" id="{12E7057A-D728-4D53-9E0E-8E6884E60640}"/>
              </a:ext>
            </a:extLst>
          </p:cNvPr>
          <p:cNvSpPr/>
          <p:nvPr/>
        </p:nvSpPr>
        <p:spPr>
          <a:xfrm>
            <a:off x="9660828" y="2070466"/>
            <a:ext cx="2179359" cy="276999"/>
          </a:xfrm>
          <a:prstGeom prst="rect">
            <a:avLst/>
          </a:prstGeom>
        </p:spPr>
        <p:txBody>
          <a:bodyPr wrap="square">
            <a:spAutoFit/>
          </a:bodyPr>
          <a:lstStyle/>
          <a:p>
            <a:r>
              <a:rPr lang="en-US" sz="1200" i="1" dirty="0">
                <a:latin typeface="Century Gothic" panose="020B0502020202020204" pitchFamily="34" charset="0"/>
                <a:cs typeface="Arial" pitchFamily="34" charset="0"/>
              </a:rPr>
              <a:t>Enterococcus </a:t>
            </a:r>
            <a:r>
              <a:rPr lang="en-US" sz="1200" dirty="0">
                <a:latin typeface="Century Gothic" panose="020B0502020202020204" pitchFamily="34" charset="0"/>
                <a:cs typeface="Arial" pitchFamily="34" charset="0"/>
              </a:rPr>
              <a:t>sp.</a:t>
            </a:r>
          </a:p>
        </p:txBody>
      </p:sp>
      <p:sp>
        <p:nvSpPr>
          <p:cNvPr id="47" name="Rectangle 46">
            <a:extLst>
              <a:ext uri="{FF2B5EF4-FFF2-40B4-BE49-F238E27FC236}">
                <a16:creationId xmlns:a16="http://schemas.microsoft.com/office/drawing/2014/main" id="{52EDE65D-0A65-4CC9-8A46-B280331E5F65}"/>
              </a:ext>
            </a:extLst>
          </p:cNvPr>
          <p:cNvSpPr/>
          <p:nvPr/>
        </p:nvSpPr>
        <p:spPr>
          <a:xfrm>
            <a:off x="9651303" y="2318116"/>
            <a:ext cx="2179359" cy="276999"/>
          </a:xfrm>
          <a:prstGeom prst="rect">
            <a:avLst/>
          </a:prstGeom>
        </p:spPr>
        <p:txBody>
          <a:bodyPr wrap="square">
            <a:spAutoFit/>
          </a:bodyPr>
          <a:lstStyle/>
          <a:p>
            <a:r>
              <a:rPr lang="en-US" sz="1200" i="1" dirty="0">
                <a:latin typeface="Century Gothic" panose="020B0502020202020204" pitchFamily="34" charset="0"/>
                <a:cs typeface="Arial" pitchFamily="34" charset="0"/>
              </a:rPr>
              <a:t>Streptococcus </a:t>
            </a:r>
            <a:r>
              <a:rPr lang="en-US" sz="1200" i="1" dirty="0" err="1">
                <a:latin typeface="Century Gothic" panose="020B0502020202020204" pitchFamily="34" charset="0"/>
                <a:cs typeface="Arial" pitchFamily="34" charset="0"/>
              </a:rPr>
              <a:t>agalactlae</a:t>
            </a:r>
            <a:endParaRPr lang="en-US" sz="1200" dirty="0">
              <a:latin typeface="Century Gothic" panose="020B0502020202020204" pitchFamily="34" charset="0"/>
              <a:cs typeface="Arial" pitchFamily="34" charset="0"/>
            </a:endParaRPr>
          </a:p>
        </p:txBody>
      </p:sp>
      <p:sp>
        <p:nvSpPr>
          <p:cNvPr id="48" name="Rectangle 47">
            <a:extLst>
              <a:ext uri="{FF2B5EF4-FFF2-40B4-BE49-F238E27FC236}">
                <a16:creationId xmlns:a16="http://schemas.microsoft.com/office/drawing/2014/main" id="{926B0738-57EC-4DEF-8356-B5FB3806C5C5}"/>
              </a:ext>
            </a:extLst>
          </p:cNvPr>
          <p:cNvSpPr/>
          <p:nvPr/>
        </p:nvSpPr>
        <p:spPr>
          <a:xfrm>
            <a:off x="9669781" y="2561427"/>
            <a:ext cx="2179359" cy="276999"/>
          </a:xfrm>
          <a:prstGeom prst="rect">
            <a:avLst/>
          </a:prstGeom>
        </p:spPr>
        <p:txBody>
          <a:bodyPr wrap="square">
            <a:spAutoFit/>
          </a:bodyPr>
          <a:lstStyle/>
          <a:p>
            <a:r>
              <a:rPr lang="en-US" sz="1200" i="1" dirty="0">
                <a:latin typeface="Century Gothic" panose="020B0502020202020204" pitchFamily="34" charset="0"/>
                <a:cs typeface="Arial" pitchFamily="34" charset="0"/>
              </a:rPr>
              <a:t>Proteus mirabilis</a:t>
            </a:r>
            <a:endParaRPr lang="en-US" sz="1200" dirty="0">
              <a:latin typeface="Century Gothic" panose="020B0502020202020204" pitchFamily="34" charset="0"/>
              <a:cs typeface="Arial" pitchFamily="34" charset="0"/>
            </a:endParaRPr>
          </a:p>
        </p:txBody>
      </p:sp>
      <p:sp>
        <p:nvSpPr>
          <p:cNvPr id="49" name="Rectangle 48">
            <a:extLst>
              <a:ext uri="{FF2B5EF4-FFF2-40B4-BE49-F238E27FC236}">
                <a16:creationId xmlns:a16="http://schemas.microsoft.com/office/drawing/2014/main" id="{4473880F-F8A1-4D1F-82BC-066DD0374118}"/>
              </a:ext>
            </a:extLst>
          </p:cNvPr>
          <p:cNvSpPr/>
          <p:nvPr/>
        </p:nvSpPr>
        <p:spPr>
          <a:xfrm>
            <a:off x="9644716" y="2776445"/>
            <a:ext cx="2743202" cy="276999"/>
          </a:xfrm>
          <a:prstGeom prst="rect">
            <a:avLst/>
          </a:prstGeom>
        </p:spPr>
        <p:txBody>
          <a:bodyPr wrap="square">
            <a:spAutoFit/>
          </a:bodyPr>
          <a:lstStyle/>
          <a:p>
            <a:r>
              <a:rPr lang="en-US" sz="1200" i="1" dirty="0">
                <a:latin typeface="Century Gothic" panose="020B0502020202020204" pitchFamily="34" charset="0"/>
                <a:cs typeface="Arial" pitchFamily="34" charset="0"/>
              </a:rPr>
              <a:t>Staphylococcus </a:t>
            </a:r>
            <a:r>
              <a:rPr lang="en-US" sz="1200" i="1" dirty="0" err="1">
                <a:latin typeface="Century Gothic" panose="020B0502020202020204" pitchFamily="34" charset="0"/>
                <a:cs typeface="Arial" pitchFamily="34" charset="0"/>
              </a:rPr>
              <a:t>saprophyticus</a:t>
            </a:r>
            <a:r>
              <a:rPr lang="en-US" sz="1200" i="1" dirty="0">
                <a:latin typeface="Century Gothic" panose="020B0502020202020204" pitchFamily="34" charset="0"/>
                <a:cs typeface="Arial" pitchFamily="34" charset="0"/>
              </a:rPr>
              <a:t> </a:t>
            </a:r>
            <a:endParaRPr lang="en-US" sz="1200" dirty="0">
              <a:latin typeface="Century Gothic" panose="020B0502020202020204" pitchFamily="34" charset="0"/>
              <a:cs typeface="Arial" pitchFamily="34" charset="0"/>
            </a:endParaRPr>
          </a:p>
        </p:txBody>
      </p:sp>
      <p:sp>
        <p:nvSpPr>
          <p:cNvPr id="50" name="Rectangle 49">
            <a:extLst>
              <a:ext uri="{FF2B5EF4-FFF2-40B4-BE49-F238E27FC236}">
                <a16:creationId xmlns:a16="http://schemas.microsoft.com/office/drawing/2014/main" id="{7633C7A9-6788-47EF-AFB9-A60C733F97AE}"/>
              </a:ext>
            </a:extLst>
          </p:cNvPr>
          <p:cNvSpPr/>
          <p:nvPr/>
        </p:nvSpPr>
        <p:spPr>
          <a:xfrm>
            <a:off x="9644716" y="3014570"/>
            <a:ext cx="2743202" cy="276999"/>
          </a:xfrm>
          <a:prstGeom prst="rect">
            <a:avLst/>
          </a:prstGeom>
        </p:spPr>
        <p:txBody>
          <a:bodyPr wrap="square">
            <a:spAutoFit/>
          </a:bodyPr>
          <a:lstStyle/>
          <a:p>
            <a:r>
              <a:rPr lang="en-US" sz="1200" i="1" dirty="0" err="1">
                <a:latin typeface="Century Gothic" panose="020B0502020202020204" pitchFamily="34" charset="0"/>
                <a:cs typeface="Arial" pitchFamily="34" charset="0"/>
              </a:rPr>
              <a:t>Viridans</a:t>
            </a:r>
            <a:r>
              <a:rPr lang="en-US" sz="1200" i="1" dirty="0">
                <a:latin typeface="Century Gothic" panose="020B0502020202020204" pitchFamily="34" charset="0"/>
                <a:cs typeface="Arial" pitchFamily="34" charset="0"/>
              </a:rPr>
              <a:t> streptococci</a:t>
            </a:r>
            <a:endParaRPr lang="en-US" sz="1200" dirty="0">
              <a:latin typeface="Century Gothic" panose="020B0502020202020204" pitchFamily="34" charset="0"/>
              <a:cs typeface="Arial" pitchFamily="34" charset="0"/>
            </a:endParaRPr>
          </a:p>
        </p:txBody>
      </p:sp>
      <p:sp>
        <p:nvSpPr>
          <p:cNvPr id="51" name="Rectangle 50">
            <a:extLst>
              <a:ext uri="{FF2B5EF4-FFF2-40B4-BE49-F238E27FC236}">
                <a16:creationId xmlns:a16="http://schemas.microsoft.com/office/drawing/2014/main" id="{6A0D819D-FC01-4AF0-A3A6-6A32695AABF0}"/>
              </a:ext>
            </a:extLst>
          </p:cNvPr>
          <p:cNvSpPr/>
          <p:nvPr/>
        </p:nvSpPr>
        <p:spPr>
          <a:xfrm>
            <a:off x="9651302" y="3262269"/>
            <a:ext cx="2743202" cy="276999"/>
          </a:xfrm>
          <a:prstGeom prst="rect">
            <a:avLst/>
          </a:prstGeom>
        </p:spPr>
        <p:txBody>
          <a:bodyPr wrap="square">
            <a:spAutoFit/>
          </a:bodyPr>
          <a:lstStyle/>
          <a:p>
            <a:r>
              <a:rPr lang="en-US" sz="1200" i="1" dirty="0">
                <a:latin typeface="Century Gothic" panose="020B0502020202020204" pitchFamily="34" charset="0"/>
                <a:cs typeface="Arial" pitchFamily="34" charset="0"/>
              </a:rPr>
              <a:t>Klebsiella </a:t>
            </a:r>
            <a:r>
              <a:rPr lang="en-US" sz="1200" i="1" dirty="0" err="1">
                <a:latin typeface="Century Gothic" panose="020B0502020202020204" pitchFamily="34" charset="0"/>
                <a:cs typeface="Arial" pitchFamily="34" charset="0"/>
              </a:rPr>
              <a:t>oxytoca</a:t>
            </a:r>
            <a:r>
              <a:rPr lang="en-US" sz="1200" i="1" dirty="0">
                <a:latin typeface="Century Gothic" panose="020B0502020202020204" pitchFamily="34" charset="0"/>
                <a:cs typeface="Arial" pitchFamily="34" charset="0"/>
              </a:rPr>
              <a:t> </a:t>
            </a:r>
            <a:endParaRPr lang="en-US" sz="1200" dirty="0">
              <a:latin typeface="Century Gothic" panose="020B0502020202020204" pitchFamily="34" charset="0"/>
              <a:cs typeface="Arial" pitchFamily="34" charset="0"/>
            </a:endParaRPr>
          </a:p>
        </p:txBody>
      </p:sp>
      <p:sp>
        <p:nvSpPr>
          <p:cNvPr id="52" name="Rectangle 51">
            <a:extLst>
              <a:ext uri="{FF2B5EF4-FFF2-40B4-BE49-F238E27FC236}">
                <a16:creationId xmlns:a16="http://schemas.microsoft.com/office/drawing/2014/main" id="{6D770DFA-FE7A-4855-9C2B-04E56BCC035F}"/>
              </a:ext>
            </a:extLst>
          </p:cNvPr>
          <p:cNvSpPr/>
          <p:nvPr/>
        </p:nvSpPr>
        <p:spPr>
          <a:xfrm>
            <a:off x="9635191" y="3473209"/>
            <a:ext cx="2743202" cy="276999"/>
          </a:xfrm>
          <a:prstGeom prst="rect">
            <a:avLst/>
          </a:prstGeom>
        </p:spPr>
        <p:txBody>
          <a:bodyPr wrap="square">
            <a:spAutoFit/>
          </a:bodyPr>
          <a:lstStyle/>
          <a:p>
            <a:r>
              <a:rPr lang="en-US" sz="1200" i="1" dirty="0">
                <a:latin typeface="Century Gothic" panose="020B0502020202020204" pitchFamily="34" charset="0"/>
                <a:cs typeface="Arial" pitchFamily="34" charset="0"/>
              </a:rPr>
              <a:t>Pseudomonas aeruginosa </a:t>
            </a:r>
            <a:endParaRPr lang="en-US" sz="1200" dirty="0">
              <a:latin typeface="Century Gothic" panose="020B0502020202020204" pitchFamily="34" charset="0"/>
              <a:cs typeface="Arial" pitchFamily="34" charset="0"/>
            </a:endParaRPr>
          </a:p>
        </p:txBody>
      </p:sp>
      <p:sp>
        <p:nvSpPr>
          <p:cNvPr id="54" name="Rectangle 53">
            <a:extLst>
              <a:ext uri="{FF2B5EF4-FFF2-40B4-BE49-F238E27FC236}">
                <a16:creationId xmlns:a16="http://schemas.microsoft.com/office/drawing/2014/main" id="{069C84D0-4975-44C0-8EBF-82A122908003}"/>
              </a:ext>
            </a:extLst>
          </p:cNvPr>
          <p:cNvSpPr/>
          <p:nvPr/>
        </p:nvSpPr>
        <p:spPr>
          <a:xfrm>
            <a:off x="9645571" y="3717930"/>
            <a:ext cx="2743202" cy="276999"/>
          </a:xfrm>
          <a:prstGeom prst="rect">
            <a:avLst/>
          </a:prstGeom>
        </p:spPr>
        <p:txBody>
          <a:bodyPr wrap="square">
            <a:spAutoFit/>
          </a:bodyPr>
          <a:lstStyle/>
          <a:p>
            <a:r>
              <a:rPr lang="en-US" sz="1200" i="1" dirty="0">
                <a:latin typeface="Century Gothic" panose="020B0502020202020204" pitchFamily="34" charset="0"/>
                <a:cs typeface="Arial" pitchFamily="34" charset="0"/>
              </a:rPr>
              <a:t>Other</a:t>
            </a:r>
            <a:endParaRPr lang="en-US" sz="1200" dirty="0">
              <a:latin typeface="Century Gothic" panose="020B0502020202020204" pitchFamily="34" charset="0"/>
              <a:cs typeface="Arial" pitchFamily="34" charset="0"/>
            </a:endParaRPr>
          </a:p>
        </p:txBody>
      </p:sp>
      <p:grpSp>
        <p:nvGrpSpPr>
          <p:cNvPr id="10" name="Group 9">
            <a:extLst>
              <a:ext uri="{FF2B5EF4-FFF2-40B4-BE49-F238E27FC236}">
                <a16:creationId xmlns:a16="http://schemas.microsoft.com/office/drawing/2014/main" id="{7D17723F-6A8A-4AA1-A452-B604154471BE}"/>
              </a:ext>
            </a:extLst>
          </p:cNvPr>
          <p:cNvGrpSpPr/>
          <p:nvPr/>
        </p:nvGrpSpPr>
        <p:grpSpPr>
          <a:xfrm>
            <a:off x="670674" y="4907111"/>
            <a:ext cx="1611930" cy="1115562"/>
            <a:chOff x="957387" y="4610836"/>
            <a:chExt cx="1611930" cy="1115562"/>
          </a:xfrm>
        </p:grpSpPr>
        <p:grpSp>
          <p:nvGrpSpPr>
            <p:cNvPr id="66" name="Group 65">
              <a:extLst>
                <a:ext uri="{FF2B5EF4-FFF2-40B4-BE49-F238E27FC236}">
                  <a16:creationId xmlns:a16="http://schemas.microsoft.com/office/drawing/2014/main" id="{6692D348-8F4D-487C-9C80-1BED21198D0B}"/>
                </a:ext>
              </a:extLst>
            </p:cNvPr>
            <p:cNvGrpSpPr/>
            <p:nvPr/>
          </p:nvGrpSpPr>
          <p:grpSpPr>
            <a:xfrm>
              <a:off x="957387" y="4610836"/>
              <a:ext cx="1611930" cy="1115562"/>
              <a:chOff x="4439968" y="3313010"/>
              <a:chExt cx="1611930" cy="1115562"/>
            </a:xfrm>
          </p:grpSpPr>
          <p:pic>
            <p:nvPicPr>
              <p:cNvPr id="67" name="Picture 6" descr="http://farm8.staticflickr.com/7098/7341983938_0e8de63d1e_m.jpg">
                <a:extLst>
                  <a:ext uri="{FF2B5EF4-FFF2-40B4-BE49-F238E27FC236}">
                    <a16:creationId xmlns:a16="http://schemas.microsoft.com/office/drawing/2014/main" id="{F21FA8CA-0A3E-4461-89D4-6B645EAEB053}"/>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Oval 142">
                <a:extLst>
                  <a:ext uri="{FF2B5EF4-FFF2-40B4-BE49-F238E27FC236}">
                    <a16:creationId xmlns:a16="http://schemas.microsoft.com/office/drawing/2014/main" id="{99EB73AB-AB6D-40A9-8DBA-BB6A6676881B}"/>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142">
                <a:extLst>
                  <a:ext uri="{FF2B5EF4-FFF2-40B4-BE49-F238E27FC236}">
                    <a16:creationId xmlns:a16="http://schemas.microsoft.com/office/drawing/2014/main" id="{64B17672-A82E-4A8B-834E-3C63B3A25C31}"/>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558052A-C1F9-407C-A61D-1E90070A0B52}"/>
                  </a:ext>
                </a:extLst>
              </p:cNvPr>
              <p:cNvSpPr/>
              <p:nvPr/>
            </p:nvSpPr>
            <p:spPr>
              <a:xfrm>
                <a:off x="4878582" y="3802956"/>
                <a:ext cx="152400" cy="45719"/>
              </a:xfrm>
              <a:prstGeom prst="ellipse">
                <a:avLst/>
              </a:prstGeom>
              <a:solidFill>
                <a:srgbClr val="568B82"/>
              </a:solidFill>
              <a:ln>
                <a:solidFill>
                  <a:srgbClr val="56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a:extLst>
                <a:ext uri="{FF2B5EF4-FFF2-40B4-BE49-F238E27FC236}">
                  <a16:creationId xmlns:a16="http://schemas.microsoft.com/office/drawing/2014/main" id="{25763C2C-8B18-4BD2-BE1D-5ED4FDC59043}"/>
                </a:ext>
              </a:extLst>
            </p:cNvPr>
            <p:cNvSpPr/>
            <p:nvPr/>
          </p:nvSpPr>
          <p:spPr>
            <a:xfrm>
              <a:off x="1947320" y="5098928"/>
              <a:ext cx="152400" cy="45719"/>
            </a:xfrm>
            <a:prstGeom prst="ellipse">
              <a:avLst/>
            </a:prstGeom>
            <a:solidFill>
              <a:srgbClr val="568B82"/>
            </a:solidFill>
            <a:ln>
              <a:solidFill>
                <a:srgbClr val="56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4D504FD-E934-447F-9047-3F81799937B2}"/>
                </a:ext>
              </a:extLst>
            </p:cNvPr>
            <p:cNvSpPr/>
            <p:nvPr/>
          </p:nvSpPr>
          <p:spPr>
            <a:xfrm>
              <a:off x="1757841" y="4995655"/>
              <a:ext cx="152400" cy="45719"/>
            </a:xfrm>
            <a:prstGeom prst="ellipse">
              <a:avLst/>
            </a:prstGeom>
            <a:solidFill>
              <a:srgbClr val="568B82"/>
            </a:solidFill>
            <a:ln>
              <a:solidFill>
                <a:srgbClr val="56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1F7DA72-27BD-466A-A7A6-1D459F9C8058}"/>
                </a:ext>
              </a:extLst>
            </p:cNvPr>
            <p:cNvSpPr/>
            <p:nvPr/>
          </p:nvSpPr>
          <p:spPr>
            <a:xfrm>
              <a:off x="1673060" y="5260605"/>
              <a:ext cx="152400" cy="45719"/>
            </a:xfrm>
            <a:prstGeom prst="ellipse">
              <a:avLst/>
            </a:prstGeom>
            <a:solidFill>
              <a:srgbClr val="568B82"/>
            </a:solidFill>
            <a:ln>
              <a:solidFill>
                <a:srgbClr val="56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83D99876-808F-454D-AF47-50074A9677E4}"/>
              </a:ext>
            </a:extLst>
          </p:cNvPr>
          <p:cNvPicPr>
            <a:picLocks noChangeAspect="1"/>
          </p:cNvPicPr>
          <p:nvPr/>
        </p:nvPicPr>
        <p:blipFill>
          <a:blip r:embed="rId14"/>
          <a:stretch>
            <a:fillRect/>
          </a:stretch>
        </p:blipFill>
        <p:spPr>
          <a:xfrm>
            <a:off x="6541358" y="4040668"/>
            <a:ext cx="2955056" cy="2292240"/>
          </a:xfrm>
          <a:prstGeom prst="rect">
            <a:avLst/>
          </a:prstGeom>
        </p:spPr>
      </p:pic>
      <p:cxnSp>
        <p:nvCxnSpPr>
          <p:cNvPr id="90" name="Straight Arrow Connector 89">
            <a:extLst>
              <a:ext uri="{FF2B5EF4-FFF2-40B4-BE49-F238E27FC236}">
                <a16:creationId xmlns:a16="http://schemas.microsoft.com/office/drawing/2014/main" id="{D56BDC43-4896-4D01-A3B9-6D5A53F22F46}"/>
              </a:ext>
            </a:extLst>
          </p:cNvPr>
          <p:cNvCxnSpPr>
            <a:cxnSpLocks/>
          </p:cNvCxnSpPr>
          <p:nvPr/>
        </p:nvCxnSpPr>
        <p:spPr>
          <a:xfrm flipV="1">
            <a:off x="2741574" y="5464892"/>
            <a:ext cx="3356844" cy="22976"/>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36" name="TextBox 35">
            <a:extLst>
              <a:ext uri="{FF2B5EF4-FFF2-40B4-BE49-F238E27FC236}">
                <a16:creationId xmlns:a16="http://schemas.microsoft.com/office/drawing/2014/main" id="{F33E6C30-C74C-44F6-B266-95902CDA1609}"/>
              </a:ext>
            </a:extLst>
          </p:cNvPr>
          <p:cNvSpPr txBox="1"/>
          <p:nvPr/>
        </p:nvSpPr>
        <p:spPr>
          <a:xfrm>
            <a:off x="0" y="6439413"/>
            <a:ext cx="7775396" cy="307777"/>
          </a:xfrm>
          <a:prstGeom prst="rect">
            <a:avLst/>
          </a:prstGeom>
          <a:noFill/>
        </p:spPr>
        <p:txBody>
          <a:bodyPr wrap="square" rtlCol="0">
            <a:spAutoFit/>
          </a:bodyPr>
          <a:lstStyle>
            <a:defPPr>
              <a:defRPr lang="en-US"/>
            </a:defPPr>
            <a:lvl1pPr algn="just">
              <a:defRPr sz="1400">
                <a:latin typeface="Arial" pitchFamily="34" charset="0"/>
                <a:cs typeface="Arial" pitchFamily="34" charset="0"/>
              </a:defRPr>
            </a:lvl1pPr>
          </a:lstStyle>
          <a:p>
            <a:r>
              <a:rPr lang="en-US" dirty="0">
                <a:latin typeface="Garamond" panose="02020404030301010803" pitchFamily="18" charset="0"/>
              </a:rPr>
              <a:t>Silverman J., et al </a:t>
            </a:r>
            <a:r>
              <a:rPr lang="en-US" i="1" dirty="0">
                <a:latin typeface="Garamond" panose="02020404030301010803" pitchFamily="18" charset="0"/>
              </a:rPr>
              <a:t>Current Urology Report </a:t>
            </a:r>
            <a:r>
              <a:rPr lang="en-US" dirty="0">
                <a:latin typeface="Garamond" panose="02020404030301010803" pitchFamily="18" charset="0"/>
              </a:rPr>
              <a:t>2013, </a:t>
            </a:r>
            <a:r>
              <a:rPr lang="en-US" dirty="0" err="1">
                <a:latin typeface="Garamond" panose="02020404030301010803" pitchFamily="18" charset="0"/>
              </a:rPr>
              <a:t>Foxman</a:t>
            </a:r>
            <a:r>
              <a:rPr lang="en-US" dirty="0">
                <a:latin typeface="Garamond" panose="02020404030301010803" pitchFamily="18" charset="0"/>
              </a:rPr>
              <a:t> </a:t>
            </a:r>
            <a:r>
              <a:rPr lang="en-US" i="1" dirty="0">
                <a:latin typeface="Garamond" panose="02020404030301010803" pitchFamily="18" charset="0"/>
              </a:rPr>
              <a:t>Nature Reviews </a:t>
            </a:r>
            <a:r>
              <a:rPr lang="en-US" dirty="0">
                <a:latin typeface="Garamond" panose="02020404030301010803" pitchFamily="18" charset="0"/>
              </a:rPr>
              <a:t>2010</a:t>
            </a:r>
          </a:p>
        </p:txBody>
      </p:sp>
    </p:spTree>
    <p:extLst>
      <p:ext uri="{BB962C8B-B14F-4D97-AF65-F5344CB8AC3E}">
        <p14:creationId xmlns:p14="http://schemas.microsoft.com/office/powerpoint/2010/main" val="126829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4" grpId="0"/>
      <p:bldP spid="45" grpId="0"/>
      <p:bldP spid="46" grpId="0"/>
      <p:bldP spid="47" grpId="0"/>
      <p:bldP spid="48" grpId="0"/>
      <p:bldP spid="49" grpId="0"/>
      <p:bldP spid="50" grpId="0"/>
      <p:bldP spid="51" grpId="0"/>
      <p:bldP spid="52" grpId="0"/>
      <p:bldP spid="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91D5AF5-692B-4C2A-8F06-A14E98B895F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5400000">
            <a:off x="4221493" y="-2446152"/>
            <a:ext cx="3753850" cy="11918748"/>
          </a:xfrm>
          <a:prstGeom prst="rect">
            <a:avLst/>
          </a:prstGeom>
        </p:spPr>
      </p:pic>
      <p:sp>
        <p:nvSpPr>
          <p:cNvPr id="2" name="Title 1">
            <a:extLst>
              <a:ext uri="{FF2B5EF4-FFF2-40B4-BE49-F238E27FC236}">
                <a16:creationId xmlns:a16="http://schemas.microsoft.com/office/drawing/2014/main" id="{A044243E-32FA-4245-9528-D67A2F307FBB}"/>
              </a:ext>
            </a:extLst>
          </p:cNvPr>
          <p:cNvSpPr>
            <a:spLocks noGrp="1"/>
          </p:cNvSpPr>
          <p:nvPr>
            <p:ph type="title"/>
          </p:nvPr>
        </p:nvSpPr>
        <p:spPr/>
        <p:txBody>
          <a:bodyPr>
            <a:noAutofit/>
          </a:bodyPr>
          <a:lstStyle/>
          <a:p>
            <a:r>
              <a:rPr lang="en-US" sz="3600" dirty="0"/>
              <a:t>Similar strains of isolates do not have</a:t>
            </a:r>
            <a:br>
              <a:rPr lang="en-US" sz="3600" dirty="0"/>
            </a:br>
            <a:r>
              <a:rPr lang="en-US" sz="3600" dirty="0"/>
              <a:t>similar antibiotic profiles  </a:t>
            </a:r>
          </a:p>
        </p:txBody>
      </p:sp>
      <p:sp>
        <p:nvSpPr>
          <p:cNvPr id="4" name="Slide Number Placeholder 3">
            <a:extLst>
              <a:ext uri="{FF2B5EF4-FFF2-40B4-BE49-F238E27FC236}">
                <a16:creationId xmlns:a16="http://schemas.microsoft.com/office/drawing/2014/main" id="{10033E2B-782A-40FF-B1A3-9063C3CC6194}"/>
              </a:ext>
            </a:extLst>
          </p:cNvPr>
          <p:cNvSpPr>
            <a:spLocks noGrp="1"/>
          </p:cNvSpPr>
          <p:nvPr>
            <p:ph type="sldNum" sz="quarter" idx="12"/>
          </p:nvPr>
        </p:nvSpPr>
        <p:spPr/>
        <p:txBody>
          <a:bodyPr/>
          <a:lstStyle/>
          <a:p>
            <a:fld id="{77E59808-E941-46E1-872F-5DB51E5B6943}" type="slidenum">
              <a:rPr lang="en-US" smtClean="0"/>
              <a:pPr/>
              <a:t>47</a:t>
            </a:fld>
            <a:endParaRPr lang="en-US"/>
          </a:p>
        </p:txBody>
      </p:sp>
      <p:sp>
        <p:nvSpPr>
          <p:cNvPr id="11" name="TextBox 10">
            <a:extLst>
              <a:ext uri="{FF2B5EF4-FFF2-40B4-BE49-F238E27FC236}">
                <a16:creationId xmlns:a16="http://schemas.microsoft.com/office/drawing/2014/main" id="{DF207106-2223-4394-A1A2-1007FF964190}"/>
              </a:ext>
            </a:extLst>
          </p:cNvPr>
          <p:cNvSpPr txBox="1"/>
          <p:nvPr/>
        </p:nvSpPr>
        <p:spPr>
          <a:xfrm>
            <a:off x="11247079" y="2625992"/>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A</a:t>
            </a:r>
          </a:p>
        </p:txBody>
      </p:sp>
      <p:sp>
        <p:nvSpPr>
          <p:cNvPr id="12" name="TextBox 11">
            <a:extLst>
              <a:ext uri="{FF2B5EF4-FFF2-40B4-BE49-F238E27FC236}">
                <a16:creationId xmlns:a16="http://schemas.microsoft.com/office/drawing/2014/main" id="{420C0F90-4A21-4492-939B-B293A16B28AC}"/>
              </a:ext>
            </a:extLst>
          </p:cNvPr>
          <p:cNvSpPr txBox="1"/>
          <p:nvPr/>
        </p:nvSpPr>
        <p:spPr>
          <a:xfrm>
            <a:off x="9772194" y="2626836"/>
            <a:ext cx="940794"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B1</a:t>
            </a:r>
          </a:p>
        </p:txBody>
      </p:sp>
      <p:sp>
        <p:nvSpPr>
          <p:cNvPr id="13" name="TextBox 12">
            <a:extLst>
              <a:ext uri="{FF2B5EF4-FFF2-40B4-BE49-F238E27FC236}">
                <a16:creationId xmlns:a16="http://schemas.microsoft.com/office/drawing/2014/main" id="{ECB25659-2444-4778-ADEE-D5E51DD29B3C}"/>
              </a:ext>
            </a:extLst>
          </p:cNvPr>
          <p:cNvSpPr txBox="1"/>
          <p:nvPr/>
        </p:nvSpPr>
        <p:spPr>
          <a:xfrm>
            <a:off x="9079201" y="2625993"/>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E</a:t>
            </a:r>
          </a:p>
        </p:txBody>
      </p:sp>
      <p:sp>
        <p:nvSpPr>
          <p:cNvPr id="14" name="TextBox 13">
            <a:extLst>
              <a:ext uri="{FF2B5EF4-FFF2-40B4-BE49-F238E27FC236}">
                <a16:creationId xmlns:a16="http://schemas.microsoft.com/office/drawing/2014/main" id="{488DB6E9-AB60-4013-A067-12707767221E}"/>
              </a:ext>
            </a:extLst>
          </p:cNvPr>
          <p:cNvSpPr txBox="1"/>
          <p:nvPr/>
        </p:nvSpPr>
        <p:spPr>
          <a:xfrm>
            <a:off x="8422005" y="2625994"/>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D</a:t>
            </a:r>
          </a:p>
        </p:txBody>
      </p:sp>
      <p:sp>
        <p:nvSpPr>
          <p:cNvPr id="15" name="TextBox 14">
            <a:extLst>
              <a:ext uri="{FF2B5EF4-FFF2-40B4-BE49-F238E27FC236}">
                <a16:creationId xmlns:a16="http://schemas.microsoft.com/office/drawing/2014/main" id="{A35AAFD7-26A9-465E-A184-C11D77B36BBE}"/>
              </a:ext>
            </a:extLst>
          </p:cNvPr>
          <p:cNvSpPr txBox="1"/>
          <p:nvPr/>
        </p:nvSpPr>
        <p:spPr>
          <a:xfrm>
            <a:off x="7727645" y="2625994"/>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F</a:t>
            </a:r>
          </a:p>
        </p:txBody>
      </p:sp>
      <p:sp>
        <p:nvSpPr>
          <p:cNvPr id="16" name="TextBox 15">
            <a:extLst>
              <a:ext uri="{FF2B5EF4-FFF2-40B4-BE49-F238E27FC236}">
                <a16:creationId xmlns:a16="http://schemas.microsoft.com/office/drawing/2014/main" id="{FFE9FF87-7C39-4611-B908-A9E28EAC666C}"/>
              </a:ext>
            </a:extLst>
          </p:cNvPr>
          <p:cNvSpPr txBox="1"/>
          <p:nvPr/>
        </p:nvSpPr>
        <p:spPr>
          <a:xfrm>
            <a:off x="4838700" y="2625992"/>
            <a:ext cx="87630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B2</a:t>
            </a:r>
          </a:p>
        </p:txBody>
      </p:sp>
      <p:grpSp>
        <p:nvGrpSpPr>
          <p:cNvPr id="17" name="Group 16">
            <a:extLst>
              <a:ext uri="{FF2B5EF4-FFF2-40B4-BE49-F238E27FC236}">
                <a16:creationId xmlns:a16="http://schemas.microsoft.com/office/drawing/2014/main" id="{B020A384-0802-4533-B3D3-7B47ADDEE799}"/>
              </a:ext>
            </a:extLst>
          </p:cNvPr>
          <p:cNvGrpSpPr/>
          <p:nvPr/>
        </p:nvGrpSpPr>
        <p:grpSpPr>
          <a:xfrm>
            <a:off x="10680364" y="6331274"/>
            <a:ext cx="1061089" cy="510088"/>
            <a:chOff x="10680364" y="6331274"/>
            <a:chExt cx="1061089" cy="510088"/>
          </a:xfrm>
        </p:grpSpPr>
        <p:pic>
          <p:nvPicPr>
            <p:cNvPr id="18" name="Picture 17">
              <a:extLst>
                <a:ext uri="{FF2B5EF4-FFF2-40B4-BE49-F238E27FC236}">
                  <a16:creationId xmlns:a16="http://schemas.microsoft.com/office/drawing/2014/main" id="{5BE09BB2-F17E-4FAA-A03F-90E36FEE3832}"/>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9" name="Picture 18" descr="Screen Clipping">
              <a:extLst>
                <a:ext uri="{FF2B5EF4-FFF2-40B4-BE49-F238E27FC236}">
                  <a16:creationId xmlns:a16="http://schemas.microsoft.com/office/drawing/2014/main" id="{41FC867F-C429-4CEB-8E90-E6AE8F248ED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29" name="Picture 28">
            <a:extLst>
              <a:ext uri="{FF2B5EF4-FFF2-40B4-BE49-F238E27FC236}">
                <a16:creationId xmlns:a16="http://schemas.microsoft.com/office/drawing/2014/main" id="{43C792CC-7A64-4C4B-8D4F-F2A8FCD1B7F9}"/>
              </a:ext>
            </a:extLst>
          </p:cNvPr>
          <p:cNvPicPr>
            <a:picLocks noChangeAspect="1"/>
          </p:cNvPicPr>
          <p:nvPr/>
        </p:nvPicPr>
        <p:blipFill>
          <a:blip r:embed="rId6"/>
          <a:stretch>
            <a:fillRect/>
          </a:stretch>
        </p:blipFill>
        <p:spPr>
          <a:xfrm>
            <a:off x="558785" y="5546016"/>
            <a:ext cx="11362988" cy="801864"/>
          </a:xfrm>
          <a:prstGeom prst="rect">
            <a:avLst/>
          </a:prstGeom>
        </p:spPr>
      </p:pic>
      <p:sp>
        <p:nvSpPr>
          <p:cNvPr id="3" name="Rectangle 2">
            <a:extLst>
              <a:ext uri="{FF2B5EF4-FFF2-40B4-BE49-F238E27FC236}">
                <a16:creationId xmlns:a16="http://schemas.microsoft.com/office/drawing/2014/main" id="{A545930D-8E1F-4C7A-A115-C37DE4EFC5DC}"/>
              </a:ext>
            </a:extLst>
          </p:cNvPr>
          <p:cNvSpPr/>
          <p:nvPr/>
        </p:nvSpPr>
        <p:spPr>
          <a:xfrm>
            <a:off x="10901238" y="5563042"/>
            <a:ext cx="1290762" cy="784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DAE9B7-BEE5-4142-8E2C-69B799782E95}"/>
              </a:ext>
            </a:extLst>
          </p:cNvPr>
          <p:cNvSpPr/>
          <p:nvPr/>
        </p:nvSpPr>
        <p:spPr>
          <a:xfrm>
            <a:off x="2510852" y="3080479"/>
            <a:ext cx="2038663" cy="237081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29B123-CB34-481A-BBA9-7765A8613118}"/>
              </a:ext>
            </a:extLst>
          </p:cNvPr>
          <p:cNvSpPr/>
          <p:nvPr/>
        </p:nvSpPr>
        <p:spPr>
          <a:xfrm>
            <a:off x="-251612" y="3407729"/>
            <a:ext cx="12404558" cy="2155313"/>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ADA89BF-A559-44A8-870A-71930B698E8D}"/>
              </a:ext>
            </a:extLst>
          </p:cNvPr>
          <p:cNvSpPr/>
          <p:nvPr/>
        </p:nvSpPr>
        <p:spPr>
          <a:xfrm>
            <a:off x="-233722" y="3063453"/>
            <a:ext cx="12404558" cy="197617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66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3" grpId="0" animBg="1"/>
      <p:bldP spid="3" grpId="1" animBg="1"/>
      <p:bldP spid="5" grpId="0" animBg="1"/>
      <p:bldP spid="30" grpId="0" animBg="1"/>
      <p:bldP spid="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3782-E90E-47AD-A432-FC96077B5509}"/>
              </a:ext>
            </a:extLst>
          </p:cNvPr>
          <p:cNvSpPr>
            <a:spLocks noGrp="1"/>
          </p:cNvSpPr>
          <p:nvPr>
            <p:ph type="title"/>
          </p:nvPr>
        </p:nvSpPr>
        <p:spPr/>
        <p:txBody>
          <a:bodyPr>
            <a:normAutofit fontScale="90000"/>
          </a:bodyPr>
          <a:lstStyle/>
          <a:p>
            <a:r>
              <a:rPr lang="en-US" dirty="0"/>
              <a:t>Intra-variation within patients demonstrates UTIs could be a multi-strain infection</a:t>
            </a:r>
          </a:p>
        </p:txBody>
      </p:sp>
      <p:sp>
        <p:nvSpPr>
          <p:cNvPr id="4" name="Slide Number Placeholder 3">
            <a:extLst>
              <a:ext uri="{FF2B5EF4-FFF2-40B4-BE49-F238E27FC236}">
                <a16:creationId xmlns:a16="http://schemas.microsoft.com/office/drawing/2014/main" id="{F2FB33D4-F5C4-4C53-AAA2-C59B0F6D9705}"/>
              </a:ext>
            </a:extLst>
          </p:cNvPr>
          <p:cNvSpPr>
            <a:spLocks noGrp="1"/>
          </p:cNvSpPr>
          <p:nvPr>
            <p:ph type="sldNum" sz="quarter" idx="12"/>
          </p:nvPr>
        </p:nvSpPr>
        <p:spPr/>
        <p:txBody>
          <a:bodyPr/>
          <a:lstStyle/>
          <a:p>
            <a:fld id="{77E59808-E941-46E1-872F-5DB51E5B6943}" type="slidenum">
              <a:rPr lang="en-US" smtClean="0"/>
              <a:pPr/>
              <a:t>48</a:t>
            </a:fld>
            <a:endParaRPr lang="en-US"/>
          </a:p>
        </p:txBody>
      </p:sp>
      <p:pic>
        <p:nvPicPr>
          <p:cNvPr id="5" name="Picture 4">
            <a:extLst>
              <a:ext uri="{FF2B5EF4-FFF2-40B4-BE49-F238E27FC236}">
                <a16:creationId xmlns:a16="http://schemas.microsoft.com/office/drawing/2014/main" id="{5A43386F-105A-48A1-AEBA-2C4D40905673}"/>
              </a:ext>
            </a:extLst>
          </p:cNvPr>
          <p:cNvPicPr>
            <a:picLocks noChangeAspect="1"/>
          </p:cNvPicPr>
          <p:nvPr/>
        </p:nvPicPr>
        <p:blipFill>
          <a:blip r:embed="rId2"/>
          <a:stretch>
            <a:fillRect/>
          </a:stretch>
        </p:blipFill>
        <p:spPr>
          <a:xfrm rot="5400000">
            <a:off x="539045" y="1447765"/>
            <a:ext cx="4640920" cy="4880140"/>
          </a:xfrm>
          <a:prstGeom prst="rect">
            <a:avLst/>
          </a:prstGeom>
        </p:spPr>
      </p:pic>
      <p:cxnSp>
        <p:nvCxnSpPr>
          <p:cNvPr id="10" name="Straight Arrow Connector 9">
            <a:extLst>
              <a:ext uri="{FF2B5EF4-FFF2-40B4-BE49-F238E27FC236}">
                <a16:creationId xmlns:a16="http://schemas.microsoft.com/office/drawing/2014/main" id="{6F240224-1B07-4577-B7AE-404E25868D16}"/>
              </a:ext>
            </a:extLst>
          </p:cNvPr>
          <p:cNvCxnSpPr>
            <a:cxnSpLocks/>
          </p:cNvCxnSpPr>
          <p:nvPr/>
        </p:nvCxnSpPr>
        <p:spPr>
          <a:xfrm>
            <a:off x="1423552" y="3045350"/>
            <a:ext cx="1" cy="459616"/>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A49E4DCD-D5FC-4836-BAEE-06633BE338BF}"/>
              </a:ext>
            </a:extLst>
          </p:cNvPr>
          <p:cNvCxnSpPr>
            <a:cxnSpLocks/>
          </p:cNvCxnSpPr>
          <p:nvPr/>
        </p:nvCxnSpPr>
        <p:spPr>
          <a:xfrm>
            <a:off x="4174435" y="3148717"/>
            <a:ext cx="279891" cy="356249"/>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B010A3EE-15C5-42C9-BD2E-E3F680D5A841}"/>
              </a:ext>
            </a:extLst>
          </p:cNvPr>
          <p:cNvCxnSpPr>
            <a:cxnSpLocks/>
          </p:cNvCxnSpPr>
          <p:nvPr/>
        </p:nvCxnSpPr>
        <p:spPr>
          <a:xfrm flipH="1">
            <a:off x="4598775" y="3122758"/>
            <a:ext cx="354888" cy="382208"/>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543CB1A7-3FB2-4FC6-AE10-3AA50F221826}"/>
              </a:ext>
            </a:extLst>
          </p:cNvPr>
          <p:cNvCxnSpPr>
            <a:cxnSpLocks/>
          </p:cNvCxnSpPr>
          <p:nvPr/>
        </p:nvCxnSpPr>
        <p:spPr>
          <a:xfrm>
            <a:off x="4539409" y="2978856"/>
            <a:ext cx="0" cy="534608"/>
          </a:xfrm>
          <a:prstGeom prst="straightConnector1">
            <a:avLst/>
          </a:prstGeom>
          <a:ln w="76200">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C55A6663-946C-438C-AC47-81EBD6E2B29F}"/>
              </a:ext>
            </a:extLst>
          </p:cNvPr>
          <p:cNvSpPr txBox="1"/>
          <p:nvPr/>
        </p:nvSpPr>
        <p:spPr>
          <a:xfrm>
            <a:off x="5723764" y="3513464"/>
            <a:ext cx="6290656" cy="830997"/>
          </a:xfrm>
          <a:prstGeom prst="rect">
            <a:avLst/>
          </a:prstGeom>
          <a:noFill/>
        </p:spPr>
        <p:txBody>
          <a:bodyPr wrap="square" rtlCol="0">
            <a:spAutoFit/>
          </a:bodyPr>
          <a:lstStyle/>
          <a:p>
            <a:pPr algn="ctr"/>
            <a:r>
              <a:rPr lang="en-US" sz="2400" dirty="0">
                <a:latin typeface="Century Gothic" panose="020B0502020202020204" pitchFamily="34" charset="0"/>
              </a:rPr>
              <a:t>Clade F is a newly emerging phylogroup associated with multi-drug resistance </a:t>
            </a:r>
          </a:p>
        </p:txBody>
      </p:sp>
      <p:sp>
        <p:nvSpPr>
          <p:cNvPr id="21" name="TextBox 20">
            <a:extLst>
              <a:ext uri="{FF2B5EF4-FFF2-40B4-BE49-F238E27FC236}">
                <a16:creationId xmlns:a16="http://schemas.microsoft.com/office/drawing/2014/main" id="{C1E7192B-F37F-4812-B599-608E89D763E3}"/>
              </a:ext>
            </a:extLst>
          </p:cNvPr>
          <p:cNvSpPr txBox="1"/>
          <p:nvPr/>
        </p:nvSpPr>
        <p:spPr>
          <a:xfrm>
            <a:off x="953134" y="2920191"/>
            <a:ext cx="590550"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F</a:t>
            </a:r>
          </a:p>
        </p:txBody>
      </p:sp>
      <p:sp>
        <p:nvSpPr>
          <p:cNvPr id="22" name="TextBox 21">
            <a:extLst>
              <a:ext uri="{FF2B5EF4-FFF2-40B4-BE49-F238E27FC236}">
                <a16:creationId xmlns:a16="http://schemas.microsoft.com/office/drawing/2014/main" id="{E753DD5D-D042-4F49-A0BA-853480E8365D}"/>
              </a:ext>
            </a:extLst>
          </p:cNvPr>
          <p:cNvSpPr txBox="1"/>
          <p:nvPr/>
        </p:nvSpPr>
        <p:spPr>
          <a:xfrm>
            <a:off x="3414270" y="2920190"/>
            <a:ext cx="787323" cy="584775"/>
          </a:xfrm>
          <a:prstGeom prst="rect">
            <a:avLst/>
          </a:prstGeom>
          <a:noFill/>
        </p:spPr>
        <p:txBody>
          <a:bodyPr wrap="square" rtlCol="0">
            <a:spAutoFit/>
          </a:bodyPr>
          <a:lstStyle/>
          <a:p>
            <a:r>
              <a:rPr lang="en-US" sz="3200" dirty="0">
                <a:solidFill>
                  <a:srgbClr val="C4BD97"/>
                </a:solidFill>
                <a:latin typeface="Century Gothic" panose="020B0502020202020204" pitchFamily="34" charset="0"/>
              </a:rPr>
              <a:t>B1</a:t>
            </a:r>
          </a:p>
        </p:txBody>
      </p:sp>
      <p:grpSp>
        <p:nvGrpSpPr>
          <p:cNvPr id="23" name="Group 22">
            <a:extLst>
              <a:ext uri="{FF2B5EF4-FFF2-40B4-BE49-F238E27FC236}">
                <a16:creationId xmlns:a16="http://schemas.microsoft.com/office/drawing/2014/main" id="{92EE24CF-DE76-48FD-89A3-4A877FEE7940}"/>
              </a:ext>
            </a:extLst>
          </p:cNvPr>
          <p:cNvGrpSpPr/>
          <p:nvPr/>
        </p:nvGrpSpPr>
        <p:grpSpPr>
          <a:xfrm>
            <a:off x="10680364" y="6331274"/>
            <a:ext cx="1061089" cy="510088"/>
            <a:chOff x="10680364" y="6331274"/>
            <a:chExt cx="1061089" cy="510088"/>
          </a:xfrm>
        </p:grpSpPr>
        <p:pic>
          <p:nvPicPr>
            <p:cNvPr id="24" name="Picture 23">
              <a:extLst>
                <a:ext uri="{FF2B5EF4-FFF2-40B4-BE49-F238E27FC236}">
                  <a16:creationId xmlns:a16="http://schemas.microsoft.com/office/drawing/2014/main" id="{18E707E3-F719-4807-A7DA-87DD045F482A}"/>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25" name="Picture 24" descr="Screen Clipping">
              <a:extLst>
                <a:ext uri="{FF2B5EF4-FFF2-40B4-BE49-F238E27FC236}">
                  <a16:creationId xmlns:a16="http://schemas.microsoft.com/office/drawing/2014/main" id="{2FB8E711-FFD3-4681-A08F-72ED298D3A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5" name="TextBox 14">
            <a:extLst>
              <a:ext uri="{FF2B5EF4-FFF2-40B4-BE49-F238E27FC236}">
                <a16:creationId xmlns:a16="http://schemas.microsoft.com/office/drawing/2014/main" id="{8E94E6BA-C75D-4D81-8078-350EB9F5D5A0}"/>
              </a:ext>
            </a:extLst>
          </p:cNvPr>
          <p:cNvSpPr txBox="1"/>
          <p:nvPr/>
        </p:nvSpPr>
        <p:spPr>
          <a:xfrm>
            <a:off x="10885" y="6459629"/>
            <a:ext cx="10678886" cy="307777"/>
          </a:xfrm>
          <a:prstGeom prst="rect">
            <a:avLst/>
          </a:prstGeom>
          <a:noFill/>
        </p:spPr>
        <p:txBody>
          <a:bodyPr wrap="square" rtlCol="0">
            <a:spAutoFit/>
          </a:bodyPr>
          <a:lstStyle>
            <a:defPPr>
              <a:defRPr lang="en-US"/>
            </a:defPPr>
            <a:lvl1pPr algn="just">
              <a:defRPr sz="1400">
                <a:latin typeface="Garamond" panose="02020404030301010803" pitchFamily="18" charset="0"/>
                <a:cs typeface="Arial" pitchFamily="34" charset="0"/>
              </a:defRPr>
            </a:lvl1pPr>
          </a:lstStyle>
          <a:p>
            <a:r>
              <a:rPr lang="en-US" dirty="0">
                <a:latin typeface="Century Gothic" panose="020B0502020202020204" pitchFamily="34" charset="0"/>
              </a:rPr>
              <a:t>Johnson et al </a:t>
            </a:r>
            <a:r>
              <a:rPr lang="en-US" i="1" dirty="0">
                <a:latin typeface="Century Gothic" panose="020B0502020202020204" pitchFamily="34" charset="0"/>
              </a:rPr>
              <a:t>J </a:t>
            </a:r>
            <a:r>
              <a:rPr lang="en-US" i="1" dirty="0" err="1">
                <a:latin typeface="Century Gothic" panose="020B0502020202020204" pitchFamily="34" charset="0"/>
              </a:rPr>
              <a:t>Clin</a:t>
            </a:r>
            <a:r>
              <a:rPr lang="en-US" i="1" dirty="0">
                <a:latin typeface="Century Gothic" panose="020B0502020202020204" pitchFamily="34" charset="0"/>
              </a:rPr>
              <a:t> Microbiology 2017</a:t>
            </a:r>
            <a:endParaRPr lang="en-US" dirty="0">
              <a:latin typeface="Century Gothic" panose="020B0502020202020204" pitchFamily="34" charset="0"/>
            </a:endParaRPr>
          </a:p>
        </p:txBody>
      </p:sp>
    </p:spTree>
    <p:extLst>
      <p:ext uri="{BB962C8B-B14F-4D97-AF65-F5344CB8AC3E}">
        <p14:creationId xmlns:p14="http://schemas.microsoft.com/office/powerpoint/2010/main" val="122488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p:txBody>
          <a:bodyPr>
            <a:noAutofit/>
          </a:bodyPr>
          <a:lstStyle/>
          <a:p>
            <a:r>
              <a:rPr lang="en-US" sz="3600" dirty="0"/>
              <a:t>Is the urine microbiota in dysbiosis </a:t>
            </a:r>
            <a:br>
              <a:rPr lang="en-US" sz="3600" dirty="0"/>
            </a:br>
            <a:r>
              <a:rPr lang="en-US" sz="3600" dirty="0"/>
              <a:t>during an infection? </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49</a:t>
            </a:fld>
            <a:endParaRPr lang="en-US"/>
          </a:p>
        </p:txBody>
      </p:sp>
      <p:sp>
        <p:nvSpPr>
          <p:cNvPr id="20" name="Rounded Rectangle 39">
            <a:extLst>
              <a:ext uri="{FF2B5EF4-FFF2-40B4-BE49-F238E27FC236}">
                <a16:creationId xmlns:a16="http://schemas.microsoft.com/office/drawing/2014/main" id="{F65ABF42-0D5B-47BA-BAE2-8327FB2B95FC}"/>
              </a:ext>
            </a:extLst>
          </p:cNvPr>
          <p:cNvSpPr/>
          <p:nvPr/>
        </p:nvSpPr>
        <p:spPr>
          <a:xfrm>
            <a:off x="233295" y="1563378"/>
            <a:ext cx="3848848" cy="4536681"/>
          </a:xfrm>
          <a:prstGeom prst="roundRect">
            <a:avLst/>
          </a:prstGeom>
          <a:solidFill>
            <a:srgbClr val="2682A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39">
            <a:extLst>
              <a:ext uri="{FF2B5EF4-FFF2-40B4-BE49-F238E27FC236}">
                <a16:creationId xmlns:a16="http://schemas.microsoft.com/office/drawing/2014/main" id="{ABF16695-822B-481A-8B63-0CC72D01EC33}"/>
              </a:ext>
            </a:extLst>
          </p:cNvPr>
          <p:cNvSpPr/>
          <p:nvPr/>
        </p:nvSpPr>
        <p:spPr>
          <a:xfrm>
            <a:off x="8181228" y="1563378"/>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957BCC-E8A0-4BA5-B515-D1446256C43A}"/>
              </a:ext>
            </a:extLst>
          </p:cNvPr>
          <p:cNvSpPr txBox="1"/>
          <p:nvPr/>
        </p:nvSpPr>
        <p:spPr>
          <a:xfrm>
            <a:off x="977687"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Microbiome Composition </a:t>
            </a:r>
          </a:p>
        </p:txBody>
      </p:sp>
      <p:sp>
        <p:nvSpPr>
          <p:cNvPr id="23" name="TextBox 22">
            <a:extLst>
              <a:ext uri="{FF2B5EF4-FFF2-40B4-BE49-F238E27FC236}">
                <a16:creationId xmlns:a16="http://schemas.microsoft.com/office/drawing/2014/main" id="{253777C8-895D-46BA-8E81-3A990C609F52}"/>
              </a:ext>
            </a:extLst>
          </p:cNvPr>
          <p:cNvSpPr txBox="1"/>
          <p:nvPr/>
        </p:nvSpPr>
        <p:spPr>
          <a:xfrm>
            <a:off x="9343695" y="1634300"/>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cxnSp>
        <p:nvCxnSpPr>
          <p:cNvPr id="93" name="Straight Connector 92">
            <a:extLst>
              <a:ext uri="{FF2B5EF4-FFF2-40B4-BE49-F238E27FC236}">
                <a16:creationId xmlns:a16="http://schemas.microsoft.com/office/drawing/2014/main" id="{EDB3BD69-CFA3-4AE3-ACE4-861A60814E74}"/>
              </a:ext>
            </a:extLst>
          </p:cNvPr>
          <p:cNvCxnSpPr/>
          <p:nvPr/>
        </p:nvCxnSpPr>
        <p:spPr>
          <a:xfrm>
            <a:off x="2088335" y="3203240"/>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3FD289-DC6E-452A-8BB4-47E1CB937E89}"/>
              </a:ext>
            </a:extLst>
          </p:cNvPr>
          <p:cNvCxnSpPr>
            <a:cxnSpLocks/>
          </p:cNvCxnSpPr>
          <p:nvPr/>
        </p:nvCxnSpPr>
        <p:spPr>
          <a:xfrm flipH="1">
            <a:off x="2073512" y="4784473"/>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DD5AB9A-632B-446A-8890-854D92E4100B}"/>
              </a:ext>
            </a:extLst>
          </p:cNvPr>
          <p:cNvSpPr/>
          <p:nvPr/>
        </p:nvSpPr>
        <p:spPr>
          <a:xfrm>
            <a:off x="2221214" y="3278822"/>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B074DF-3BAD-4463-B906-D7320FA5D1A2}"/>
              </a:ext>
            </a:extLst>
          </p:cNvPr>
          <p:cNvSpPr/>
          <p:nvPr/>
        </p:nvSpPr>
        <p:spPr>
          <a:xfrm>
            <a:off x="2630008" y="3380014"/>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8BB9619-C28C-4131-B3B8-638B880D4197}"/>
              </a:ext>
            </a:extLst>
          </p:cNvPr>
          <p:cNvSpPr/>
          <p:nvPr/>
        </p:nvSpPr>
        <p:spPr>
          <a:xfrm>
            <a:off x="2315001" y="3667459"/>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FE8B0B5-79A7-4D7B-9CB8-C83F5B07DBED}"/>
              </a:ext>
            </a:extLst>
          </p:cNvPr>
          <p:cNvSpPr/>
          <p:nvPr/>
        </p:nvSpPr>
        <p:spPr>
          <a:xfrm>
            <a:off x="3212607" y="4337227"/>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4BB7AA2-4D81-4CD6-ADAE-9FF5AFA19881}"/>
              </a:ext>
            </a:extLst>
          </p:cNvPr>
          <p:cNvSpPr/>
          <p:nvPr/>
        </p:nvSpPr>
        <p:spPr>
          <a:xfrm>
            <a:off x="3476805" y="4033452"/>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D3F90F3-22B8-4FDF-A13A-00EA7D279BF3}"/>
              </a:ext>
            </a:extLst>
          </p:cNvPr>
          <p:cNvSpPr/>
          <p:nvPr/>
        </p:nvSpPr>
        <p:spPr>
          <a:xfrm>
            <a:off x="3100118" y="394641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EA8DCE2F-792C-4663-A018-8A0F85797AD0}"/>
              </a:ext>
            </a:extLst>
          </p:cNvPr>
          <p:cNvGrpSpPr/>
          <p:nvPr/>
        </p:nvGrpSpPr>
        <p:grpSpPr>
          <a:xfrm>
            <a:off x="398127" y="2522983"/>
            <a:ext cx="718381" cy="957842"/>
            <a:chOff x="4338890" y="2448573"/>
            <a:chExt cx="1053202" cy="1404270"/>
          </a:xfrm>
        </p:grpSpPr>
        <p:pic>
          <p:nvPicPr>
            <p:cNvPr id="108" name="Picture 10" descr="http://ghk.h-cdn.co/assets/cm/15/11/980x1306/54fed7435e860-ou-think-are-dirty-ghk-things-you-think-are-dirty-urine-s2.jpg">
              <a:extLst>
                <a:ext uri="{FF2B5EF4-FFF2-40B4-BE49-F238E27FC236}">
                  <a16:creationId xmlns:a16="http://schemas.microsoft.com/office/drawing/2014/main" id="{057753CE-E8EE-499C-8016-4270475DF0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3C9EB07C-57F7-4F2C-BDE5-3C76CFAB6308}"/>
                </a:ext>
              </a:extLst>
            </p:cNvPr>
            <p:cNvGrpSpPr/>
            <p:nvPr/>
          </p:nvGrpSpPr>
          <p:grpSpPr>
            <a:xfrm>
              <a:off x="4607968" y="3040256"/>
              <a:ext cx="537003" cy="657762"/>
              <a:chOff x="4824900" y="3942281"/>
              <a:chExt cx="537003" cy="657762"/>
            </a:xfrm>
          </p:grpSpPr>
          <p:grpSp>
            <p:nvGrpSpPr>
              <p:cNvPr id="52" name="Group 51">
                <a:extLst>
                  <a:ext uri="{FF2B5EF4-FFF2-40B4-BE49-F238E27FC236}">
                    <a16:creationId xmlns:a16="http://schemas.microsoft.com/office/drawing/2014/main" id="{4CF7E1F3-5924-47DA-83EC-510431A4D00D}"/>
                  </a:ext>
                </a:extLst>
              </p:cNvPr>
              <p:cNvGrpSpPr/>
              <p:nvPr/>
            </p:nvGrpSpPr>
            <p:grpSpPr>
              <a:xfrm>
                <a:off x="4824900" y="3942281"/>
                <a:ext cx="537003" cy="657762"/>
                <a:chOff x="4824900" y="3942281"/>
                <a:chExt cx="537003" cy="657762"/>
              </a:xfrm>
            </p:grpSpPr>
            <p:grpSp>
              <p:nvGrpSpPr>
                <p:cNvPr id="54" name="Group 53">
                  <a:extLst>
                    <a:ext uri="{FF2B5EF4-FFF2-40B4-BE49-F238E27FC236}">
                      <a16:creationId xmlns:a16="http://schemas.microsoft.com/office/drawing/2014/main" id="{C300AFBB-C080-4E22-B799-25E2387BEFE5}"/>
                    </a:ext>
                  </a:extLst>
                </p:cNvPr>
                <p:cNvGrpSpPr/>
                <p:nvPr/>
              </p:nvGrpSpPr>
              <p:grpSpPr>
                <a:xfrm>
                  <a:off x="4824900" y="3942281"/>
                  <a:ext cx="537003" cy="657762"/>
                  <a:chOff x="5579869" y="3797111"/>
                  <a:chExt cx="1183187" cy="1449256"/>
                </a:xfrm>
              </p:grpSpPr>
              <p:sp>
                <p:nvSpPr>
                  <p:cNvPr id="57" name="Oval 56">
                    <a:extLst>
                      <a:ext uri="{FF2B5EF4-FFF2-40B4-BE49-F238E27FC236}">
                        <a16:creationId xmlns:a16="http://schemas.microsoft.com/office/drawing/2014/main" id="{D9113DA3-A4DA-4459-826D-8C5EB55F0AF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EEDC5C9-8DE8-4DBD-B1B3-3792490D3848}"/>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554FFC3-9C2D-47C1-BEAB-2684FBD62D89}"/>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27F47C88-279B-4D4A-8AF4-500C14448F3D}"/>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AC3B2A31-23E6-4FFD-95C6-0F460FD62B6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C4F3F309-5BDB-4EED-A0BF-5D1878BF938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01A98A2C-286B-47C9-8AF8-02F886A28113}"/>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Isosceles Triangle 52">
                <a:extLst>
                  <a:ext uri="{FF2B5EF4-FFF2-40B4-BE49-F238E27FC236}">
                    <a16:creationId xmlns:a16="http://schemas.microsoft.com/office/drawing/2014/main" id="{F43A6F01-21B0-4289-A216-CC25C71AA2A2}"/>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1" name="Group 110">
            <a:extLst>
              <a:ext uri="{FF2B5EF4-FFF2-40B4-BE49-F238E27FC236}">
                <a16:creationId xmlns:a16="http://schemas.microsoft.com/office/drawing/2014/main" id="{16CD5858-861A-4013-99F6-6456F7886400}"/>
              </a:ext>
            </a:extLst>
          </p:cNvPr>
          <p:cNvGrpSpPr/>
          <p:nvPr/>
        </p:nvGrpSpPr>
        <p:grpSpPr>
          <a:xfrm>
            <a:off x="431070" y="4361406"/>
            <a:ext cx="704721" cy="1015816"/>
            <a:chOff x="4371833" y="4054981"/>
            <a:chExt cx="1041345" cy="1501040"/>
          </a:xfrm>
        </p:grpSpPr>
        <p:pic>
          <p:nvPicPr>
            <p:cNvPr id="109" name="Picture 12" descr="https://upload.wikimedia.org/wikipedia/commons/2/29/Pyuria2011.JPG">
              <a:extLst>
                <a:ext uri="{FF2B5EF4-FFF2-40B4-BE49-F238E27FC236}">
                  <a16:creationId xmlns:a16="http://schemas.microsoft.com/office/drawing/2014/main" id="{A70F8ED0-F09F-40D0-A571-3195BAD5E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10EB6ED-4663-4B21-AC94-1FC39A130FC5}"/>
                </a:ext>
              </a:extLst>
            </p:cNvPr>
            <p:cNvGrpSpPr/>
            <p:nvPr/>
          </p:nvGrpSpPr>
          <p:grpSpPr>
            <a:xfrm>
              <a:off x="4586532" y="4925179"/>
              <a:ext cx="546412" cy="480479"/>
              <a:chOff x="4586532" y="4925179"/>
              <a:chExt cx="719696" cy="632853"/>
            </a:xfrm>
          </p:grpSpPr>
          <p:grpSp>
            <p:nvGrpSpPr>
              <p:cNvPr id="84" name="Group 83">
                <a:extLst>
                  <a:ext uri="{FF2B5EF4-FFF2-40B4-BE49-F238E27FC236}">
                    <a16:creationId xmlns:a16="http://schemas.microsoft.com/office/drawing/2014/main" id="{4E40F306-5CCD-407C-8EB9-5ACCA48C3FD3}"/>
                  </a:ext>
                </a:extLst>
              </p:cNvPr>
              <p:cNvGrpSpPr/>
              <p:nvPr/>
            </p:nvGrpSpPr>
            <p:grpSpPr>
              <a:xfrm>
                <a:off x="4586532" y="4925179"/>
                <a:ext cx="719696" cy="632853"/>
                <a:chOff x="4586532" y="4925179"/>
                <a:chExt cx="719696" cy="632853"/>
              </a:xfrm>
            </p:grpSpPr>
            <p:sp>
              <p:nvSpPr>
                <p:cNvPr id="87" name="Isosceles Triangle 86">
                  <a:extLst>
                    <a:ext uri="{FF2B5EF4-FFF2-40B4-BE49-F238E27FC236}">
                      <a16:creationId xmlns:a16="http://schemas.microsoft.com/office/drawing/2014/main" id="{31688097-8FDE-4DB1-ACF1-C63396B3372D}"/>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8F9246AB-D379-425F-B572-66E59D0A3D6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EEF2E785-6410-46BE-AB6D-32B26A5E7C51}"/>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E82900B0-EE95-4F69-BF67-53C2713BC1E3}"/>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AC2FCFBB-AC0A-4198-9A15-7A428F3E7FC2}"/>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C66BAE8-DDEE-422C-82FC-B0D7901FC2A4}"/>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4DAA0E7F-FFEB-4F10-9C3A-6D28EECC9A3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5" name="Group 124">
            <a:extLst>
              <a:ext uri="{FF2B5EF4-FFF2-40B4-BE49-F238E27FC236}">
                <a16:creationId xmlns:a16="http://schemas.microsoft.com/office/drawing/2014/main" id="{FBB39A46-BB34-41BF-9E76-0F0625AB1036}"/>
              </a:ext>
            </a:extLst>
          </p:cNvPr>
          <p:cNvGrpSpPr/>
          <p:nvPr/>
        </p:nvGrpSpPr>
        <p:grpSpPr>
          <a:xfrm>
            <a:off x="8881011" y="2143541"/>
            <a:ext cx="2366516" cy="3788207"/>
            <a:chOff x="8947686" y="2170837"/>
            <a:chExt cx="2366516" cy="3788207"/>
          </a:xfrm>
        </p:grpSpPr>
        <p:cxnSp>
          <p:nvCxnSpPr>
            <p:cNvPr id="101" name="Straight Connector 100">
              <a:extLst>
                <a:ext uri="{FF2B5EF4-FFF2-40B4-BE49-F238E27FC236}">
                  <a16:creationId xmlns:a16="http://schemas.microsoft.com/office/drawing/2014/main" id="{1A7BE420-FEBA-4885-BB75-DF8AFE478D67}"/>
                </a:ext>
              </a:extLst>
            </p:cNvPr>
            <p:cNvCxnSpPr/>
            <p:nvPr/>
          </p:nvCxnSpPr>
          <p:spPr>
            <a:xfrm>
              <a:off x="9392520" y="2579812"/>
              <a:ext cx="0" cy="159962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DF3474-BE29-4E7D-BD73-758FC620489C}"/>
                </a:ext>
              </a:extLst>
            </p:cNvPr>
            <p:cNvCxnSpPr>
              <a:cxnSpLocks/>
            </p:cNvCxnSpPr>
            <p:nvPr/>
          </p:nvCxnSpPr>
          <p:spPr>
            <a:xfrm flipH="1">
              <a:off x="9377697" y="4161045"/>
              <a:ext cx="1826836"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CD4399-8E70-497E-8C80-091CC1315424}"/>
                </a:ext>
              </a:extLst>
            </p:cNvPr>
            <p:cNvSpPr txBox="1"/>
            <p:nvPr/>
          </p:nvSpPr>
          <p:spPr>
            <a:xfrm rot="16200000">
              <a:off x="8958982" y="4804165"/>
              <a:ext cx="1940427" cy="369332"/>
            </a:xfrm>
            <a:prstGeom prst="rect">
              <a:avLst/>
            </a:prstGeom>
            <a:noFill/>
          </p:spPr>
          <p:txBody>
            <a:bodyPr wrap="square" rtlCol="0">
              <a:spAutoFit/>
            </a:bodyPr>
            <a:lstStyle/>
            <a:p>
              <a:r>
                <a:rPr lang="en-US" dirty="0">
                  <a:latin typeface="Century Gothic" panose="020B0502020202020204" pitchFamily="34" charset="0"/>
                </a:rPr>
                <a:t>Asymptomatic</a:t>
              </a:r>
            </a:p>
          </p:txBody>
        </p:sp>
        <p:sp>
          <p:nvSpPr>
            <p:cNvPr id="116" name="TextBox 115">
              <a:extLst>
                <a:ext uri="{FF2B5EF4-FFF2-40B4-BE49-F238E27FC236}">
                  <a16:creationId xmlns:a16="http://schemas.microsoft.com/office/drawing/2014/main" id="{B7C2ECBC-10BD-48A0-8500-387838DCF4FC}"/>
                </a:ext>
              </a:extLst>
            </p:cNvPr>
            <p:cNvSpPr txBox="1"/>
            <p:nvPr/>
          </p:nvSpPr>
          <p:spPr>
            <a:xfrm rot="16200000">
              <a:off x="10117359" y="4379841"/>
              <a:ext cx="1606563" cy="369332"/>
            </a:xfrm>
            <a:prstGeom prst="rect">
              <a:avLst/>
            </a:prstGeom>
            <a:noFill/>
          </p:spPr>
          <p:txBody>
            <a:bodyPr wrap="square" rtlCol="0">
              <a:spAutoFit/>
            </a:bodyPr>
            <a:lstStyle/>
            <a:p>
              <a:r>
                <a:rPr lang="en-US" dirty="0">
                  <a:latin typeface="Century Gothic" panose="020B0502020202020204" pitchFamily="34" charset="0"/>
                </a:rPr>
                <a:t>Culture +</a:t>
              </a:r>
            </a:p>
          </p:txBody>
        </p:sp>
        <p:sp>
          <p:nvSpPr>
            <p:cNvPr id="117" name="TextBox 116">
              <a:extLst>
                <a:ext uri="{FF2B5EF4-FFF2-40B4-BE49-F238E27FC236}">
                  <a16:creationId xmlns:a16="http://schemas.microsoft.com/office/drawing/2014/main" id="{3C103A9B-55C0-4CC1-8243-F7BF54733416}"/>
                </a:ext>
              </a:extLst>
            </p:cNvPr>
            <p:cNvSpPr txBox="1"/>
            <p:nvPr/>
          </p:nvSpPr>
          <p:spPr>
            <a:xfrm rot="16200000">
              <a:off x="7887354" y="3231169"/>
              <a:ext cx="2489995" cy="369332"/>
            </a:xfrm>
            <a:prstGeom prst="rect">
              <a:avLst/>
            </a:prstGeom>
            <a:noFill/>
          </p:spPr>
          <p:txBody>
            <a:bodyPr wrap="square" rtlCol="0">
              <a:spAutoFit/>
            </a:bodyPr>
            <a:lstStyle/>
            <a:p>
              <a:r>
                <a:rPr lang="en-US" dirty="0">
                  <a:latin typeface="Century Gothic" panose="020B0502020202020204" pitchFamily="34" charset="0"/>
                </a:rPr>
                <a:t>Metabolic pathway</a:t>
              </a:r>
            </a:p>
          </p:txBody>
        </p:sp>
        <p:sp>
          <p:nvSpPr>
            <p:cNvPr id="119" name="Oval 118">
              <a:extLst>
                <a:ext uri="{FF2B5EF4-FFF2-40B4-BE49-F238E27FC236}">
                  <a16:creationId xmlns:a16="http://schemas.microsoft.com/office/drawing/2014/main" id="{5C3935AA-9AB6-453C-BA48-DDCEAC24465A}"/>
                </a:ext>
              </a:extLst>
            </p:cNvPr>
            <p:cNvSpPr/>
            <p:nvPr/>
          </p:nvSpPr>
          <p:spPr>
            <a:xfrm>
              <a:off x="9696458" y="2524310"/>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BEF095F-2259-4A08-936C-DC27539C76FA}"/>
                </a:ext>
              </a:extLst>
            </p:cNvPr>
            <p:cNvSpPr/>
            <p:nvPr/>
          </p:nvSpPr>
          <p:spPr>
            <a:xfrm>
              <a:off x="9927480" y="2818428"/>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38DA1AE-3623-4835-AE30-E1CE0CD80364}"/>
                </a:ext>
              </a:extLst>
            </p:cNvPr>
            <p:cNvSpPr/>
            <p:nvPr/>
          </p:nvSpPr>
          <p:spPr>
            <a:xfrm>
              <a:off x="9481974" y="2827691"/>
              <a:ext cx="303381" cy="303381"/>
            </a:xfrm>
            <a:prstGeom prst="ellipse">
              <a:avLst/>
            </a:prstGeom>
            <a:solidFill>
              <a:srgbClr val="647AC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B410A1E-76F4-46F6-83DC-38AD58454A0C}"/>
                </a:ext>
              </a:extLst>
            </p:cNvPr>
            <p:cNvSpPr/>
            <p:nvPr/>
          </p:nvSpPr>
          <p:spPr>
            <a:xfrm>
              <a:off x="10746623" y="3779860"/>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DAF6114-3282-4CC4-93D6-4422C43471FB}"/>
                </a:ext>
              </a:extLst>
            </p:cNvPr>
            <p:cNvSpPr/>
            <p:nvPr/>
          </p:nvSpPr>
          <p:spPr>
            <a:xfrm>
              <a:off x="11010821" y="3476085"/>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D2D68D9-039D-4D18-9EB8-205855BA6814}"/>
                </a:ext>
              </a:extLst>
            </p:cNvPr>
            <p:cNvSpPr/>
            <p:nvPr/>
          </p:nvSpPr>
          <p:spPr>
            <a:xfrm>
              <a:off x="10634134" y="3389048"/>
              <a:ext cx="303381" cy="303381"/>
            </a:xfrm>
            <a:prstGeom prst="ellipse">
              <a:avLst/>
            </a:prstGeom>
            <a:solidFill>
              <a:srgbClr val="7A1E3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114" name="Rounded Rectangle 39">
            <a:extLst>
              <a:ext uri="{FF2B5EF4-FFF2-40B4-BE49-F238E27FC236}">
                <a16:creationId xmlns:a16="http://schemas.microsoft.com/office/drawing/2014/main" id="{80FD851C-0278-49F7-AB72-B0A0F495D804}"/>
              </a:ext>
            </a:extLst>
          </p:cNvPr>
          <p:cNvSpPr/>
          <p:nvPr/>
        </p:nvSpPr>
        <p:spPr>
          <a:xfrm>
            <a:off x="4252356" y="1563378"/>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9F7C5D9-6183-43E6-9AAC-DD81422261AF}"/>
              </a:ext>
            </a:extLst>
          </p:cNvPr>
          <p:cNvSpPr txBox="1"/>
          <p:nvPr/>
        </p:nvSpPr>
        <p:spPr>
          <a:xfrm>
            <a:off x="4996748" y="1640471"/>
            <a:ext cx="2250440" cy="830997"/>
          </a:xfrm>
          <a:prstGeom prst="rect">
            <a:avLst/>
          </a:prstGeom>
          <a:noFill/>
        </p:spPr>
        <p:txBody>
          <a:bodyPr wrap="square" rtlCol="0">
            <a:spAutoFit/>
          </a:bodyPr>
          <a:lstStyle/>
          <a:p>
            <a:pPr algn="ctr"/>
            <a:r>
              <a:rPr lang="en-US" sz="2400" dirty="0">
                <a:latin typeface="Century Gothic" panose="020B0502020202020204" pitchFamily="34" charset="0"/>
              </a:rPr>
              <a:t>Isolate</a:t>
            </a:r>
          </a:p>
          <a:p>
            <a:pPr algn="ctr"/>
            <a:r>
              <a:rPr lang="en-US" sz="2400" dirty="0">
                <a:latin typeface="Century Gothic" panose="020B0502020202020204" pitchFamily="34" charset="0"/>
              </a:rPr>
              <a:t>Composition </a:t>
            </a:r>
          </a:p>
        </p:txBody>
      </p:sp>
      <p:grpSp>
        <p:nvGrpSpPr>
          <p:cNvPr id="6" name="Group 5">
            <a:extLst>
              <a:ext uri="{FF2B5EF4-FFF2-40B4-BE49-F238E27FC236}">
                <a16:creationId xmlns:a16="http://schemas.microsoft.com/office/drawing/2014/main" id="{D5C550BD-4E67-4CD4-BC4B-49FD853BD970}"/>
              </a:ext>
            </a:extLst>
          </p:cNvPr>
          <p:cNvGrpSpPr/>
          <p:nvPr/>
        </p:nvGrpSpPr>
        <p:grpSpPr>
          <a:xfrm>
            <a:off x="4307913" y="3448789"/>
            <a:ext cx="1611930" cy="1115562"/>
            <a:chOff x="4439968" y="3313010"/>
            <a:chExt cx="1611930" cy="1115562"/>
          </a:xfrm>
        </p:grpSpPr>
        <p:pic>
          <p:nvPicPr>
            <p:cNvPr id="168" name="Picture 6" descr="http://farm8.staticflickr.com/7098/7341983938_0e8de63d1e_m.jpg">
              <a:extLst>
                <a:ext uri="{FF2B5EF4-FFF2-40B4-BE49-F238E27FC236}">
                  <a16:creationId xmlns:a16="http://schemas.microsoft.com/office/drawing/2014/main" id="{75D9CA02-28BE-437B-B32B-B06B1EE7F1C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39968" y="3313010"/>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Oval 142">
              <a:extLst>
                <a:ext uri="{FF2B5EF4-FFF2-40B4-BE49-F238E27FC236}">
                  <a16:creationId xmlns:a16="http://schemas.microsoft.com/office/drawing/2014/main" id="{469764E3-625D-4B25-891D-58351CC9A905}"/>
                </a:ext>
              </a:extLst>
            </p:cNvPr>
            <p:cNvSpPr/>
            <p:nvPr/>
          </p:nvSpPr>
          <p:spPr>
            <a:xfrm>
              <a:off x="4500538" y="3577540"/>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2">
              <a:extLst>
                <a:ext uri="{FF2B5EF4-FFF2-40B4-BE49-F238E27FC236}">
                  <a16:creationId xmlns:a16="http://schemas.microsoft.com/office/drawing/2014/main" id="{FA5F0448-146E-4EEF-AE53-0FB19914160D}"/>
                </a:ext>
              </a:extLst>
            </p:cNvPr>
            <p:cNvSpPr/>
            <p:nvPr/>
          </p:nvSpPr>
          <p:spPr>
            <a:xfrm>
              <a:off x="4500542" y="3642763"/>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F8DA36C-D314-4C22-9278-7F28CE3A5F4B}"/>
                </a:ext>
              </a:extLst>
            </p:cNvPr>
            <p:cNvSpPr/>
            <p:nvPr/>
          </p:nvSpPr>
          <p:spPr>
            <a:xfrm>
              <a:off x="5500933" y="3810142"/>
              <a:ext cx="152400" cy="45719"/>
            </a:xfrm>
            <a:prstGeom prst="ellipse">
              <a:avLst/>
            </a:prstGeom>
            <a:solidFill>
              <a:srgbClr val="ED2224"/>
            </a:solidFill>
            <a:ln>
              <a:solidFill>
                <a:srgbClr val="ED2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F484797-9AB1-45E5-BB5E-4348ABA2FD6F}"/>
                </a:ext>
              </a:extLst>
            </p:cNvPr>
            <p:cNvSpPr/>
            <p:nvPr/>
          </p:nvSpPr>
          <p:spPr>
            <a:xfrm>
              <a:off x="4843052" y="3849472"/>
              <a:ext cx="152400" cy="45719"/>
            </a:xfrm>
            <a:prstGeom prst="ellipse">
              <a:avLst/>
            </a:prstGeom>
            <a:solidFill>
              <a:srgbClr val="21409A"/>
            </a:solidFill>
            <a:ln>
              <a:solidFill>
                <a:srgbClr val="214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FC04AC5-4F61-4192-9A63-8581B2D84E32}"/>
                </a:ext>
              </a:extLst>
            </p:cNvPr>
            <p:cNvSpPr/>
            <p:nvPr/>
          </p:nvSpPr>
          <p:spPr>
            <a:xfrm>
              <a:off x="4954782" y="3738530"/>
              <a:ext cx="152400" cy="45719"/>
            </a:xfrm>
            <a:prstGeom prst="ellipse">
              <a:avLst/>
            </a:prstGeom>
            <a:solidFill>
              <a:srgbClr val="BBDB90"/>
            </a:solidFill>
            <a:ln>
              <a:solidFill>
                <a:srgbClr val="BBD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A8B05EA-9CFE-4BCE-8D9F-373D29591B84}"/>
                </a:ext>
              </a:extLst>
            </p:cNvPr>
            <p:cNvSpPr/>
            <p:nvPr/>
          </p:nvSpPr>
          <p:spPr>
            <a:xfrm>
              <a:off x="5240068" y="3692018"/>
              <a:ext cx="152400" cy="45719"/>
            </a:xfrm>
            <a:prstGeom prst="ellipse">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5E80A7A-2832-493A-A0A9-AEFCA5C2407F}"/>
                </a:ext>
              </a:extLst>
            </p:cNvPr>
            <p:cNvSpPr/>
            <p:nvPr/>
          </p:nvSpPr>
          <p:spPr>
            <a:xfrm>
              <a:off x="5240068" y="3907918"/>
              <a:ext cx="152400" cy="45719"/>
            </a:xfrm>
            <a:prstGeom prst="ellipse">
              <a:avLst/>
            </a:prstGeom>
            <a:solidFill>
              <a:srgbClr val="ED9340"/>
            </a:solidFill>
            <a:ln>
              <a:solidFill>
                <a:srgbClr val="ED9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8" name="Picture 177" descr="suceptibility.pdf">
            <a:extLst>
              <a:ext uri="{FF2B5EF4-FFF2-40B4-BE49-F238E27FC236}">
                <a16:creationId xmlns:a16="http://schemas.microsoft.com/office/drawing/2014/main" id="{426C6717-E8D8-436D-9105-07528B5D503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493039" y="2598779"/>
            <a:ext cx="1303275" cy="1208922"/>
          </a:xfrm>
          <a:prstGeom prst="rect">
            <a:avLst/>
          </a:prstGeom>
        </p:spPr>
      </p:pic>
      <p:pic>
        <p:nvPicPr>
          <p:cNvPr id="8" name="Picture 7">
            <a:extLst>
              <a:ext uri="{FF2B5EF4-FFF2-40B4-BE49-F238E27FC236}">
                <a16:creationId xmlns:a16="http://schemas.microsoft.com/office/drawing/2014/main" id="{D4774454-DF4C-4420-AC90-E379BA8DDB71}"/>
              </a:ext>
            </a:extLst>
          </p:cNvPr>
          <p:cNvPicPr>
            <a:picLocks noChangeAspect="1"/>
          </p:cNvPicPr>
          <p:nvPr/>
        </p:nvPicPr>
        <p:blipFill>
          <a:blip r:embed="rId10"/>
          <a:stretch>
            <a:fillRect/>
          </a:stretch>
        </p:blipFill>
        <p:spPr>
          <a:xfrm>
            <a:off x="5832234" y="3959394"/>
            <a:ext cx="1965180" cy="1767416"/>
          </a:xfrm>
          <a:prstGeom prst="rect">
            <a:avLst/>
          </a:prstGeom>
        </p:spPr>
      </p:pic>
      <p:grpSp>
        <p:nvGrpSpPr>
          <p:cNvPr id="179" name="Group 178">
            <a:extLst>
              <a:ext uri="{FF2B5EF4-FFF2-40B4-BE49-F238E27FC236}">
                <a16:creationId xmlns:a16="http://schemas.microsoft.com/office/drawing/2014/main" id="{80DBEE77-6639-45F8-9D9F-32ADFC444415}"/>
              </a:ext>
            </a:extLst>
          </p:cNvPr>
          <p:cNvGrpSpPr/>
          <p:nvPr/>
        </p:nvGrpSpPr>
        <p:grpSpPr>
          <a:xfrm>
            <a:off x="782762" y="3213746"/>
            <a:ext cx="718381" cy="957842"/>
            <a:chOff x="4338890" y="2448573"/>
            <a:chExt cx="1053202" cy="1404270"/>
          </a:xfrm>
        </p:grpSpPr>
        <p:pic>
          <p:nvPicPr>
            <p:cNvPr id="180" name="Picture 10" descr="http://ghk.h-cdn.co/assets/cm/15/11/980x1306/54fed7435e860-ou-think-are-dirty-ghk-things-you-think-are-dirty-urine-s2.jpg">
              <a:extLst>
                <a:ext uri="{FF2B5EF4-FFF2-40B4-BE49-F238E27FC236}">
                  <a16:creationId xmlns:a16="http://schemas.microsoft.com/office/drawing/2014/main" id="{272B41FD-3FC6-46BD-A34D-D55227B22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AB8B5D65-703A-44E3-A380-CA7C72AF36FF}"/>
                </a:ext>
              </a:extLst>
            </p:cNvPr>
            <p:cNvGrpSpPr/>
            <p:nvPr/>
          </p:nvGrpSpPr>
          <p:grpSpPr>
            <a:xfrm>
              <a:off x="4607968" y="3040256"/>
              <a:ext cx="537003" cy="657762"/>
              <a:chOff x="4824900" y="3942281"/>
              <a:chExt cx="537003" cy="657762"/>
            </a:xfrm>
          </p:grpSpPr>
          <p:grpSp>
            <p:nvGrpSpPr>
              <p:cNvPr id="182" name="Group 181">
                <a:extLst>
                  <a:ext uri="{FF2B5EF4-FFF2-40B4-BE49-F238E27FC236}">
                    <a16:creationId xmlns:a16="http://schemas.microsoft.com/office/drawing/2014/main" id="{8FC253BA-0336-4574-BA3A-64AEA1D33D63}"/>
                  </a:ext>
                </a:extLst>
              </p:cNvPr>
              <p:cNvGrpSpPr/>
              <p:nvPr/>
            </p:nvGrpSpPr>
            <p:grpSpPr>
              <a:xfrm>
                <a:off x="4824900" y="3942281"/>
                <a:ext cx="537003" cy="657762"/>
                <a:chOff x="4824900" y="3942281"/>
                <a:chExt cx="537003" cy="657762"/>
              </a:xfrm>
            </p:grpSpPr>
            <p:grpSp>
              <p:nvGrpSpPr>
                <p:cNvPr id="184" name="Group 183">
                  <a:extLst>
                    <a:ext uri="{FF2B5EF4-FFF2-40B4-BE49-F238E27FC236}">
                      <a16:creationId xmlns:a16="http://schemas.microsoft.com/office/drawing/2014/main" id="{6BDB52B5-CAFF-4C74-9FFF-3C9A22515955}"/>
                    </a:ext>
                  </a:extLst>
                </p:cNvPr>
                <p:cNvGrpSpPr/>
                <p:nvPr/>
              </p:nvGrpSpPr>
              <p:grpSpPr>
                <a:xfrm>
                  <a:off x="4824900" y="3942281"/>
                  <a:ext cx="537003" cy="657762"/>
                  <a:chOff x="5579869" y="3797111"/>
                  <a:chExt cx="1183187" cy="1449256"/>
                </a:xfrm>
              </p:grpSpPr>
              <p:sp>
                <p:nvSpPr>
                  <p:cNvPr id="186" name="Oval 185">
                    <a:extLst>
                      <a:ext uri="{FF2B5EF4-FFF2-40B4-BE49-F238E27FC236}">
                        <a16:creationId xmlns:a16="http://schemas.microsoft.com/office/drawing/2014/main" id="{6D7BA15B-529C-43E6-8D57-C16445B52B18}"/>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81F741A-F047-4959-8EA6-D17AD009A962}"/>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039D569-378B-4DA8-B94E-B417ABFFAE1C}"/>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Isosceles Triangle 188">
                    <a:extLst>
                      <a:ext uri="{FF2B5EF4-FFF2-40B4-BE49-F238E27FC236}">
                        <a16:creationId xmlns:a16="http://schemas.microsoft.com/office/drawing/2014/main" id="{53A975FB-6EBA-494E-B6AD-B1C5D749E6AC}"/>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a:extLst>
                      <a:ext uri="{FF2B5EF4-FFF2-40B4-BE49-F238E27FC236}">
                        <a16:creationId xmlns:a16="http://schemas.microsoft.com/office/drawing/2014/main" id="{32C3EF4D-CC4A-4232-BC4D-4C08764966F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Isosceles Triangle 190">
                    <a:extLst>
                      <a:ext uri="{FF2B5EF4-FFF2-40B4-BE49-F238E27FC236}">
                        <a16:creationId xmlns:a16="http://schemas.microsoft.com/office/drawing/2014/main" id="{A94554DA-2177-4867-B465-1BC4A738BACD}"/>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Oval 184">
                  <a:extLst>
                    <a:ext uri="{FF2B5EF4-FFF2-40B4-BE49-F238E27FC236}">
                      <a16:creationId xmlns:a16="http://schemas.microsoft.com/office/drawing/2014/main" id="{7874AA43-FA71-4D5C-AB0E-E880257F19E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182">
                <a:extLst>
                  <a:ext uri="{FF2B5EF4-FFF2-40B4-BE49-F238E27FC236}">
                    <a16:creationId xmlns:a16="http://schemas.microsoft.com/office/drawing/2014/main" id="{8D06DBB2-A751-4A8A-935B-EB772CF4C57E}"/>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2" name="Group 191">
            <a:extLst>
              <a:ext uri="{FF2B5EF4-FFF2-40B4-BE49-F238E27FC236}">
                <a16:creationId xmlns:a16="http://schemas.microsoft.com/office/drawing/2014/main" id="{6D168D03-2605-4F49-9614-A9D46D3A280B}"/>
              </a:ext>
            </a:extLst>
          </p:cNvPr>
          <p:cNvGrpSpPr/>
          <p:nvPr/>
        </p:nvGrpSpPr>
        <p:grpSpPr>
          <a:xfrm>
            <a:off x="1140689" y="2526686"/>
            <a:ext cx="718381" cy="957842"/>
            <a:chOff x="4338890" y="2448573"/>
            <a:chExt cx="1053202" cy="1404270"/>
          </a:xfrm>
        </p:grpSpPr>
        <p:pic>
          <p:nvPicPr>
            <p:cNvPr id="193" name="Picture 10" descr="http://ghk.h-cdn.co/assets/cm/15/11/980x1306/54fed7435e860-ou-think-are-dirty-ghk-things-you-think-are-dirty-urine-s2.jpg">
              <a:extLst>
                <a:ext uri="{FF2B5EF4-FFF2-40B4-BE49-F238E27FC236}">
                  <a16:creationId xmlns:a16="http://schemas.microsoft.com/office/drawing/2014/main" id="{FB51D7F7-C921-4A61-B993-1FB93FD618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890" y="2448573"/>
              <a:ext cx="1053202" cy="1404270"/>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8085E918-0959-4B5A-9EF1-2649F1CA287A}"/>
                </a:ext>
              </a:extLst>
            </p:cNvPr>
            <p:cNvGrpSpPr/>
            <p:nvPr/>
          </p:nvGrpSpPr>
          <p:grpSpPr>
            <a:xfrm>
              <a:off x="4607968" y="3040256"/>
              <a:ext cx="537003" cy="657762"/>
              <a:chOff x="4824900" y="3942281"/>
              <a:chExt cx="537003" cy="657762"/>
            </a:xfrm>
          </p:grpSpPr>
          <p:grpSp>
            <p:nvGrpSpPr>
              <p:cNvPr id="195" name="Group 194">
                <a:extLst>
                  <a:ext uri="{FF2B5EF4-FFF2-40B4-BE49-F238E27FC236}">
                    <a16:creationId xmlns:a16="http://schemas.microsoft.com/office/drawing/2014/main" id="{DC4D0B35-C9D4-41E4-8339-7F234E927AE8}"/>
                  </a:ext>
                </a:extLst>
              </p:cNvPr>
              <p:cNvGrpSpPr/>
              <p:nvPr/>
            </p:nvGrpSpPr>
            <p:grpSpPr>
              <a:xfrm>
                <a:off x="4824900" y="3942281"/>
                <a:ext cx="537003" cy="657762"/>
                <a:chOff x="4824900" y="3942281"/>
                <a:chExt cx="537003" cy="657762"/>
              </a:xfrm>
            </p:grpSpPr>
            <p:grpSp>
              <p:nvGrpSpPr>
                <p:cNvPr id="197" name="Group 196">
                  <a:extLst>
                    <a:ext uri="{FF2B5EF4-FFF2-40B4-BE49-F238E27FC236}">
                      <a16:creationId xmlns:a16="http://schemas.microsoft.com/office/drawing/2014/main" id="{59B79DE9-9FF2-47F7-8B1E-4BE1E6716CD7}"/>
                    </a:ext>
                  </a:extLst>
                </p:cNvPr>
                <p:cNvGrpSpPr/>
                <p:nvPr/>
              </p:nvGrpSpPr>
              <p:grpSpPr>
                <a:xfrm>
                  <a:off x="4824900" y="3942281"/>
                  <a:ext cx="537003" cy="657762"/>
                  <a:chOff x="5579869" y="3797111"/>
                  <a:chExt cx="1183187" cy="1449256"/>
                </a:xfrm>
              </p:grpSpPr>
              <p:sp>
                <p:nvSpPr>
                  <p:cNvPr id="199" name="Oval 198">
                    <a:extLst>
                      <a:ext uri="{FF2B5EF4-FFF2-40B4-BE49-F238E27FC236}">
                        <a16:creationId xmlns:a16="http://schemas.microsoft.com/office/drawing/2014/main" id="{B0AE782B-34C0-4E5E-8B43-8AEB3939F61C}"/>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532B8C8B-B6D4-4A6D-A605-2B3F649CE67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2881C72-2211-477E-94A0-1747724494B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BB954BDF-977D-43F7-8C31-79055A4ECD4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Isosceles Triangle 202">
                    <a:extLst>
                      <a:ext uri="{FF2B5EF4-FFF2-40B4-BE49-F238E27FC236}">
                        <a16:creationId xmlns:a16="http://schemas.microsoft.com/office/drawing/2014/main" id="{56D3E40C-EFE4-4A3B-81E5-65CE1944F52A}"/>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a:extLst>
                      <a:ext uri="{FF2B5EF4-FFF2-40B4-BE49-F238E27FC236}">
                        <a16:creationId xmlns:a16="http://schemas.microsoft.com/office/drawing/2014/main" id="{C3A24189-6676-4E05-A39F-DEAE944AB904}"/>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Oval 197">
                  <a:extLst>
                    <a:ext uri="{FF2B5EF4-FFF2-40B4-BE49-F238E27FC236}">
                      <a16:creationId xmlns:a16="http://schemas.microsoft.com/office/drawing/2014/main" id="{9B136F8B-2378-47DE-9664-CA94039EC025}"/>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Isosceles Triangle 195">
                <a:extLst>
                  <a:ext uri="{FF2B5EF4-FFF2-40B4-BE49-F238E27FC236}">
                    <a16:creationId xmlns:a16="http://schemas.microsoft.com/office/drawing/2014/main" id="{43886CEB-6333-414E-AC08-509591280668}"/>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5" name="Group 204">
            <a:extLst>
              <a:ext uri="{FF2B5EF4-FFF2-40B4-BE49-F238E27FC236}">
                <a16:creationId xmlns:a16="http://schemas.microsoft.com/office/drawing/2014/main" id="{854CF7EB-4E28-41A2-9139-450B7D504749}"/>
              </a:ext>
            </a:extLst>
          </p:cNvPr>
          <p:cNvGrpSpPr/>
          <p:nvPr/>
        </p:nvGrpSpPr>
        <p:grpSpPr>
          <a:xfrm>
            <a:off x="776304" y="5019442"/>
            <a:ext cx="704721" cy="1015816"/>
            <a:chOff x="4371833" y="4054981"/>
            <a:chExt cx="1041345" cy="1501040"/>
          </a:xfrm>
        </p:grpSpPr>
        <p:pic>
          <p:nvPicPr>
            <p:cNvPr id="206" name="Picture 12" descr="https://upload.wikimedia.org/wikipedia/commons/2/29/Pyuria2011.JPG">
              <a:extLst>
                <a:ext uri="{FF2B5EF4-FFF2-40B4-BE49-F238E27FC236}">
                  <a16:creationId xmlns:a16="http://schemas.microsoft.com/office/drawing/2014/main" id="{F226D058-D1DF-415A-AF7E-E099892833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3C242E01-C2D0-4978-9BBF-C8C3316729CE}"/>
                </a:ext>
              </a:extLst>
            </p:cNvPr>
            <p:cNvGrpSpPr/>
            <p:nvPr/>
          </p:nvGrpSpPr>
          <p:grpSpPr>
            <a:xfrm>
              <a:off x="4586532" y="4925179"/>
              <a:ext cx="546412" cy="480479"/>
              <a:chOff x="4586532" y="4925179"/>
              <a:chExt cx="719696" cy="632853"/>
            </a:xfrm>
          </p:grpSpPr>
          <p:grpSp>
            <p:nvGrpSpPr>
              <p:cNvPr id="208" name="Group 207">
                <a:extLst>
                  <a:ext uri="{FF2B5EF4-FFF2-40B4-BE49-F238E27FC236}">
                    <a16:creationId xmlns:a16="http://schemas.microsoft.com/office/drawing/2014/main" id="{5BAE0915-32A2-4FC6-BF11-1732A390512A}"/>
                  </a:ext>
                </a:extLst>
              </p:cNvPr>
              <p:cNvGrpSpPr/>
              <p:nvPr/>
            </p:nvGrpSpPr>
            <p:grpSpPr>
              <a:xfrm>
                <a:off x="4586532" y="4925179"/>
                <a:ext cx="719696" cy="632853"/>
                <a:chOff x="4586532" y="4925179"/>
                <a:chExt cx="719696" cy="632853"/>
              </a:xfrm>
            </p:grpSpPr>
            <p:sp>
              <p:nvSpPr>
                <p:cNvPr id="210" name="Isosceles Triangle 209">
                  <a:extLst>
                    <a:ext uri="{FF2B5EF4-FFF2-40B4-BE49-F238E27FC236}">
                      <a16:creationId xmlns:a16="http://schemas.microsoft.com/office/drawing/2014/main" id="{ABAF682C-97AF-4956-96B8-1322A8971A30}"/>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Isosceles Triangle 210">
                  <a:extLst>
                    <a:ext uri="{FF2B5EF4-FFF2-40B4-BE49-F238E27FC236}">
                      <a16:creationId xmlns:a16="http://schemas.microsoft.com/office/drawing/2014/main" id="{B809F69E-215B-4025-A7CE-D6965742EFDC}"/>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Isosceles Triangle 211">
                  <a:extLst>
                    <a:ext uri="{FF2B5EF4-FFF2-40B4-BE49-F238E27FC236}">
                      <a16:creationId xmlns:a16="http://schemas.microsoft.com/office/drawing/2014/main" id="{0D7FE132-EADE-441D-95F5-071D25E423E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Isosceles Triangle 212">
                  <a:extLst>
                    <a:ext uri="{FF2B5EF4-FFF2-40B4-BE49-F238E27FC236}">
                      <a16:creationId xmlns:a16="http://schemas.microsoft.com/office/drawing/2014/main" id="{397C3B4E-8625-45EE-8964-7F4E07BFDA0B}"/>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94FFABA-66B6-4029-9B57-F29B14863EFC}"/>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85FA018-F1D7-4603-BF29-DC0C455A812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a:extLst>
                  <a:ext uri="{FF2B5EF4-FFF2-40B4-BE49-F238E27FC236}">
                    <a16:creationId xmlns:a16="http://schemas.microsoft.com/office/drawing/2014/main" id="{E6448A26-94F3-4424-A99E-25CC1A759344}"/>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82F64FFD-6F19-4477-A22F-DEA6BA2C2CA5}"/>
              </a:ext>
            </a:extLst>
          </p:cNvPr>
          <p:cNvGrpSpPr/>
          <p:nvPr/>
        </p:nvGrpSpPr>
        <p:grpSpPr>
          <a:xfrm>
            <a:off x="1112374" y="4389048"/>
            <a:ext cx="704721" cy="1015816"/>
            <a:chOff x="4371833" y="4054981"/>
            <a:chExt cx="1041345" cy="1501040"/>
          </a:xfrm>
        </p:grpSpPr>
        <p:pic>
          <p:nvPicPr>
            <p:cNvPr id="217" name="Picture 12" descr="https://upload.wikimedia.org/wikipedia/commons/2/29/Pyuria2011.JPG">
              <a:extLst>
                <a:ext uri="{FF2B5EF4-FFF2-40B4-BE49-F238E27FC236}">
                  <a16:creationId xmlns:a16="http://schemas.microsoft.com/office/drawing/2014/main" id="{EEFC95D6-40FA-407F-A124-8AE39DDD6A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1833" y="4054981"/>
              <a:ext cx="1041345" cy="1501040"/>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a:extLst>
                <a:ext uri="{FF2B5EF4-FFF2-40B4-BE49-F238E27FC236}">
                  <a16:creationId xmlns:a16="http://schemas.microsoft.com/office/drawing/2014/main" id="{8D2E1348-EC3A-4B84-B06F-ABACE04A4E3F}"/>
                </a:ext>
              </a:extLst>
            </p:cNvPr>
            <p:cNvGrpSpPr/>
            <p:nvPr/>
          </p:nvGrpSpPr>
          <p:grpSpPr>
            <a:xfrm>
              <a:off x="4586532" y="4925179"/>
              <a:ext cx="546412" cy="480479"/>
              <a:chOff x="4586532" y="4925179"/>
              <a:chExt cx="719696" cy="632853"/>
            </a:xfrm>
          </p:grpSpPr>
          <p:grpSp>
            <p:nvGrpSpPr>
              <p:cNvPr id="219" name="Group 218">
                <a:extLst>
                  <a:ext uri="{FF2B5EF4-FFF2-40B4-BE49-F238E27FC236}">
                    <a16:creationId xmlns:a16="http://schemas.microsoft.com/office/drawing/2014/main" id="{5E299B1F-84C6-4A58-9544-D719566D4754}"/>
                  </a:ext>
                </a:extLst>
              </p:cNvPr>
              <p:cNvGrpSpPr/>
              <p:nvPr/>
            </p:nvGrpSpPr>
            <p:grpSpPr>
              <a:xfrm>
                <a:off x="4586532" y="4925179"/>
                <a:ext cx="719696" cy="632853"/>
                <a:chOff x="4586532" y="4925179"/>
                <a:chExt cx="719696" cy="632853"/>
              </a:xfrm>
            </p:grpSpPr>
            <p:sp>
              <p:nvSpPr>
                <p:cNvPr id="221" name="Isosceles Triangle 220">
                  <a:extLst>
                    <a:ext uri="{FF2B5EF4-FFF2-40B4-BE49-F238E27FC236}">
                      <a16:creationId xmlns:a16="http://schemas.microsoft.com/office/drawing/2014/main" id="{0DE0CB1E-2844-4EC9-B69A-4B860E332DA7}"/>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Isosceles Triangle 221">
                  <a:extLst>
                    <a:ext uri="{FF2B5EF4-FFF2-40B4-BE49-F238E27FC236}">
                      <a16:creationId xmlns:a16="http://schemas.microsoft.com/office/drawing/2014/main" id="{7C3F516B-E02A-4837-B010-881FA423AC83}"/>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Isosceles Triangle 222">
                  <a:extLst>
                    <a:ext uri="{FF2B5EF4-FFF2-40B4-BE49-F238E27FC236}">
                      <a16:creationId xmlns:a16="http://schemas.microsoft.com/office/drawing/2014/main" id="{814D1F2D-E08C-4CDD-AEDD-BD2960B73DFE}"/>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sosceles Triangle 223">
                  <a:extLst>
                    <a:ext uri="{FF2B5EF4-FFF2-40B4-BE49-F238E27FC236}">
                      <a16:creationId xmlns:a16="http://schemas.microsoft.com/office/drawing/2014/main" id="{94B861F1-F759-43DB-BFC0-49AA405AED34}"/>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14890DDF-FB24-42F9-8BBB-8F0F172829B8}"/>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BA7199E2-1849-4A88-AE80-8009B81F4911}"/>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219">
                <a:extLst>
                  <a:ext uri="{FF2B5EF4-FFF2-40B4-BE49-F238E27FC236}">
                    <a16:creationId xmlns:a16="http://schemas.microsoft.com/office/drawing/2014/main" id="{749792B7-FCF7-411E-B42B-FFAF88B55F25}"/>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586F8A9-5F7C-4F1F-8563-857B03801D5D}"/>
              </a:ext>
            </a:extLst>
          </p:cNvPr>
          <p:cNvSpPr txBox="1"/>
          <p:nvPr/>
        </p:nvSpPr>
        <p:spPr>
          <a:xfrm>
            <a:off x="582344" y="2727833"/>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1</a:t>
            </a:r>
          </a:p>
        </p:txBody>
      </p:sp>
      <p:sp>
        <p:nvSpPr>
          <p:cNvPr id="126" name="TextBox 125">
            <a:extLst>
              <a:ext uri="{FF2B5EF4-FFF2-40B4-BE49-F238E27FC236}">
                <a16:creationId xmlns:a16="http://schemas.microsoft.com/office/drawing/2014/main" id="{734EE1F3-B72F-4CB4-A39C-90BE972FF98D}"/>
              </a:ext>
            </a:extLst>
          </p:cNvPr>
          <p:cNvSpPr txBox="1"/>
          <p:nvPr/>
        </p:nvSpPr>
        <p:spPr>
          <a:xfrm>
            <a:off x="1337404" y="2715807"/>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2</a:t>
            </a:r>
          </a:p>
        </p:txBody>
      </p:sp>
      <p:sp>
        <p:nvSpPr>
          <p:cNvPr id="127" name="TextBox 126">
            <a:extLst>
              <a:ext uri="{FF2B5EF4-FFF2-40B4-BE49-F238E27FC236}">
                <a16:creationId xmlns:a16="http://schemas.microsoft.com/office/drawing/2014/main" id="{7F1C6D72-0A0F-4C86-8559-9EBA1DFE5800}"/>
              </a:ext>
            </a:extLst>
          </p:cNvPr>
          <p:cNvSpPr txBox="1"/>
          <p:nvPr/>
        </p:nvSpPr>
        <p:spPr>
          <a:xfrm>
            <a:off x="992833" y="3550631"/>
            <a:ext cx="357809" cy="523220"/>
          </a:xfrm>
          <a:prstGeom prst="rect">
            <a:avLst/>
          </a:prstGeom>
          <a:solidFill>
            <a:schemeClr val="accent6"/>
          </a:solidFill>
        </p:spPr>
        <p:txBody>
          <a:bodyPr wrap="square" rtlCol="0">
            <a:spAutoFit/>
          </a:bodyPr>
          <a:lstStyle/>
          <a:p>
            <a:r>
              <a:rPr lang="en-US" sz="2800" dirty="0">
                <a:latin typeface="Century Gothic" panose="020B0502020202020204" pitchFamily="34" charset="0"/>
              </a:rPr>
              <a:t>3</a:t>
            </a:r>
          </a:p>
        </p:txBody>
      </p:sp>
    </p:spTree>
    <p:extLst>
      <p:ext uri="{BB962C8B-B14F-4D97-AF65-F5344CB8AC3E}">
        <p14:creationId xmlns:p14="http://schemas.microsoft.com/office/powerpoint/2010/main" val="265320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0"/>
                                        </p:tgtEl>
                                        <p:attrNameLst>
                                          <p:attrName>style.opacity</p:attrName>
                                        </p:attrNameLst>
                                      </p:cBhvr>
                                      <p:to>
                                        <p:strVal val="0.5"/>
                                      </p:to>
                                    </p:set>
                                    <p:animEffect filter="image" prLst="opacity: 0.5">
                                      <p:cBhvr rctx="IE">
                                        <p:cTn id="7" dur="indefinite"/>
                                        <p:tgtEl>
                                          <p:spTgt spid="20"/>
                                        </p:tgtEl>
                                      </p:cBhvr>
                                    </p:animEffect>
                                  </p:childTnLst>
                                </p:cTn>
                              </p:par>
                              <p:par>
                                <p:cTn id="8" presetID="9" presetClass="emph" presetSubtype="0" grpId="0" nodeType="withEffect">
                                  <p:stCondLst>
                                    <p:cond delay="0"/>
                                  </p:stCondLst>
                                  <p:childTnLst>
                                    <p:set>
                                      <p:cBhvr>
                                        <p:cTn id="9" dur="indefinite"/>
                                        <p:tgtEl>
                                          <p:spTgt spid="22"/>
                                        </p:tgtEl>
                                        <p:attrNameLst>
                                          <p:attrName>style.opacity</p:attrName>
                                        </p:attrNameLst>
                                      </p:cBhvr>
                                      <p:to>
                                        <p:strVal val="0.5"/>
                                      </p:to>
                                    </p:set>
                                    <p:animEffect filter="image" prLst="opacity: 0.5">
                                      <p:cBhvr rctx="IE">
                                        <p:cTn id="10" dur="indefinite"/>
                                        <p:tgtEl>
                                          <p:spTgt spid="22"/>
                                        </p:tgtEl>
                                      </p:cBhvr>
                                    </p:animEffect>
                                  </p:childTnLst>
                                </p:cTn>
                              </p:par>
                              <p:par>
                                <p:cTn id="11" presetID="9" presetClass="emph" presetSubtype="0" nodeType="withEffect">
                                  <p:stCondLst>
                                    <p:cond delay="0"/>
                                  </p:stCondLst>
                                  <p:childTnLst>
                                    <p:set>
                                      <p:cBhvr>
                                        <p:cTn id="12" dur="indefinite"/>
                                        <p:tgtEl>
                                          <p:spTgt spid="93"/>
                                        </p:tgtEl>
                                        <p:attrNameLst>
                                          <p:attrName>style.opacity</p:attrName>
                                        </p:attrNameLst>
                                      </p:cBhvr>
                                      <p:to>
                                        <p:strVal val="0.5"/>
                                      </p:to>
                                    </p:set>
                                    <p:animEffect filter="image" prLst="opacity: 0.5">
                                      <p:cBhvr rctx="IE">
                                        <p:cTn id="13" dur="indefinite"/>
                                        <p:tgtEl>
                                          <p:spTgt spid="93"/>
                                        </p:tgtEl>
                                      </p:cBhvr>
                                    </p:animEffect>
                                  </p:childTnLst>
                                </p:cTn>
                              </p:par>
                              <p:par>
                                <p:cTn id="14" presetID="9" presetClass="emph" presetSubtype="0" nodeType="withEffect">
                                  <p:stCondLst>
                                    <p:cond delay="0"/>
                                  </p:stCondLst>
                                  <p:childTnLst>
                                    <p:set>
                                      <p:cBhvr>
                                        <p:cTn id="15" dur="indefinite"/>
                                        <p:tgtEl>
                                          <p:spTgt spid="94"/>
                                        </p:tgtEl>
                                        <p:attrNameLst>
                                          <p:attrName>style.opacity</p:attrName>
                                        </p:attrNameLst>
                                      </p:cBhvr>
                                      <p:to>
                                        <p:strVal val="0.5"/>
                                      </p:to>
                                    </p:set>
                                    <p:animEffect filter="image" prLst="opacity: 0.5">
                                      <p:cBhvr rctx="IE">
                                        <p:cTn id="16" dur="indefinite"/>
                                        <p:tgtEl>
                                          <p:spTgt spid="94"/>
                                        </p:tgtEl>
                                      </p:cBhvr>
                                    </p:animEffect>
                                  </p:childTnLst>
                                </p:cTn>
                              </p:par>
                              <p:par>
                                <p:cTn id="17" presetID="9" presetClass="emph" presetSubtype="0" grpId="0" nodeType="withEffect">
                                  <p:stCondLst>
                                    <p:cond delay="0"/>
                                  </p:stCondLst>
                                  <p:childTnLst>
                                    <p:set>
                                      <p:cBhvr>
                                        <p:cTn id="18" dur="indefinite"/>
                                        <p:tgtEl>
                                          <p:spTgt spid="95"/>
                                        </p:tgtEl>
                                        <p:attrNameLst>
                                          <p:attrName>style.opacity</p:attrName>
                                        </p:attrNameLst>
                                      </p:cBhvr>
                                      <p:to>
                                        <p:strVal val="0.5"/>
                                      </p:to>
                                    </p:set>
                                    <p:animEffect filter="image" prLst="opacity: 0.5">
                                      <p:cBhvr rctx="IE">
                                        <p:cTn id="19" dur="indefinite"/>
                                        <p:tgtEl>
                                          <p:spTgt spid="95"/>
                                        </p:tgtEl>
                                      </p:cBhvr>
                                    </p:animEffect>
                                  </p:childTnLst>
                                </p:cTn>
                              </p:par>
                              <p:par>
                                <p:cTn id="20" presetID="9" presetClass="emph" presetSubtype="0" grpId="0" nodeType="withEffect">
                                  <p:stCondLst>
                                    <p:cond delay="0"/>
                                  </p:stCondLst>
                                  <p:childTnLst>
                                    <p:set>
                                      <p:cBhvr>
                                        <p:cTn id="21" dur="indefinite"/>
                                        <p:tgtEl>
                                          <p:spTgt spid="96"/>
                                        </p:tgtEl>
                                        <p:attrNameLst>
                                          <p:attrName>style.opacity</p:attrName>
                                        </p:attrNameLst>
                                      </p:cBhvr>
                                      <p:to>
                                        <p:strVal val="0.5"/>
                                      </p:to>
                                    </p:set>
                                    <p:animEffect filter="image" prLst="opacity: 0.5">
                                      <p:cBhvr rctx="IE">
                                        <p:cTn id="22" dur="indefinite"/>
                                        <p:tgtEl>
                                          <p:spTgt spid="96"/>
                                        </p:tgtEl>
                                      </p:cBhvr>
                                    </p:animEffect>
                                  </p:childTnLst>
                                </p:cTn>
                              </p:par>
                              <p:par>
                                <p:cTn id="23" presetID="9" presetClass="emph" presetSubtype="0" grpId="0" nodeType="withEffect">
                                  <p:stCondLst>
                                    <p:cond delay="0"/>
                                  </p:stCondLst>
                                  <p:childTnLst>
                                    <p:set>
                                      <p:cBhvr>
                                        <p:cTn id="24" dur="indefinite"/>
                                        <p:tgtEl>
                                          <p:spTgt spid="97"/>
                                        </p:tgtEl>
                                        <p:attrNameLst>
                                          <p:attrName>style.opacity</p:attrName>
                                        </p:attrNameLst>
                                      </p:cBhvr>
                                      <p:to>
                                        <p:strVal val="0.5"/>
                                      </p:to>
                                    </p:set>
                                    <p:animEffect filter="image" prLst="opacity: 0.5">
                                      <p:cBhvr rctx="IE">
                                        <p:cTn id="25" dur="indefinite"/>
                                        <p:tgtEl>
                                          <p:spTgt spid="97"/>
                                        </p:tgtEl>
                                      </p:cBhvr>
                                    </p:animEffect>
                                  </p:childTnLst>
                                </p:cTn>
                              </p:par>
                              <p:par>
                                <p:cTn id="26" presetID="9" presetClass="emph" presetSubtype="0" grpId="0" nodeType="withEffect">
                                  <p:stCondLst>
                                    <p:cond delay="0"/>
                                  </p:stCondLst>
                                  <p:childTnLst>
                                    <p:set>
                                      <p:cBhvr>
                                        <p:cTn id="27" dur="indefinite"/>
                                        <p:tgtEl>
                                          <p:spTgt spid="98"/>
                                        </p:tgtEl>
                                        <p:attrNameLst>
                                          <p:attrName>style.opacity</p:attrName>
                                        </p:attrNameLst>
                                      </p:cBhvr>
                                      <p:to>
                                        <p:strVal val="0.5"/>
                                      </p:to>
                                    </p:set>
                                    <p:animEffect filter="image" prLst="opacity: 0.5">
                                      <p:cBhvr rctx="IE">
                                        <p:cTn id="28" dur="indefinite"/>
                                        <p:tgtEl>
                                          <p:spTgt spid="98"/>
                                        </p:tgtEl>
                                      </p:cBhvr>
                                    </p:animEffect>
                                  </p:childTnLst>
                                </p:cTn>
                              </p:par>
                              <p:par>
                                <p:cTn id="29" presetID="9" presetClass="emph" presetSubtype="0" grpId="0" nodeType="withEffect">
                                  <p:stCondLst>
                                    <p:cond delay="0"/>
                                  </p:stCondLst>
                                  <p:childTnLst>
                                    <p:set>
                                      <p:cBhvr>
                                        <p:cTn id="30" dur="indefinite"/>
                                        <p:tgtEl>
                                          <p:spTgt spid="99"/>
                                        </p:tgtEl>
                                        <p:attrNameLst>
                                          <p:attrName>style.opacity</p:attrName>
                                        </p:attrNameLst>
                                      </p:cBhvr>
                                      <p:to>
                                        <p:strVal val="0.5"/>
                                      </p:to>
                                    </p:set>
                                    <p:animEffect filter="image" prLst="opacity: 0.5">
                                      <p:cBhvr rctx="IE">
                                        <p:cTn id="31" dur="indefinite"/>
                                        <p:tgtEl>
                                          <p:spTgt spid="99"/>
                                        </p:tgtEl>
                                      </p:cBhvr>
                                    </p:animEffect>
                                  </p:childTnLst>
                                </p:cTn>
                              </p:par>
                              <p:par>
                                <p:cTn id="32" presetID="9" presetClass="emph" presetSubtype="0" grpId="0" nodeType="withEffect">
                                  <p:stCondLst>
                                    <p:cond delay="0"/>
                                  </p:stCondLst>
                                  <p:childTnLst>
                                    <p:set>
                                      <p:cBhvr>
                                        <p:cTn id="33" dur="indefinite"/>
                                        <p:tgtEl>
                                          <p:spTgt spid="100"/>
                                        </p:tgtEl>
                                        <p:attrNameLst>
                                          <p:attrName>style.opacity</p:attrName>
                                        </p:attrNameLst>
                                      </p:cBhvr>
                                      <p:to>
                                        <p:strVal val="0.5"/>
                                      </p:to>
                                    </p:set>
                                    <p:animEffect filter="image" prLst="opacity: 0.5">
                                      <p:cBhvr rctx="IE">
                                        <p:cTn id="34" dur="indefinite"/>
                                        <p:tgtEl>
                                          <p:spTgt spid="100"/>
                                        </p:tgtEl>
                                      </p:cBhvr>
                                    </p:animEffect>
                                  </p:childTnLst>
                                </p:cTn>
                              </p:par>
                              <p:par>
                                <p:cTn id="35" presetID="9" presetClass="emph" presetSubtype="0" nodeType="withEffect">
                                  <p:stCondLst>
                                    <p:cond delay="0"/>
                                  </p:stCondLst>
                                  <p:childTnLst>
                                    <p:set>
                                      <p:cBhvr>
                                        <p:cTn id="36" dur="indefinite"/>
                                        <p:tgtEl>
                                          <p:spTgt spid="110"/>
                                        </p:tgtEl>
                                        <p:attrNameLst>
                                          <p:attrName>style.opacity</p:attrName>
                                        </p:attrNameLst>
                                      </p:cBhvr>
                                      <p:to>
                                        <p:strVal val="0.5"/>
                                      </p:to>
                                    </p:set>
                                    <p:animEffect filter="image" prLst="opacity: 0.5">
                                      <p:cBhvr rctx="IE">
                                        <p:cTn id="37" dur="indefinite"/>
                                        <p:tgtEl>
                                          <p:spTgt spid="110"/>
                                        </p:tgtEl>
                                      </p:cBhvr>
                                    </p:animEffect>
                                  </p:childTnLst>
                                </p:cTn>
                              </p:par>
                              <p:par>
                                <p:cTn id="38" presetID="9" presetClass="emph" presetSubtype="0" nodeType="withEffect">
                                  <p:stCondLst>
                                    <p:cond delay="0"/>
                                  </p:stCondLst>
                                  <p:childTnLst>
                                    <p:set>
                                      <p:cBhvr>
                                        <p:cTn id="39" dur="indefinite"/>
                                        <p:tgtEl>
                                          <p:spTgt spid="111"/>
                                        </p:tgtEl>
                                        <p:attrNameLst>
                                          <p:attrName>style.opacity</p:attrName>
                                        </p:attrNameLst>
                                      </p:cBhvr>
                                      <p:to>
                                        <p:strVal val="0.5"/>
                                      </p:to>
                                    </p:set>
                                    <p:animEffect filter="image" prLst="opacity: 0.5">
                                      <p:cBhvr rctx="IE">
                                        <p:cTn id="40" dur="indefinite"/>
                                        <p:tgtEl>
                                          <p:spTgt spid="111"/>
                                        </p:tgtEl>
                                      </p:cBhvr>
                                    </p:animEffect>
                                  </p:childTnLst>
                                </p:cTn>
                              </p:par>
                              <p:par>
                                <p:cTn id="41" presetID="9" presetClass="emph" presetSubtype="0" grpId="0" nodeType="withEffect">
                                  <p:stCondLst>
                                    <p:cond delay="0"/>
                                  </p:stCondLst>
                                  <p:childTnLst>
                                    <p:set>
                                      <p:cBhvr>
                                        <p:cTn id="42" dur="indefinite"/>
                                        <p:tgtEl>
                                          <p:spTgt spid="114"/>
                                        </p:tgtEl>
                                        <p:attrNameLst>
                                          <p:attrName>style.opacity</p:attrName>
                                        </p:attrNameLst>
                                      </p:cBhvr>
                                      <p:to>
                                        <p:strVal val="0.5"/>
                                      </p:to>
                                    </p:set>
                                    <p:animEffect filter="image" prLst="opacity: 0.5">
                                      <p:cBhvr rctx="IE">
                                        <p:cTn id="43" dur="indefinite"/>
                                        <p:tgtEl>
                                          <p:spTgt spid="114"/>
                                        </p:tgtEl>
                                      </p:cBhvr>
                                    </p:animEffect>
                                  </p:childTnLst>
                                </p:cTn>
                              </p:par>
                              <p:par>
                                <p:cTn id="44" presetID="9" presetClass="emph" presetSubtype="0" grpId="0" nodeType="withEffect">
                                  <p:stCondLst>
                                    <p:cond delay="0"/>
                                  </p:stCondLst>
                                  <p:childTnLst>
                                    <p:set>
                                      <p:cBhvr>
                                        <p:cTn id="45" dur="indefinite"/>
                                        <p:tgtEl>
                                          <p:spTgt spid="118"/>
                                        </p:tgtEl>
                                        <p:attrNameLst>
                                          <p:attrName>style.opacity</p:attrName>
                                        </p:attrNameLst>
                                      </p:cBhvr>
                                      <p:to>
                                        <p:strVal val="0.5"/>
                                      </p:to>
                                    </p:set>
                                    <p:animEffect filter="image" prLst="opacity: 0.5">
                                      <p:cBhvr rctx="IE">
                                        <p:cTn id="46" dur="indefinite"/>
                                        <p:tgtEl>
                                          <p:spTgt spid="118"/>
                                        </p:tgtEl>
                                      </p:cBhvr>
                                    </p:animEffect>
                                  </p:childTnLst>
                                </p:cTn>
                              </p:par>
                              <p:par>
                                <p:cTn id="47" presetID="9" presetClass="emph" presetSubtype="0" nodeType="withEffect">
                                  <p:stCondLst>
                                    <p:cond delay="0"/>
                                  </p:stCondLst>
                                  <p:childTnLst>
                                    <p:set>
                                      <p:cBhvr>
                                        <p:cTn id="48" dur="indefinite"/>
                                        <p:tgtEl>
                                          <p:spTgt spid="6"/>
                                        </p:tgtEl>
                                        <p:attrNameLst>
                                          <p:attrName>style.opacity</p:attrName>
                                        </p:attrNameLst>
                                      </p:cBhvr>
                                      <p:to>
                                        <p:strVal val="0.5"/>
                                      </p:to>
                                    </p:set>
                                    <p:animEffect filter="image" prLst="opacity: 0.5">
                                      <p:cBhvr rctx="IE">
                                        <p:cTn id="49" dur="indefinite"/>
                                        <p:tgtEl>
                                          <p:spTgt spid="6"/>
                                        </p:tgtEl>
                                      </p:cBhvr>
                                    </p:animEffect>
                                  </p:childTnLst>
                                </p:cTn>
                              </p:par>
                              <p:par>
                                <p:cTn id="50" presetID="9" presetClass="emph" presetSubtype="0" nodeType="withEffect">
                                  <p:stCondLst>
                                    <p:cond delay="0"/>
                                  </p:stCondLst>
                                  <p:childTnLst>
                                    <p:set>
                                      <p:cBhvr>
                                        <p:cTn id="51" dur="indefinite"/>
                                        <p:tgtEl>
                                          <p:spTgt spid="178"/>
                                        </p:tgtEl>
                                        <p:attrNameLst>
                                          <p:attrName>style.opacity</p:attrName>
                                        </p:attrNameLst>
                                      </p:cBhvr>
                                      <p:to>
                                        <p:strVal val="0.5"/>
                                      </p:to>
                                    </p:set>
                                    <p:animEffect filter="image" prLst="opacity: 0.5">
                                      <p:cBhvr rctx="IE">
                                        <p:cTn id="52" dur="indefinite"/>
                                        <p:tgtEl>
                                          <p:spTgt spid="178"/>
                                        </p:tgtEl>
                                      </p:cBhvr>
                                    </p:animEffect>
                                  </p:childTnLst>
                                </p:cTn>
                              </p:par>
                              <p:par>
                                <p:cTn id="53" presetID="9" presetClass="emph" presetSubtype="0" nodeType="withEffect">
                                  <p:stCondLst>
                                    <p:cond delay="0"/>
                                  </p:stCondLst>
                                  <p:childTnLst>
                                    <p:set>
                                      <p:cBhvr>
                                        <p:cTn id="54" dur="indefinite"/>
                                        <p:tgtEl>
                                          <p:spTgt spid="8"/>
                                        </p:tgtEl>
                                        <p:attrNameLst>
                                          <p:attrName>style.opacity</p:attrName>
                                        </p:attrNameLst>
                                      </p:cBhvr>
                                      <p:to>
                                        <p:strVal val="0.5"/>
                                      </p:to>
                                    </p:set>
                                    <p:animEffect filter="image" prLst="opacity: 0.5">
                                      <p:cBhvr rctx="IE">
                                        <p:cTn id="55" dur="indefinite"/>
                                        <p:tgtEl>
                                          <p:spTgt spid="8"/>
                                        </p:tgtEl>
                                      </p:cBhvr>
                                    </p:animEffect>
                                  </p:childTnLst>
                                </p:cTn>
                              </p:par>
                              <p:par>
                                <p:cTn id="56" presetID="9" presetClass="emph" presetSubtype="0" nodeType="withEffect">
                                  <p:stCondLst>
                                    <p:cond delay="0"/>
                                  </p:stCondLst>
                                  <p:childTnLst>
                                    <p:set>
                                      <p:cBhvr>
                                        <p:cTn id="57" dur="indefinite"/>
                                        <p:tgtEl>
                                          <p:spTgt spid="179"/>
                                        </p:tgtEl>
                                        <p:attrNameLst>
                                          <p:attrName>style.opacity</p:attrName>
                                        </p:attrNameLst>
                                      </p:cBhvr>
                                      <p:to>
                                        <p:strVal val="0.5"/>
                                      </p:to>
                                    </p:set>
                                    <p:animEffect filter="image" prLst="opacity: 0.5">
                                      <p:cBhvr rctx="IE">
                                        <p:cTn id="58" dur="indefinite"/>
                                        <p:tgtEl>
                                          <p:spTgt spid="179"/>
                                        </p:tgtEl>
                                      </p:cBhvr>
                                    </p:animEffect>
                                  </p:childTnLst>
                                </p:cTn>
                              </p:par>
                              <p:par>
                                <p:cTn id="59" presetID="9" presetClass="emph" presetSubtype="0" nodeType="withEffect">
                                  <p:stCondLst>
                                    <p:cond delay="0"/>
                                  </p:stCondLst>
                                  <p:childTnLst>
                                    <p:set>
                                      <p:cBhvr>
                                        <p:cTn id="60" dur="indefinite"/>
                                        <p:tgtEl>
                                          <p:spTgt spid="192"/>
                                        </p:tgtEl>
                                        <p:attrNameLst>
                                          <p:attrName>style.opacity</p:attrName>
                                        </p:attrNameLst>
                                      </p:cBhvr>
                                      <p:to>
                                        <p:strVal val="0.5"/>
                                      </p:to>
                                    </p:set>
                                    <p:animEffect filter="image" prLst="opacity: 0.5">
                                      <p:cBhvr rctx="IE">
                                        <p:cTn id="61" dur="indefinite"/>
                                        <p:tgtEl>
                                          <p:spTgt spid="192"/>
                                        </p:tgtEl>
                                      </p:cBhvr>
                                    </p:animEffect>
                                  </p:childTnLst>
                                </p:cTn>
                              </p:par>
                              <p:par>
                                <p:cTn id="62" presetID="9" presetClass="emph" presetSubtype="0" nodeType="withEffect">
                                  <p:stCondLst>
                                    <p:cond delay="0"/>
                                  </p:stCondLst>
                                  <p:childTnLst>
                                    <p:set>
                                      <p:cBhvr>
                                        <p:cTn id="63" dur="indefinite"/>
                                        <p:tgtEl>
                                          <p:spTgt spid="205"/>
                                        </p:tgtEl>
                                        <p:attrNameLst>
                                          <p:attrName>style.opacity</p:attrName>
                                        </p:attrNameLst>
                                      </p:cBhvr>
                                      <p:to>
                                        <p:strVal val="0.5"/>
                                      </p:to>
                                    </p:set>
                                    <p:animEffect filter="image" prLst="opacity: 0.5">
                                      <p:cBhvr rctx="IE">
                                        <p:cTn id="64" dur="indefinite"/>
                                        <p:tgtEl>
                                          <p:spTgt spid="205"/>
                                        </p:tgtEl>
                                      </p:cBhvr>
                                    </p:animEffect>
                                  </p:childTnLst>
                                </p:cTn>
                              </p:par>
                              <p:par>
                                <p:cTn id="65" presetID="9" presetClass="emph" presetSubtype="0" nodeType="withEffect">
                                  <p:stCondLst>
                                    <p:cond delay="0"/>
                                  </p:stCondLst>
                                  <p:childTnLst>
                                    <p:set>
                                      <p:cBhvr>
                                        <p:cTn id="66" dur="indefinite"/>
                                        <p:tgtEl>
                                          <p:spTgt spid="216"/>
                                        </p:tgtEl>
                                        <p:attrNameLst>
                                          <p:attrName>style.opacity</p:attrName>
                                        </p:attrNameLst>
                                      </p:cBhvr>
                                      <p:to>
                                        <p:strVal val="0.5"/>
                                      </p:to>
                                    </p:set>
                                    <p:animEffect filter="image" prLst="opacity: 0.5">
                                      <p:cBhvr rctx="IE">
                                        <p:cTn id="67" dur="indefinite"/>
                                        <p:tgtEl>
                                          <p:spTgt spid="216"/>
                                        </p:tgtEl>
                                      </p:cBhvr>
                                    </p:animEffect>
                                  </p:childTnLst>
                                </p:cTn>
                              </p:par>
                              <p:par>
                                <p:cTn id="68" presetID="9" presetClass="emph" presetSubtype="0" grpId="0" nodeType="withEffect">
                                  <p:stCondLst>
                                    <p:cond delay="0"/>
                                  </p:stCondLst>
                                  <p:childTnLst>
                                    <p:set>
                                      <p:cBhvr>
                                        <p:cTn id="69" dur="indefinite"/>
                                        <p:tgtEl>
                                          <p:spTgt spid="3"/>
                                        </p:tgtEl>
                                        <p:attrNameLst>
                                          <p:attrName>style.opacity</p:attrName>
                                        </p:attrNameLst>
                                      </p:cBhvr>
                                      <p:to>
                                        <p:strVal val="0.5"/>
                                      </p:to>
                                    </p:set>
                                    <p:animEffect filter="image" prLst="opacity: 0.5">
                                      <p:cBhvr rctx="IE">
                                        <p:cTn id="70" dur="indefinite"/>
                                        <p:tgtEl>
                                          <p:spTgt spid="3"/>
                                        </p:tgtEl>
                                      </p:cBhvr>
                                    </p:animEffect>
                                  </p:childTnLst>
                                </p:cTn>
                              </p:par>
                              <p:par>
                                <p:cTn id="71" presetID="9" presetClass="emph" presetSubtype="0" grpId="0" nodeType="withEffect">
                                  <p:stCondLst>
                                    <p:cond delay="0"/>
                                  </p:stCondLst>
                                  <p:childTnLst>
                                    <p:set>
                                      <p:cBhvr>
                                        <p:cTn id="72" dur="indefinite"/>
                                        <p:tgtEl>
                                          <p:spTgt spid="126"/>
                                        </p:tgtEl>
                                        <p:attrNameLst>
                                          <p:attrName>style.opacity</p:attrName>
                                        </p:attrNameLst>
                                      </p:cBhvr>
                                      <p:to>
                                        <p:strVal val="0.5"/>
                                      </p:to>
                                    </p:set>
                                    <p:animEffect filter="image" prLst="opacity: 0.5">
                                      <p:cBhvr rctx="IE">
                                        <p:cTn id="73" dur="indefinite"/>
                                        <p:tgtEl>
                                          <p:spTgt spid="126"/>
                                        </p:tgtEl>
                                      </p:cBhvr>
                                    </p:animEffect>
                                  </p:childTnLst>
                                </p:cTn>
                              </p:par>
                              <p:par>
                                <p:cTn id="74" presetID="9" presetClass="emph" presetSubtype="0" grpId="0" nodeType="withEffect">
                                  <p:stCondLst>
                                    <p:cond delay="0"/>
                                  </p:stCondLst>
                                  <p:childTnLst>
                                    <p:set>
                                      <p:cBhvr>
                                        <p:cTn id="75" dur="indefinite"/>
                                        <p:tgtEl>
                                          <p:spTgt spid="127"/>
                                        </p:tgtEl>
                                        <p:attrNameLst>
                                          <p:attrName>style.opacity</p:attrName>
                                        </p:attrNameLst>
                                      </p:cBhvr>
                                      <p:to>
                                        <p:strVal val="0.5"/>
                                      </p:to>
                                    </p:set>
                                    <p:animEffect filter="image" prLst="opacity: 0.5">
                                      <p:cBhvr rctx="IE">
                                        <p:cTn id="76" dur="indefinite"/>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95" grpId="0" animBg="1"/>
      <p:bldP spid="96" grpId="0" animBg="1"/>
      <p:bldP spid="97" grpId="0" animBg="1"/>
      <p:bldP spid="98" grpId="0" animBg="1"/>
      <p:bldP spid="99" grpId="0" animBg="1"/>
      <p:bldP spid="100" grpId="0" animBg="1"/>
      <p:bldP spid="114" grpId="0" animBg="1"/>
      <p:bldP spid="118" grpId="0"/>
      <p:bldP spid="3" grpId="0" animBg="1"/>
      <p:bldP spid="126" grpId="0" animBg="1"/>
      <p:bldP spid="1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195E-1D84-4C8C-B70A-84CBBC83FC06}"/>
              </a:ext>
            </a:extLst>
          </p:cNvPr>
          <p:cNvSpPr>
            <a:spLocks noGrp="1"/>
          </p:cNvSpPr>
          <p:nvPr>
            <p:ph type="title"/>
          </p:nvPr>
        </p:nvSpPr>
        <p:spPr/>
        <p:txBody>
          <a:bodyPr>
            <a:normAutofit fontScale="90000"/>
          </a:bodyPr>
          <a:lstStyle/>
          <a:p>
            <a:r>
              <a:rPr lang="en-US" dirty="0"/>
              <a:t>Loss of the tallgrass prairie negatively impacts Earth’s ecosystems and biodiversity</a:t>
            </a:r>
          </a:p>
        </p:txBody>
      </p:sp>
      <p:sp>
        <p:nvSpPr>
          <p:cNvPr id="3" name="Content Placeholder 2">
            <a:extLst>
              <a:ext uri="{FF2B5EF4-FFF2-40B4-BE49-F238E27FC236}">
                <a16:creationId xmlns:a16="http://schemas.microsoft.com/office/drawing/2014/main" id="{A0DB93E9-B62D-4211-B124-C10351CE4149}"/>
              </a:ext>
            </a:extLst>
          </p:cNvPr>
          <p:cNvSpPr>
            <a:spLocks noGrp="1"/>
          </p:cNvSpPr>
          <p:nvPr>
            <p:ph idx="1"/>
          </p:nvPr>
        </p:nvSpPr>
        <p:spPr>
          <a:xfrm>
            <a:off x="6433077" y="1545341"/>
            <a:ext cx="5825183" cy="4163696"/>
          </a:xfrm>
        </p:spPr>
        <p:txBody>
          <a:bodyPr>
            <a:noAutofit/>
          </a:bodyPr>
          <a:lstStyle/>
          <a:p>
            <a:r>
              <a:rPr lang="en-US" sz="2600" dirty="0">
                <a:latin typeface="Century Gothic" panose="020B0502020202020204" pitchFamily="34" charset="0"/>
              </a:rPr>
              <a:t>Endangered ecosystem due to </a:t>
            </a:r>
          </a:p>
          <a:p>
            <a:pPr lvl="1"/>
            <a:r>
              <a:rPr lang="en-US" sz="2300" dirty="0">
                <a:latin typeface="Century Gothic" panose="020B0502020202020204" pitchFamily="34" charset="0"/>
              </a:rPr>
              <a:t>Conversion to farmlands</a:t>
            </a:r>
          </a:p>
          <a:p>
            <a:pPr lvl="1"/>
            <a:r>
              <a:rPr lang="en-US" sz="2300" dirty="0">
                <a:latin typeface="Century Gothic" panose="020B0502020202020204" pitchFamily="34" charset="0"/>
              </a:rPr>
              <a:t>Habitat fragmentation </a:t>
            </a:r>
          </a:p>
          <a:p>
            <a:pPr lvl="1"/>
            <a:r>
              <a:rPr lang="en-US" sz="2300" dirty="0">
                <a:latin typeface="Century Gothic" panose="020B0502020202020204" pitchFamily="34" charset="0"/>
              </a:rPr>
              <a:t>Loss of native grazers</a:t>
            </a:r>
          </a:p>
          <a:p>
            <a:r>
              <a:rPr lang="en-US" sz="2600" dirty="0">
                <a:latin typeface="Century Gothic" panose="020B0502020202020204" pitchFamily="34" charset="0"/>
              </a:rPr>
              <a:t>Retained 13% of historical range </a:t>
            </a:r>
          </a:p>
          <a:p>
            <a:r>
              <a:rPr lang="en-US" sz="2600" dirty="0">
                <a:latin typeface="Century Gothic" panose="020B0502020202020204" pitchFamily="34" charset="0"/>
              </a:rPr>
              <a:t>1/3 of species considered endangered are found in grasslands </a:t>
            </a:r>
          </a:p>
          <a:p>
            <a:r>
              <a:rPr lang="en-US" sz="2600" dirty="0">
                <a:latin typeface="Century Gothic" panose="020B0502020202020204" pitchFamily="34" charset="0"/>
              </a:rPr>
              <a:t>Superior carbon sinks compared to forests</a:t>
            </a:r>
          </a:p>
        </p:txBody>
      </p:sp>
      <p:sp>
        <p:nvSpPr>
          <p:cNvPr id="4" name="Slide Number Placeholder 3">
            <a:extLst>
              <a:ext uri="{FF2B5EF4-FFF2-40B4-BE49-F238E27FC236}">
                <a16:creationId xmlns:a16="http://schemas.microsoft.com/office/drawing/2014/main" id="{3DFDF1E3-5A64-4E70-B945-8428642DF068}"/>
              </a:ext>
            </a:extLst>
          </p:cNvPr>
          <p:cNvSpPr>
            <a:spLocks noGrp="1"/>
          </p:cNvSpPr>
          <p:nvPr>
            <p:ph type="sldNum" sz="quarter" idx="12"/>
          </p:nvPr>
        </p:nvSpPr>
        <p:spPr/>
        <p:txBody>
          <a:bodyPr/>
          <a:lstStyle/>
          <a:p>
            <a:fld id="{77E59808-E941-46E1-872F-5DB51E5B6943}" type="slidenum">
              <a:rPr lang="en-US" smtClean="0"/>
              <a:pPr/>
              <a:t>5</a:t>
            </a:fld>
            <a:endParaRPr lang="en-US"/>
          </a:p>
        </p:txBody>
      </p:sp>
      <p:pic>
        <p:nvPicPr>
          <p:cNvPr id="6" name="Picture 5" descr="A picture containing bird, animal&#10;&#10;Description generated with high confidence">
            <a:extLst>
              <a:ext uri="{FF2B5EF4-FFF2-40B4-BE49-F238E27FC236}">
                <a16:creationId xmlns:a16="http://schemas.microsoft.com/office/drawing/2014/main" id="{765FF9DC-D406-495D-B050-4FFDE2CCA3C0}"/>
              </a:ext>
            </a:extLst>
          </p:cNvPr>
          <p:cNvPicPr>
            <a:picLocks noChangeAspect="1"/>
          </p:cNvPicPr>
          <p:nvPr/>
        </p:nvPicPr>
        <p:blipFill rotWithShape="1">
          <a:blip r:embed="rId3">
            <a:extLst>
              <a:ext uri="{28A0092B-C50C-407E-A947-70E740481C1C}">
                <a14:useLocalDpi xmlns:a14="http://schemas.microsoft.com/office/drawing/2010/main" val="0"/>
              </a:ext>
            </a:extLst>
          </a:blip>
          <a:srcRect r="9131"/>
          <a:stretch/>
        </p:blipFill>
        <p:spPr>
          <a:xfrm>
            <a:off x="0" y="1765407"/>
            <a:ext cx="6377418" cy="3883776"/>
          </a:xfrm>
          <a:prstGeom prst="rect">
            <a:avLst/>
          </a:prstGeom>
        </p:spPr>
      </p:pic>
      <p:sp>
        <p:nvSpPr>
          <p:cNvPr id="7" name="Rectangle 6">
            <a:extLst>
              <a:ext uri="{FF2B5EF4-FFF2-40B4-BE49-F238E27FC236}">
                <a16:creationId xmlns:a16="http://schemas.microsoft.com/office/drawing/2014/main" id="{3BD1FD5F-0B80-4D9A-8733-83D578B13723}"/>
              </a:ext>
            </a:extLst>
          </p:cNvPr>
          <p:cNvSpPr/>
          <p:nvPr/>
        </p:nvSpPr>
        <p:spPr>
          <a:xfrm>
            <a:off x="0" y="6349436"/>
            <a:ext cx="10980283" cy="523220"/>
          </a:xfrm>
          <a:prstGeom prst="rect">
            <a:avLst/>
          </a:prstGeom>
          <a:noFill/>
        </p:spPr>
        <p:txBody>
          <a:bodyPr wrap="square" rtlCol="0">
            <a:spAutoFit/>
          </a:bodyPr>
          <a:lstStyle/>
          <a:p>
            <a:pPr algn="just"/>
            <a:r>
              <a:rPr lang="en-US" sz="1400" dirty="0">
                <a:solidFill>
                  <a:prstClr val="white"/>
                </a:solidFill>
                <a:latin typeface="Century Gothic" panose="020B0502020202020204" pitchFamily="34" charset="0"/>
                <a:cs typeface="Arial" pitchFamily="34" charset="0"/>
              </a:rPr>
              <a:t>Fierer et al 2013, Samson et al 2004; https://www3.beacon-center.org/blog/2016/04/09/can-evolution-help-us-rebuild-native-habitats/</a:t>
            </a:r>
          </a:p>
        </p:txBody>
      </p:sp>
      <p:sp>
        <p:nvSpPr>
          <p:cNvPr id="8" name="Rectangle 7">
            <a:extLst>
              <a:ext uri="{FF2B5EF4-FFF2-40B4-BE49-F238E27FC236}">
                <a16:creationId xmlns:a16="http://schemas.microsoft.com/office/drawing/2014/main" id="{8857C338-FBDB-43DB-A698-CB88644F1C5A}"/>
              </a:ext>
            </a:extLst>
          </p:cNvPr>
          <p:cNvSpPr/>
          <p:nvPr/>
        </p:nvSpPr>
        <p:spPr>
          <a:xfrm>
            <a:off x="55659" y="2051437"/>
            <a:ext cx="1900362" cy="15346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608896C-9E96-4647-80A3-3BA03204BA3A}"/>
              </a:ext>
            </a:extLst>
          </p:cNvPr>
          <p:cNvSpPr/>
          <p:nvPr/>
        </p:nvSpPr>
        <p:spPr>
          <a:xfrm>
            <a:off x="2450326" y="2321781"/>
            <a:ext cx="1900362" cy="33274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B028D9D-4CF0-4FA0-B91F-6EE1F17C5CB0}"/>
              </a:ext>
            </a:extLst>
          </p:cNvPr>
          <p:cNvSpPr txBox="1"/>
          <p:nvPr/>
        </p:nvSpPr>
        <p:spPr>
          <a:xfrm>
            <a:off x="176518" y="1614612"/>
            <a:ext cx="2924491" cy="461665"/>
          </a:xfrm>
          <a:prstGeom prst="rect">
            <a:avLst/>
          </a:prstGeom>
          <a:noFill/>
        </p:spPr>
        <p:txBody>
          <a:bodyPr wrap="square" rtlCol="0">
            <a:spAutoFit/>
          </a:bodyPr>
          <a:lstStyle/>
          <a:p>
            <a:r>
              <a:rPr lang="en-US" sz="2400" dirty="0">
                <a:latin typeface="Century Gothic" panose="020B0502020202020204" pitchFamily="34" charset="0"/>
              </a:rPr>
              <a:t>American Bison</a:t>
            </a:r>
          </a:p>
        </p:txBody>
      </p:sp>
      <p:sp>
        <p:nvSpPr>
          <p:cNvPr id="11" name="TextBox 10">
            <a:extLst>
              <a:ext uri="{FF2B5EF4-FFF2-40B4-BE49-F238E27FC236}">
                <a16:creationId xmlns:a16="http://schemas.microsoft.com/office/drawing/2014/main" id="{0F052AC5-0321-476C-89AD-6541E15BC47F}"/>
              </a:ext>
            </a:extLst>
          </p:cNvPr>
          <p:cNvSpPr txBox="1"/>
          <p:nvPr/>
        </p:nvSpPr>
        <p:spPr>
          <a:xfrm>
            <a:off x="-55659" y="4836215"/>
            <a:ext cx="2924491" cy="830997"/>
          </a:xfrm>
          <a:prstGeom prst="rect">
            <a:avLst/>
          </a:prstGeom>
          <a:noFill/>
        </p:spPr>
        <p:txBody>
          <a:bodyPr wrap="square" rtlCol="0">
            <a:spAutoFit/>
          </a:bodyPr>
          <a:lstStyle/>
          <a:p>
            <a:r>
              <a:rPr lang="en-US" sz="2400" dirty="0">
                <a:latin typeface="Century Gothic" panose="020B0502020202020204" pitchFamily="34" charset="0"/>
              </a:rPr>
              <a:t>Greater Prairie Chicken</a:t>
            </a:r>
          </a:p>
        </p:txBody>
      </p:sp>
      <p:sp>
        <p:nvSpPr>
          <p:cNvPr id="12" name="TextBox 11">
            <a:extLst>
              <a:ext uri="{FF2B5EF4-FFF2-40B4-BE49-F238E27FC236}">
                <a16:creationId xmlns:a16="http://schemas.microsoft.com/office/drawing/2014/main" id="{12E22B47-0B23-4625-8FD1-DC6510E864F4}"/>
              </a:ext>
            </a:extLst>
          </p:cNvPr>
          <p:cNvSpPr txBox="1"/>
          <p:nvPr/>
        </p:nvSpPr>
        <p:spPr>
          <a:xfrm>
            <a:off x="5301663" y="3618341"/>
            <a:ext cx="1307727" cy="830997"/>
          </a:xfrm>
          <a:prstGeom prst="rect">
            <a:avLst/>
          </a:prstGeom>
          <a:noFill/>
        </p:spPr>
        <p:txBody>
          <a:bodyPr wrap="square" rtlCol="0">
            <a:spAutoFit/>
          </a:bodyPr>
          <a:lstStyle/>
          <a:p>
            <a:r>
              <a:rPr lang="en-US" sz="2400" dirty="0">
                <a:latin typeface="Century Gothic" panose="020B0502020202020204" pitchFamily="34" charset="0"/>
              </a:rPr>
              <a:t>Regal fritillary</a:t>
            </a:r>
          </a:p>
        </p:txBody>
      </p:sp>
      <p:sp>
        <p:nvSpPr>
          <p:cNvPr id="13" name="TextBox 12">
            <a:extLst>
              <a:ext uri="{FF2B5EF4-FFF2-40B4-BE49-F238E27FC236}">
                <a16:creationId xmlns:a16="http://schemas.microsoft.com/office/drawing/2014/main" id="{E9BA93BF-9DAF-4BB0-BAFA-EA0283AB6FF6}"/>
              </a:ext>
            </a:extLst>
          </p:cNvPr>
          <p:cNvSpPr txBox="1"/>
          <p:nvPr/>
        </p:nvSpPr>
        <p:spPr>
          <a:xfrm>
            <a:off x="4558747" y="5675239"/>
            <a:ext cx="2924491" cy="461665"/>
          </a:xfrm>
          <a:prstGeom prst="rect">
            <a:avLst/>
          </a:prstGeom>
          <a:noFill/>
        </p:spPr>
        <p:txBody>
          <a:bodyPr wrap="square" rtlCol="0">
            <a:spAutoFit/>
          </a:bodyPr>
          <a:lstStyle/>
          <a:p>
            <a:r>
              <a:rPr lang="en-US" sz="2400" dirty="0">
                <a:latin typeface="Century Gothic" panose="020B0502020202020204" pitchFamily="34" charset="0"/>
              </a:rPr>
              <a:t>Bobolink</a:t>
            </a:r>
          </a:p>
        </p:txBody>
      </p:sp>
      <p:grpSp>
        <p:nvGrpSpPr>
          <p:cNvPr id="14" name="Group 13">
            <a:extLst>
              <a:ext uri="{FF2B5EF4-FFF2-40B4-BE49-F238E27FC236}">
                <a16:creationId xmlns:a16="http://schemas.microsoft.com/office/drawing/2014/main" id="{701A4DEC-AD1C-4FE0-A8AE-612D320F5772}"/>
              </a:ext>
            </a:extLst>
          </p:cNvPr>
          <p:cNvGrpSpPr/>
          <p:nvPr/>
        </p:nvGrpSpPr>
        <p:grpSpPr>
          <a:xfrm>
            <a:off x="10980283" y="6391285"/>
            <a:ext cx="890145" cy="413852"/>
            <a:chOff x="10967816" y="6391059"/>
            <a:chExt cx="890145" cy="413852"/>
          </a:xfrm>
        </p:grpSpPr>
        <p:pic>
          <p:nvPicPr>
            <p:cNvPr id="15" name="Picture 14" descr="Screen Clipping">
              <a:extLst>
                <a:ext uri="{FF2B5EF4-FFF2-40B4-BE49-F238E27FC236}">
                  <a16:creationId xmlns:a16="http://schemas.microsoft.com/office/drawing/2014/main" id="{6741C0FE-BD95-41A5-81C5-E22D5146DD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6" name="Picture 15">
              <a:extLst>
                <a:ext uri="{FF2B5EF4-FFF2-40B4-BE49-F238E27FC236}">
                  <a16:creationId xmlns:a16="http://schemas.microsoft.com/office/drawing/2014/main" id="{CE4814FE-62A3-4114-9E03-CA8C95A030D4}"/>
                </a:ext>
              </a:extLst>
            </p:cNvPr>
            <p:cNvPicPr>
              <a:picLocks noChangeAspect="1"/>
            </p:cNvPicPr>
            <p:nvPr/>
          </p:nvPicPr>
          <p:blipFill>
            <a:blip r:embed="rId5"/>
            <a:stretch>
              <a:fillRect/>
            </a:stretch>
          </p:blipFill>
          <p:spPr>
            <a:xfrm>
              <a:off x="10967816" y="6391059"/>
              <a:ext cx="505074" cy="413852"/>
            </a:xfrm>
            <a:prstGeom prst="rect">
              <a:avLst/>
            </a:prstGeom>
            <a:ln w="19050">
              <a:solidFill>
                <a:schemeClr val="accent3">
                  <a:lumMod val="60000"/>
                  <a:lumOff val="40000"/>
                </a:schemeClr>
              </a:solidFill>
            </a:ln>
          </p:spPr>
        </p:pic>
      </p:grpSp>
    </p:spTree>
    <p:extLst>
      <p:ext uri="{BB962C8B-B14F-4D97-AF65-F5344CB8AC3E}">
        <p14:creationId xmlns:p14="http://schemas.microsoft.com/office/powerpoint/2010/main" val="281375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p:bldP spid="10" grpId="1"/>
      <p:bldP spid="11" grpId="0"/>
      <p:bldP spid="11" grpId="1"/>
      <p:bldP spid="12" grpId="0"/>
      <p:bldP spid="12" grpId="1"/>
      <p:bldP spid="13" grpId="0"/>
      <p:bldP spid="1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2E4E-B32D-4A9D-B66A-AF0AB9469E3D}"/>
              </a:ext>
            </a:extLst>
          </p:cNvPr>
          <p:cNvSpPr>
            <a:spLocks noGrp="1"/>
          </p:cNvSpPr>
          <p:nvPr>
            <p:ph type="title"/>
          </p:nvPr>
        </p:nvSpPr>
        <p:spPr/>
        <p:txBody>
          <a:bodyPr>
            <a:normAutofit fontScale="90000"/>
          </a:bodyPr>
          <a:lstStyle/>
          <a:p>
            <a:r>
              <a:rPr lang="en-US" dirty="0"/>
              <a:t>Asymptomatic urine is functionally different from putative suspected UTI urine</a:t>
            </a:r>
          </a:p>
        </p:txBody>
      </p:sp>
      <p:sp>
        <p:nvSpPr>
          <p:cNvPr id="4" name="Slide Number Placeholder 3">
            <a:extLst>
              <a:ext uri="{FF2B5EF4-FFF2-40B4-BE49-F238E27FC236}">
                <a16:creationId xmlns:a16="http://schemas.microsoft.com/office/drawing/2014/main" id="{91A7213E-423D-40F2-A923-2645B90F8622}"/>
              </a:ext>
            </a:extLst>
          </p:cNvPr>
          <p:cNvSpPr>
            <a:spLocks noGrp="1"/>
          </p:cNvSpPr>
          <p:nvPr>
            <p:ph type="sldNum" sz="quarter" idx="12"/>
          </p:nvPr>
        </p:nvSpPr>
        <p:spPr/>
        <p:txBody>
          <a:bodyPr/>
          <a:lstStyle/>
          <a:p>
            <a:fld id="{77E59808-E941-46E1-872F-5DB51E5B6943}" type="slidenum">
              <a:rPr lang="en-US" smtClean="0"/>
              <a:pPr/>
              <a:t>50</a:t>
            </a:fld>
            <a:endParaRPr lang="en-US"/>
          </a:p>
        </p:txBody>
      </p:sp>
      <p:grpSp>
        <p:nvGrpSpPr>
          <p:cNvPr id="7" name="Group 6">
            <a:extLst>
              <a:ext uri="{FF2B5EF4-FFF2-40B4-BE49-F238E27FC236}">
                <a16:creationId xmlns:a16="http://schemas.microsoft.com/office/drawing/2014/main" id="{F508B504-ACED-4BF0-8EAC-C3A1778DAE70}"/>
              </a:ext>
            </a:extLst>
          </p:cNvPr>
          <p:cNvGrpSpPr/>
          <p:nvPr/>
        </p:nvGrpSpPr>
        <p:grpSpPr>
          <a:xfrm>
            <a:off x="10680364" y="6331274"/>
            <a:ext cx="1061089" cy="510088"/>
            <a:chOff x="10680364" y="6331274"/>
            <a:chExt cx="1061089" cy="510088"/>
          </a:xfrm>
        </p:grpSpPr>
        <p:pic>
          <p:nvPicPr>
            <p:cNvPr id="10" name="Picture 9">
              <a:extLst>
                <a:ext uri="{FF2B5EF4-FFF2-40B4-BE49-F238E27FC236}">
                  <a16:creationId xmlns:a16="http://schemas.microsoft.com/office/drawing/2014/main" id="{949012E0-E4FA-4E2A-9A59-44B97C08BA06}"/>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1" name="Picture 10" descr="Screen Clipping">
              <a:extLst>
                <a:ext uri="{FF2B5EF4-FFF2-40B4-BE49-F238E27FC236}">
                  <a16:creationId xmlns:a16="http://schemas.microsoft.com/office/drawing/2014/main" id="{5C7BC905-97FF-4C33-89AC-B111C823A2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5" name="Picture 4">
            <a:extLst>
              <a:ext uri="{FF2B5EF4-FFF2-40B4-BE49-F238E27FC236}">
                <a16:creationId xmlns:a16="http://schemas.microsoft.com/office/drawing/2014/main" id="{1FCF52C4-DDA9-4AE9-96F0-71F0A4F9C76C}"/>
              </a:ext>
            </a:extLst>
          </p:cNvPr>
          <p:cNvPicPr>
            <a:picLocks noChangeAspect="1"/>
          </p:cNvPicPr>
          <p:nvPr/>
        </p:nvPicPr>
        <p:blipFill>
          <a:blip r:embed="rId5"/>
          <a:stretch>
            <a:fillRect/>
          </a:stretch>
        </p:blipFill>
        <p:spPr>
          <a:xfrm>
            <a:off x="149956" y="1806325"/>
            <a:ext cx="11759799" cy="4196910"/>
          </a:xfrm>
          <a:prstGeom prst="rect">
            <a:avLst/>
          </a:prstGeom>
        </p:spPr>
      </p:pic>
      <p:sp>
        <p:nvSpPr>
          <p:cNvPr id="9" name="Rectangle 8">
            <a:extLst>
              <a:ext uri="{FF2B5EF4-FFF2-40B4-BE49-F238E27FC236}">
                <a16:creationId xmlns:a16="http://schemas.microsoft.com/office/drawing/2014/main" id="{D5FE206B-E466-4642-950B-4ECCE1A87452}"/>
              </a:ext>
            </a:extLst>
          </p:cNvPr>
          <p:cNvSpPr/>
          <p:nvPr/>
        </p:nvSpPr>
        <p:spPr>
          <a:xfrm>
            <a:off x="4953663" y="1497910"/>
            <a:ext cx="4674620" cy="45053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33DF73-981B-4BC0-8F79-9FB8A8EF2096}"/>
              </a:ext>
            </a:extLst>
          </p:cNvPr>
          <p:cNvSpPr/>
          <p:nvPr/>
        </p:nvSpPr>
        <p:spPr>
          <a:xfrm>
            <a:off x="740797" y="2329732"/>
            <a:ext cx="4674620" cy="36735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62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a:xfrm>
            <a:off x="10885" y="173040"/>
            <a:ext cx="12175067" cy="1143000"/>
          </a:xfrm>
        </p:spPr>
        <p:txBody>
          <a:bodyPr>
            <a:noAutofit/>
          </a:bodyPr>
          <a:lstStyle/>
          <a:p>
            <a:r>
              <a:rPr lang="en-US" sz="3600" dirty="0"/>
              <a:t>Lessons Learned: UTI project</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51</a:t>
            </a:fld>
            <a:endParaRPr lang="en-US"/>
          </a:p>
        </p:txBody>
      </p:sp>
      <p:grpSp>
        <p:nvGrpSpPr>
          <p:cNvPr id="86" name="Group 85">
            <a:extLst>
              <a:ext uri="{FF2B5EF4-FFF2-40B4-BE49-F238E27FC236}">
                <a16:creationId xmlns:a16="http://schemas.microsoft.com/office/drawing/2014/main" id="{0BAD559B-D740-44FE-AACA-9D01BE626C81}"/>
              </a:ext>
            </a:extLst>
          </p:cNvPr>
          <p:cNvGrpSpPr/>
          <p:nvPr/>
        </p:nvGrpSpPr>
        <p:grpSpPr>
          <a:xfrm>
            <a:off x="10680364" y="6331274"/>
            <a:ext cx="1061089" cy="510088"/>
            <a:chOff x="10680364" y="6331274"/>
            <a:chExt cx="1061089" cy="510088"/>
          </a:xfrm>
        </p:grpSpPr>
        <p:pic>
          <p:nvPicPr>
            <p:cNvPr id="104" name="Picture 103">
              <a:extLst>
                <a:ext uri="{FF2B5EF4-FFF2-40B4-BE49-F238E27FC236}">
                  <a16:creationId xmlns:a16="http://schemas.microsoft.com/office/drawing/2014/main" id="{282F8CE1-9B6B-477D-9986-1136DF0D882E}"/>
                </a:ext>
              </a:extLst>
            </p:cNvPr>
            <p:cNvPicPr>
              <a:picLocks noChangeAspect="1"/>
            </p:cNvPicPr>
            <p:nvPr/>
          </p:nvPicPr>
          <p:blipFill>
            <a:blip r:embed="rId2"/>
            <a:stretch>
              <a:fillRect/>
            </a:stretch>
          </p:blipFill>
          <p:spPr>
            <a:xfrm>
              <a:off x="10680364" y="6331274"/>
              <a:ext cx="622524" cy="510088"/>
            </a:xfrm>
            <a:prstGeom prst="rect">
              <a:avLst/>
            </a:prstGeom>
          </p:spPr>
        </p:pic>
        <p:pic>
          <p:nvPicPr>
            <p:cNvPr id="105" name="Picture 104" descr="Screen Clipping">
              <a:extLst>
                <a:ext uri="{FF2B5EF4-FFF2-40B4-BE49-F238E27FC236}">
                  <a16:creationId xmlns:a16="http://schemas.microsoft.com/office/drawing/2014/main" id="{676D7067-0599-49C6-A5CF-1B08C4AA56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5" name="Picture 4">
            <a:extLst>
              <a:ext uri="{FF2B5EF4-FFF2-40B4-BE49-F238E27FC236}">
                <a16:creationId xmlns:a16="http://schemas.microsoft.com/office/drawing/2014/main" id="{812E74F4-CB49-4869-8DEC-4553760150F1}"/>
              </a:ext>
            </a:extLst>
          </p:cNvPr>
          <p:cNvPicPr>
            <a:picLocks noChangeAspect="1"/>
          </p:cNvPicPr>
          <p:nvPr/>
        </p:nvPicPr>
        <p:blipFill>
          <a:blip r:embed="rId4"/>
          <a:stretch>
            <a:fillRect/>
          </a:stretch>
        </p:blipFill>
        <p:spPr>
          <a:xfrm>
            <a:off x="1021633" y="1627356"/>
            <a:ext cx="2269267" cy="2670561"/>
          </a:xfrm>
          <a:prstGeom prst="rect">
            <a:avLst/>
          </a:prstGeom>
        </p:spPr>
      </p:pic>
      <p:pic>
        <p:nvPicPr>
          <p:cNvPr id="7" name="Picture 6">
            <a:extLst>
              <a:ext uri="{FF2B5EF4-FFF2-40B4-BE49-F238E27FC236}">
                <a16:creationId xmlns:a16="http://schemas.microsoft.com/office/drawing/2014/main" id="{F3BA172E-34EE-411D-BDBE-E69BC233BF01}"/>
              </a:ext>
            </a:extLst>
          </p:cNvPr>
          <p:cNvPicPr>
            <a:picLocks noChangeAspect="1"/>
          </p:cNvPicPr>
          <p:nvPr/>
        </p:nvPicPr>
        <p:blipFill>
          <a:blip r:embed="rId5"/>
          <a:stretch>
            <a:fillRect/>
          </a:stretch>
        </p:blipFill>
        <p:spPr>
          <a:xfrm>
            <a:off x="4814251" y="1627356"/>
            <a:ext cx="2265715" cy="2670562"/>
          </a:xfrm>
          <a:prstGeom prst="rect">
            <a:avLst/>
          </a:prstGeom>
        </p:spPr>
      </p:pic>
      <p:sp>
        <p:nvSpPr>
          <p:cNvPr id="128" name="TextBox 127">
            <a:extLst>
              <a:ext uri="{FF2B5EF4-FFF2-40B4-BE49-F238E27FC236}">
                <a16:creationId xmlns:a16="http://schemas.microsoft.com/office/drawing/2014/main" id="{15F9A6B7-DB8B-4220-8A8C-A5E2440BC0FC}"/>
              </a:ext>
            </a:extLst>
          </p:cNvPr>
          <p:cNvSpPr txBox="1"/>
          <p:nvPr/>
        </p:nvSpPr>
        <p:spPr>
          <a:xfrm>
            <a:off x="31648" y="4264375"/>
            <a:ext cx="3903047" cy="1938992"/>
          </a:xfrm>
          <a:prstGeom prst="rect">
            <a:avLst/>
          </a:prstGeom>
          <a:noFill/>
        </p:spPr>
        <p:txBody>
          <a:bodyPr wrap="square" rtlCol="0">
            <a:spAutoFit/>
          </a:bodyPr>
          <a:lstStyle/>
          <a:p>
            <a:pPr marL="457200" indent="-457200" algn="ctr">
              <a:buAutoNum type="arabicParenR"/>
            </a:pPr>
            <a:r>
              <a:rPr lang="en-US" sz="2400" dirty="0">
                <a:latin typeface="Century Gothic" panose="020B0502020202020204" pitchFamily="34" charset="0"/>
              </a:rPr>
              <a:t>Asymptomatic urine is stable over time. </a:t>
            </a:r>
          </a:p>
          <a:p>
            <a:pPr marL="457200" indent="-457200" algn="ctr">
              <a:buAutoNum type="arabicParenR"/>
            </a:pPr>
            <a:r>
              <a:rPr lang="en-US" sz="2400" dirty="0">
                <a:latin typeface="Century Gothic" panose="020B0502020202020204" pitchFamily="34" charset="0"/>
              </a:rPr>
              <a:t>Urine microbiome is in an alternative state during an infection.</a:t>
            </a:r>
          </a:p>
        </p:txBody>
      </p:sp>
      <p:sp>
        <p:nvSpPr>
          <p:cNvPr id="129" name="TextBox 128">
            <a:extLst>
              <a:ext uri="{FF2B5EF4-FFF2-40B4-BE49-F238E27FC236}">
                <a16:creationId xmlns:a16="http://schemas.microsoft.com/office/drawing/2014/main" id="{102B31CD-E9C7-44E2-AC03-3E07B11B279B}"/>
              </a:ext>
            </a:extLst>
          </p:cNvPr>
          <p:cNvSpPr txBox="1"/>
          <p:nvPr/>
        </p:nvSpPr>
        <p:spPr>
          <a:xfrm>
            <a:off x="4204473" y="4297917"/>
            <a:ext cx="3485269" cy="1200329"/>
          </a:xfrm>
          <a:prstGeom prst="rect">
            <a:avLst/>
          </a:prstGeom>
          <a:noFill/>
        </p:spPr>
        <p:txBody>
          <a:bodyPr wrap="square" rtlCol="0">
            <a:spAutoFit/>
          </a:bodyPr>
          <a:lstStyle/>
          <a:p>
            <a:pPr algn="ctr"/>
            <a:r>
              <a:rPr lang="en-US" sz="2400" dirty="0">
                <a:latin typeface="Century Gothic" panose="020B0502020202020204" pitchFamily="34" charset="0"/>
              </a:rPr>
              <a:t>Similar strain types can have different susceptibility profiles.</a:t>
            </a:r>
          </a:p>
        </p:txBody>
      </p:sp>
      <p:sp>
        <p:nvSpPr>
          <p:cNvPr id="130" name="TextBox 129">
            <a:extLst>
              <a:ext uri="{FF2B5EF4-FFF2-40B4-BE49-F238E27FC236}">
                <a16:creationId xmlns:a16="http://schemas.microsoft.com/office/drawing/2014/main" id="{FE3A5419-62BC-46DB-9B49-A8DFF33DA711}"/>
              </a:ext>
            </a:extLst>
          </p:cNvPr>
          <p:cNvSpPr txBox="1"/>
          <p:nvPr/>
        </p:nvSpPr>
        <p:spPr>
          <a:xfrm>
            <a:off x="8123584" y="4297918"/>
            <a:ext cx="3919812" cy="1938992"/>
          </a:xfrm>
          <a:prstGeom prst="rect">
            <a:avLst/>
          </a:prstGeom>
          <a:noFill/>
        </p:spPr>
        <p:txBody>
          <a:bodyPr wrap="square" rtlCol="0">
            <a:spAutoFit/>
          </a:bodyPr>
          <a:lstStyle/>
          <a:p>
            <a:pPr algn="ctr"/>
            <a:r>
              <a:rPr lang="en-US" sz="2400" dirty="0">
                <a:latin typeface="Century Gothic" panose="020B0502020202020204" pitchFamily="34" charset="0"/>
              </a:rPr>
              <a:t>Different metabolic pathways could provide a new PCR assay for UTI diagnostics and treatment options. </a:t>
            </a:r>
          </a:p>
        </p:txBody>
      </p:sp>
      <p:pic>
        <p:nvPicPr>
          <p:cNvPr id="3" name="Picture 2">
            <a:extLst>
              <a:ext uri="{FF2B5EF4-FFF2-40B4-BE49-F238E27FC236}">
                <a16:creationId xmlns:a16="http://schemas.microsoft.com/office/drawing/2014/main" id="{9F6910B4-E9E8-4370-A069-80F2A1C349D1}"/>
              </a:ext>
            </a:extLst>
          </p:cNvPr>
          <p:cNvPicPr>
            <a:picLocks noChangeAspect="1"/>
          </p:cNvPicPr>
          <p:nvPr/>
        </p:nvPicPr>
        <p:blipFill>
          <a:blip r:embed="rId6"/>
          <a:stretch>
            <a:fillRect/>
          </a:stretch>
        </p:blipFill>
        <p:spPr>
          <a:xfrm>
            <a:off x="9069886" y="1618552"/>
            <a:ext cx="2265279" cy="2670048"/>
          </a:xfrm>
          <a:prstGeom prst="rect">
            <a:avLst/>
          </a:prstGeom>
        </p:spPr>
      </p:pic>
    </p:spTree>
    <p:extLst>
      <p:ext uri="{BB962C8B-B14F-4D97-AF65-F5344CB8AC3E}">
        <p14:creationId xmlns:p14="http://schemas.microsoft.com/office/powerpoint/2010/main" val="114702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par>
                                <p:cTn id="14" presetID="9" presetClass="emph" presetSubtype="0" grpId="1" nodeType="withEffect">
                                  <p:stCondLst>
                                    <p:cond delay="0"/>
                                  </p:stCondLst>
                                  <p:childTnLst>
                                    <p:set>
                                      <p:cBhvr>
                                        <p:cTn id="15" dur="indefinite"/>
                                        <p:tgtEl>
                                          <p:spTgt spid="128"/>
                                        </p:tgtEl>
                                        <p:attrNameLst>
                                          <p:attrName>style.opacity</p:attrName>
                                        </p:attrNameLst>
                                      </p:cBhvr>
                                      <p:to>
                                        <p:strVal val="0.5"/>
                                      </p:to>
                                    </p:set>
                                    <p:animEffect filter="image" prLst="opacity: 0.5">
                                      <p:cBhvr rctx="IE">
                                        <p:cTn id="16" dur="indefinite"/>
                                        <p:tgtEl>
                                          <p:spTgt spid="128"/>
                                        </p:tgtEl>
                                      </p:cBhvr>
                                    </p:animEffec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par>
                                <p:cTn id="28" presetID="9" presetClass="emph" presetSubtype="0" nodeType="withEffect">
                                  <p:stCondLst>
                                    <p:cond delay="0"/>
                                  </p:stCondLst>
                                  <p:childTnLst>
                                    <p:set>
                                      <p:cBhvr>
                                        <p:cTn id="29" dur="indefinite"/>
                                        <p:tgtEl>
                                          <p:spTgt spid="7"/>
                                        </p:tgtEl>
                                        <p:attrNameLst>
                                          <p:attrName>style.opacity</p:attrName>
                                        </p:attrNameLst>
                                      </p:cBhvr>
                                      <p:to>
                                        <p:strVal val="0.5"/>
                                      </p:to>
                                    </p:set>
                                    <p:animEffect filter="image" prLst="opacity: 0.5">
                                      <p:cBhvr rctx="IE">
                                        <p:cTn id="30" dur="indefinite"/>
                                        <p:tgtEl>
                                          <p:spTgt spid="7"/>
                                        </p:tgtEl>
                                      </p:cBhvr>
                                    </p:animEffect>
                                  </p:childTnLst>
                                </p:cTn>
                              </p:par>
                              <p:par>
                                <p:cTn id="31" presetID="9" presetClass="emph" presetSubtype="0" grpId="1" nodeType="withEffect">
                                  <p:stCondLst>
                                    <p:cond delay="0"/>
                                  </p:stCondLst>
                                  <p:childTnLst>
                                    <p:set>
                                      <p:cBhvr>
                                        <p:cTn id="32" dur="indefinite"/>
                                        <p:tgtEl>
                                          <p:spTgt spid="129"/>
                                        </p:tgtEl>
                                        <p:attrNameLst>
                                          <p:attrName>style.opacity</p:attrName>
                                        </p:attrNameLst>
                                      </p:cBhvr>
                                      <p:to>
                                        <p:strVal val="0.5"/>
                                      </p:to>
                                    </p:set>
                                    <p:animEffect filter="image" prLst="opacity: 0.5">
                                      <p:cBhvr rctx="IE">
                                        <p:cTn id="33" dur="indefinite"/>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8" grpId="1"/>
      <p:bldP spid="129" grpId="0"/>
      <p:bldP spid="129" grpId="1"/>
      <p:bldP spid="1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9821-5DEC-4E22-BAA2-F9FEBB622F56}"/>
              </a:ext>
            </a:extLst>
          </p:cNvPr>
          <p:cNvSpPr>
            <a:spLocks noGrp="1"/>
          </p:cNvSpPr>
          <p:nvPr>
            <p:ph type="title"/>
          </p:nvPr>
        </p:nvSpPr>
        <p:spPr>
          <a:xfrm>
            <a:off x="10885" y="173040"/>
            <a:ext cx="12175067" cy="1143000"/>
          </a:xfrm>
        </p:spPr>
        <p:txBody>
          <a:bodyPr>
            <a:noAutofit/>
          </a:bodyPr>
          <a:lstStyle/>
          <a:p>
            <a:r>
              <a:rPr lang="en-US" sz="3600" dirty="0"/>
              <a:t>Lessons Learned and Future Directions</a:t>
            </a:r>
          </a:p>
        </p:txBody>
      </p:sp>
      <p:sp>
        <p:nvSpPr>
          <p:cNvPr id="4" name="Slide Number Placeholder 3">
            <a:extLst>
              <a:ext uri="{FF2B5EF4-FFF2-40B4-BE49-F238E27FC236}">
                <a16:creationId xmlns:a16="http://schemas.microsoft.com/office/drawing/2014/main" id="{9EECD2B6-0762-4BDE-B816-682412FF3BDE}"/>
              </a:ext>
            </a:extLst>
          </p:cNvPr>
          <p:cNvSpPr>
            <a:spLocks noGrp="1"/>
          </p:cNvSpPr>
          <p:nvPr>
            <p:ph type="sldNum" sz="quarter" idx="12"/>
          </p:nvPr>
        </p:nvSpPr>
        <p:spPr>
          <a:xfrm>
            <a:off x="9335561" y="6459631"/>
            <a:ext cx="2844800" cy="365125"/>
          </a:xfrm>
        </p:spPr>
        <p:txBody>
          <a:bodyPr/>
          <a:lstStyle/>
          <a:p>
            <a:fld id="{77E59808-E941-46E1-872F-5DB51E5B6943}" type="slidenum">
              <a:rPr lang="en-US" smtClean="0"/>
              <a:pPr/>
              <a:t>52</a:t>
            </a:fld>
            <a:endParaRPr lang="en-US"/>
          </a:p>
        </p:txBody>
      </p:sp>
      <p:pic>
        <p:nvPicPr>
          <p:cNvPr id="5" name="Picture 4">
            <a:extLst>
              <a:ext uri="{FF2B5EF4-FFF2-40B4-BE49-F238E27FC236}">
                <a16:creationId xmlns:a16="http://schemas.microsoft.com/office/drawing/2014/main" id="{812E74F4-CB49-4869-8DEC-4553760150F1}"/>
              </a:ext>
            </a:extLst>
          </p:cNvPr>
          <p:cNvPicPr>
            <a:picLocks noChangeAspect="1"/>
          </p:cNvPicPr>
          <p:nvPr/>
        </p:nvPicPr>
        <p:blipFill>
          <a:blip r:embed="rId2"/>
          <a:stretch>
            <a:fillRect/>
          </a:stretch>
        </p:blipFill>
        <p:spPr>
          <a:xfrm>
            <a:off x="8106684" y="1575716"/>
            <a:ext cx="1609862" cy="1894548"/>
          </a:xfrm>
          <a:prstGeom prst="rect">
            <a:avLst/>
          </a:prstGeom>
        </p:spPr>
      </p:pic>
      <p:pic>
        <p:nvPicPr>
          <p:cNvPr id="7" name="Picture 6">
            <a:extLst>
              <a:ext uri="{FF2B5EF4-FFF2-40B4-BE49-F238E27FC236}">
                <a16:creationId xmlns:a16="http://schemas.microsoft.com/office/drawing/2014/main" id="{F3BA172E-34EE-411D-BDBE-E69BC233BF01}"/>
              </a:ext>
            </a:extLst>
          </p:cNvPr>
          <p:cNvPicPr>
            <a:picLocks noChangeAspect="1"/>
          </p:cNvPicPr>
          <p:nvPr/>
        </p:nvPicPr>
        <p:blipFill>
          <a:blip r:embed="rId3"/>
          <a:stretch>
            <a:fillRect/>
          </a:stretch>
        </p:blipFill>
        <p:spPr>
          <a:xfrm>
            <a:off x="6076335" y="1574935"/>
            <a:ext cx="1607344" cy="1894548"/>
          </a:xfrm>
          <a:prstGeom prst="rect">
            <a:avLst/>
          </a:prstGeom>
        </p:spPr>
      </p:pic>
      <p:pic>
        <p:nvPicPr>
          <p:cNvPr id="13" name="Picture 12">
            <a:extLst>
              <a:ext uri="{FF2B5EF4-FFF2-40B4-BE49-F238E27FC236}">
                <a16:creationId xmlns:a16="http://schemas.microsoft.com/office/drawing/2014/main" id="{38F8DCDE-3572-427E-85CE-72720A41B500}"/>
              </a:ext>
            </a:extLst>
          </p:cNvPr>
          <p:cNvPicPr>
            <a:picLocks noChangeAspect="1"/>
          </p:cNvPicPr>
          <p:nvPr/>
        </p:nvPicPr>
        <p:blipFill rotWithShape="1">
          <a:blip r:embed="rId4"/>
          <a:srcRect r="66809"/>
          <a:stretch/>
        </p:blipFill>
        <p:spPr>
          <a:xfrm>
            <a:off x="631469" y="1574935"/>
            <a:ext cx="1663688" cy="1887544"/>
          </a:xfrm>
          <a:prstGeom prst="rect">
            <a:avLst/>
          </a:prstGeom>
        </p:spPr>
      </p:pic>
      <p:pic>
        <p:nvPicPr>
          <p:cNvPr id="14" name="Picture 13">
            <a:extLst>
              <a:ext uri="{FF2B5EF4-FFF2-40B4-BE49-F238E27FC236}">
                <a16:creationId xmlns:a16="http://schemas.microsoft.com/office/drawing/2014/main" id="{81113C0C-7ED6-4D16-A16E-7D6CE998B14C}"/>
              </a:ext>
            </a:extLst>
          </p:cNvPr>
          <p:cNvPicPr>
            <a:picLocks noChangeAspect="1"/>
          </p:cNvPicPr>
          <p:nvPr/>
        </p:nvPicPr>
        <p:blipFill rotWithShape="1">
          <a:blip r:embed="rId4"/>
          <a:srcRect l="34198" t="-2720" r="32599" b="-647"/>
          <a:stretch/>
        </p:blipFill>
        <p:spPr>
          <a:xfrm>
            <a:off x="2446911" y="1511381"/>
            <a:ext cx="1664248" cy="1951098"/>
          </a:xfrm>
          <a:prstGeom prst="rect">
            <a:avLst/>
          </a:prstGeom>
        </p:spPr>
      </p:pic>
      <p:pic>
        <p:nvPicPr>
          <p:cNvPr id="15" name="Picture 14">
            <a:extLst>
              <a:ext uri="{FF2B5EF4-FFF2-40B4-BE49-F238E27FC236}">
                <a16:creationId xmlns:a16="http://schemas.microsoft.com/office/drawing/2014/main" id="{035C3FEE-CF2D-4C65-BDA3-FB3E1D4CF5F4}"/>
              </a:ext>
            </a:extLst>
          </p:cNvPr>
          <p:cNvPicPr>
            <a:picLocks noChangeAspect="1"/>
          </p:cNvPicPr>
          <p:nvPr/>
        </p:nvPicPr>
        <p:blipFill rotWithShape="1">
          <a:blip r:embed="rId4"/>
          <a:srcRect l="67272" t="-1799" r="-475" b="-647"/>
          <a:stretch/>
        </p:blipFill>
        <p:spPr>
          <a:xfrm>
            <a:off x="4255358" y="1580074"/>
            <a:ext cx="1624506" cy="1887544"/>
          </a:xfrm>
          <a:prstGeom prst="rect">
            <a:avLst/>
          </a:prstGeom>
        </p:spPr>
      </p:pic>
      <p:sp>
        <p:nvSpPr>
          <p:cNvPr id="3" name="TextBox 2">
            <a:extLst>
              <a:ext uri="{FF2B5EF4-FFF2-40B4-BE49-F238E27FC236}">
                <a16:creationId xmlns:a16="http://schemas.microsoft.com/office/drawing/2014/main" id="{97C41311-460F-4E34-8874-EC15F8DE6860}"/>
              </a:ext>
            </a:extLst>
          </p:cNvPr>
          <p:cNvSpPr txBox="1"/>
          <p:nvPr/>
        </p:nvSpPr>
        <p:spPr>
          <a:xfrm>
            <a:off x="112643" y="3715670"/>
            <a:ext cx="12067718" cy="2308324"/>
          </a:xfrm>
          <a:prstGeom prst="rect">
            <a:avLst/>
          </a:prstGeom>
          <a:noFill/>
        </p:spPr>
        <p:txBody>
          <a:bodyPr wrap="square" rtlCol="0">
            <a:spAutoFit/>
          </a:bodyPr>
          <a:lstStyle/>
          <a:p>
            <a:pPr marL="342900" indent="-342900">
              <a:buFont typeface="+mj-lt"/>
              <a:buAutoNum type="arabicPeriod"/>
            </a:pPr>
            <a:r>
              <a:rPr lang="en-US" sz="2400" dirty="0">
                <a:latin typeface="Century Gothic" panose="020B0502020202020204" pitchFamily="34" charset="0"/>
              </a:rPr>
              <a:t>Microbiome play important roles in the host but need to have controlled experiments that test these hypothesis directly. </a:t>
            </a:r>
          </a:p>
          <a:p>
            <a:pPr marL="342900" indent="-342900">
              <a:buFont typeface="+mj-lt"/>
              <a:buAutoNum type="arabicPeriod"/>
            </a:pPr>
            <a:endParaRPr lang="en-US" sz="2400" dirty="0">
              <a:latin typeface="Century Gothic" panose="020B0502020202020204" pitchFamily="34" charset="0"/>
            </a:endParaRPr>
          </a:p>
          <a:p>
            <a:pPr marL="342900" indent="-342900">
              <a:buFont typeface="+mj-lt"/>
              <a:buAutoNum type="arabicPeriod"/>
            </a:pPr>
            <a:r>
              <a:rPr lang="en-US" sz="2400" dirty="0">
                <a:latin typeface="Century Gothic" panose="020B0502020202020204" pitchFamily="34" charset="0"/>
              </a:rPr>
              <a:t>Microbiome is functionally and taxonomically diverse; therefore, need controlled experiments before suggesting new therapy solutions or including microbes in restoration efforts.</a:t>
            </a:r>
          </a:p>
        </p:txBody>
      </p:sp>
      <p:pic>
        <p:nvPicPr>
          <p:cNvPr id="16" name="Picture 15">
            <a:extLst>
              <a:ext uri="{FF2B5EF4-FFF2-40B4-BE49-F238E27FC236}">
                <a16:creationId xmlns:a16="http://schemas.microsoft.com/office/drawing/2014/main" id="{03F4ABAA-0F3D-4F16-BC8F-34C38A4CF205}"/>
              </a:ext>
            </a:extLst>
          </p:cNvPr>
          <p:cNvPicPr>
            <a:picLocks noChangeAspect="1"/>
          </p:cNvPicPr>
          <p:nvPr/>
        </p:nvPicPr>
        <p:blipFill>
          <a:blip r:embed="rId5"/>
          <a:stretch>
            <a:fillRect/>
          </a:stretch>
        </p:blipFill>
        <p:spPr>
          <a:xfrm>
            <a:off x="10073338" y="1576675"/>
            <a:ext cx="1605866" cy="1892808"/>
          </a:xfrm>
          <a:prstGeom prst="rect">
            <a:avLst/>
          </a:prstGeom>
        </p:spPr>
      </p:pic>
    </p:spTree>
    <p:extLst>
      <p:ext uri="{BB962C8B-B14F-4D97-AF65-F5344CB8AC3E}">
        <p14:creationId xmlns:p14="http://schemas.microsoft.com/office/powerpoint/2010/main" val="22612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16"/>
                                        </p:tgtEl>
                                        <p:attrNameLst>
                                          <p:attrName>style.opacity</p:attrName>
                                        </p:attrNameLst>
                                      </p:cBhvr>
                                      <p:to>
                                        <p:strVal val="0.5"/>
                                      </p:to>
                                    </p:set>
                                    <p:animEffect filter="image" prLst="opacity: 0.5">
                                      <p:cBhvr rctx="IE">
                                        <p:cTn id="9" dur="indefinite"/>
                                        <p:tgtEl>
                                          <p:spTgt spid="16"/>
                                        </p:tgtEl>
                                      </p:cBhvr>
                                    </p:animEffect>
                                  </p:childTnLst>
                                </p:cTn>
                              </p:par>
                              <p:par>
                                <p:cTn id="10" presetID="9" presetClass="emph" presetSubtype="0" nodeType="withEffect">
                                  <p:stCondLst>
                                    <p:cond delay="0"/>
                                  </p:stCondLst>
                                  <p:childTnLst>
                                    <p:set>
                                      <p:cBhvr>
                                        <p:cTn id="11" dur="indefinite"/>
                                        <p:tgtEl>
                                          <p:spTgt spid="7"/>
                                        </p:tgtEl>
                                        <p:attrNameLst>
                                          <p:attrName>style.opacity</p:attrName>
                                        </p:attrNameLst>
                                      </p:cBhvr>
                                      <p:to>
                                        <p:strVal val="0.5"/>
                                      </p:to>
                                    </p:set>
                                    <p:animEffect filter="image" prLst="opacity: 0.5">
                                      <p:cBhvr rctx="IE">
                                        <p:cTn id="12" dur="indefinite"/>
                                        <p:tgtEl>
                                          <p:spTgt spid="7"/>
                                        </p:tgtEl>
                                      </p:cBhvr>
                                    </p:animEffect>
                                  </p:childTnLst>
                                </p:cTn>
                              </p:par>
                              <p:par>
                                <p:cTn id="13" presetID="9" presetClass="emph" presetSubtype="0" nodeType="withEffect">
                                  <p:stCondLst>
                                    <p:cond delay="0"/>
                                  </p:stCondLst>
                                  <p:childTnLst>
                                    <p:set>
                                      <p:cBhvr>
                                        <p:cTn id="14" dur="indefinite"/>
                                        <p:tgtEl>
                                          <p:spTgt spid="15"/>
                                        </p:tgtEl>
                                        <p:attrNameLst>
                                          <p:attrName>style.opacity</p:attrName>
                                        </p:attrNameLst>
                                      </p:cBhvr>
                                      <p:to>
                                        <p:strVal val="0.5"/>
                                      </p:to>
                                    </p:set>
                                    <p:animEffect filter="image" prLst="opacity: 0.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9" presetClass="emph" presetSubtype="0" nodeType="withEffect">
                                  <p:stCondLst>
                                    <p:cond delay="0"/>
                                  </p:stCondLst>
                                  <p:childTnLst>
                                    <p:set>
                                      <p:cBhvr>
                                        <p:cTn id="21" dur="indefinite"/>
                                        <p:tgtEl>
                                          <p:spTgt spid="16"/>
                                        </p:tgtEl>
                                        <p:attrNameLst>
                                          <p:attrName>style.opacity</p:attrName>
                                        </p:attrNameLst>
                                      </p:cBhvr>
                                      <p:to>
                                        <p:strVal val="1"/>
                                      </p:to>
                                    </p:set>
                                    <p:animEffect filter="image" prLst="opacity: 1">
                                      <p:cBhvr rctx="IE">
                                        <p:cTn id="22" dur="indefinite"/>
                                        <p:tgtEl>
                                          <p:spTgt spid="16"/>
                                        </p:tgtEl>
                                      </p:cBhvr>
                                    </p:animEffect>
                                  </p:childTnLst>
                                </p:cTn>
                              </p:par>
                              <p:par>
                                <p:cTn id="23" presetID="9" presetClass="emph" presetSubtype="0" nodeType="withEffect">
                                  <p:stCondLst>
                                    <p:cond delay="0"/>
                                  </p:stCondLst>
                                  <p:childTnLst>
                                    <p:set>
                                      <p:cBhvr>
                                        <p:cTn id="24" dur="indefinite"/>
                                        <p:tgtEl>
                                          <p:spTgt spid="7"/>
                                        </p:tgtEl>
                                        <p:attrNameLst>
                                          <p:attrName>style.opacity</p:attrName>
                                        </p:attrNameLst>
                                      </p:cBhvr>
                                      <p:to>
                                        <p:strVal val="1"/>
                                      </p:to>
                                    </p:set>
                                    <p:animEffect filter="image" prLst="opacity: 1">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15"/>
                                        </p:tgtEl>
                                        <p:attrNameLst>
                                          <p:attrName>style.opacity</p:attrName>
                                        </p:attrNameLst>
                                      </p:cBhvr>
                                      <p:to>
                                        <p:strVal val="1"/>
                                      </p:to>
                                    </p:set>
                                    <p:animEffect filter="image" prLst="opacity: 1">
                                      <p:cBhvr rctx="IE">
                                        <p:cTn id="28" dur="indefinite"/>
                                        <p:tgtEl>
                                          <p:spTgt spid="15"/>
                                        </p:tgtEl>
                                      </p:cBhvr>
                                    </p:animEffect>
                                  </p:childTnLst>
                                </p:cTn>
                              </p:par>
                              <p:par>
                                <p:cTn id="29" presetID="9" presetClass="emph" presetSubtype="0" nodeType="withEffect">
                                  <p:stCondLst>
                                    <p:cond delay="0"/>
                                  </p:stCondLst>
                                  <p:childTnLst>
                                    <p:set>
                                      <p:cBhvr>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par>
                                <p:cTn id="32" presetID="9" presetClass="emph" presetSubtype="0" nodeType="withEffect">
                                  <p:stCondLst>
                                    <p:cond delay="0"/>
                                  </p:stCondLst>
                                  <p:childTnLst>
                                    <p:set>
                                      <p:cBhvr>
                                        <p:cTn id="33" dur="indefinite"/>
                                        <p:tgtEl>
                                          <p:spTgt spid="14"/>
                                        </p:tgtEl>
                                        <p:attrNameLst>
                                          <p:attrName>style.opacity</p:attrName>
                                        </p:attrNameLst>
                                      </p:cBhvr>
                                      <p:to>
                                        <p:strVal val="0.5"/>
                                      </p:to>
                                    </p:set>
                                    <p:animEffect filter="image" prLst="opacity: 0.5">
                                      <p:cBhvr rctx="IE">
                                        <p:cTn id="34" dur="indefinite"/>
                                        <p:tgtEl>
                                          <p:spTgt spid="14"/>
                                        </p:tgtEl>
                                      </p:cBhvr>
                                    </p:animEffect>
                                  </p:childTnLst>
                                </p:cTn>
                              </p:par>
                              <p:par>
                                <p:cTn id="35" presetID="9" presetClass="emph" presetSubtype="0" nodeType="withEffect">
                                  <p:stCondLst>
                                    <p:cond delay="0"/>
                                  </p:stCondLst>
                                  <p:childTnLst>
                                    <p:set>
                                      <p:cBhvr>
                                        <p:cTn id="36" dur="indefinite"/>
                                        <p:tgtEl>
                                          <p:spTgt spid="5"/>
                                        </p:tgtEl>
                                        <p:attrNameLst>
                                          <p:attrName>style.opacity</p:attrName>
                                        </p:attrNameLst>
                                      </p:cBhvr>
                                      <p:to>
                                        <p:strVal val="0.5"/>
                                      </p:to>
                                    </p:set>
                                    <p:animEffect filter="image" prLst="opacity: 0.5">
                                      <p:cBhvr rctx="IE">
                                        <p:cTn id="37"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3456" y="2025386"/>
            <a:ext cx="2613299" cy="400110"/>
          </a:xfrm>
          <a:prstGeom prst="rect">
            <a:avLst/>
          </a:prstGeom>
        </p:spPr>
        <p:txBody>
          <a:bodyPr wrap="square">
            <a:spAutoFit/>
          </a:bodyPr>
          <a:lstStyle/>
          <a:p>
            <a:pPr algn="ctr"/>
            <a:r>
              <a:rPr lang="en-US" sz="2000" dirty="0">
                <a:latin typeface="Century Gothic" panose="020B0502020202020204" pitchFamily="34" charset="0"/>
              </a:rPr>
              <a:t>The Dantas Lab</a:t>
            </a:r>
            <a:endParaRPr lang="en-US" sz="1600" dirty="0">
              <a:latin typeface="Century Gothic" panose="020B0502020202020204" pitchFamily="34" charset="0"/>
            </a:endParaRPr>
          </a:p>
        </p:txBody>
      </p:sp>
      <p:pic>
        <p:nvPicPr>
          <p:cNvPr id="6" name="Picture 5" descr="nsf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5863" y="4620598"/>
            <a:ext cx="739587" cy="73958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3661" y="2525611"/>
            <a:ext cx="2983992" cy="941832"/>
          </a:xfrm>
          <a:prstGeom prst="rect">
            <a:avLst/>
          </a:prstGeom>
        </p:spPr>
      </p:pic>
      <p:sp>
        <p:nvSpPr>
          <p:cNvPr id="8" name="Rectangle 7"/>
          <p:cNvSpPr/>
          <p:nvPr/>
        </p:nvSpPr>
        <p:spPr>
          <a:xfrm>
            <a:off x="0" y="23154"/>
            <a:ext cx="12192000" cy="1189949"/>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800">
              <a:solidFill>
                <a:prstClr val="white"/>
              </a:solidFill>
            </a:endParaRPr>
          </a:p>
        </p:txBody>
      </p:sp>
      <p:sp>
        <p:nvSpPr>
          <p:cNvPr id="9" name="Title 1"/>
          <p:cNvSpPr txBox="1">
            <a:spLocks/>
          </p:cNvSpPr>
          <p:nvPr/>
        </p:nvSpPr>
        <p:spPr>
          <a:xfrm>
            <a:off x="1522640" y="99354"/>
            <a:ext cx="9116785" cy="1143000"/>
          </a:xfrm>
          <a:prstGeom prst="rect">
            <a:avLst/>
          </a:prstGeom>
        </p:spPr>
        <p:txBody>
          <a:bodyPr vert="horz" lIns="91440" tIns="45720" rIns="91440" bIns="45720" rtlCol="0" anchor="ctr">
            <a:noAutofit/>
          </a:bodyPr>
          <a:lstStyle>
            <a:lvl1pPr algn="ctr" defTabSz="914354">
              <a:spcBef>
                <a:spcPct val="0"/>
              </a:spcBef>
              <a:buNone/>
              <a:defRPr sz="3600" b="0">
                <a:solidFill>
                  <a:srgbClr val="C4BD97"/>
                </a:solidFill>
                <a:latin typeface="Century Gothic" panose="020B0502020202020204" pitchFamily="34" charset="0"/>
                <a:ea typeface="+mj-ea"/>
                <a:cs typeface="Arial" pitchFamily="34" charset="0"/>
              </a:defRPr>
            </a:lvl1pPr>
          </a:lstStyle>
          <a:p>
            <a:r>
              <a:rPr lang="en-US" sz="6000" dirty="0"/>
              <a:t>Thank you!</a:t>
            </a:r>
          </a:p>
        </p:txBody>
      </p:sp>
      <p:sp>
        <p:nvSpPr>
          <p:cNvPr id="10" name="Rectangle 9"/>
          <p:cNvSpPr/>
          <p:nvPr/>
        </p:nvSpPr>
        <p:spPr>
          <a:xfrm>
            <a:off x="3832758" y="2025386"/>
            <a:ext cx="2613299" cy="1908215"/>
          </a:xfrm>
          <a:prstGeom prst="rect">
            <a:avLst/>
          </a:prstGeom>
        </p:spPr>
        <p:txBody>
          <a:bodyPr wrap="square">
            <a:spAutoFit/>
          </a:bodyPr>
          <a:lstStyle/>
          <a:p>
            <a:pPr algn="ctr"/>
            <a:r>
              <a:rPr lang="en-US" sz="2000" dirty="0">
                <a:latin typeface="Century Gothic" panose="020B0502020202020204" pitchFamily="34" charset="0"/>
              </a:rPr>
              <a:t>Thesis Committee </a:t>
            </a:r>
            <a:endParaRPr lang="en-US" sz="1600" dirty="0">
              <a:latin typeface="Century Gothic" panose="020B0502020202020204" pitchFamily="34" charset="0"/>
            </a:endParaRPr>
          </a:p>
          <a:p>
            <a:pPr algn="ctr"/>
            <a:r>
              <a:rPr lang="en-US" sz="1400" dirty="0">
                <a:latin typeface="Century Gothic" panose="020B0502020202020204" pitchFamily="34" charset="0"/>
              </a:rPr>
              <a:t>Gautam Dantas</a:t>
            </a:r>
          </a:p>
          <a:p>
            <a:pPr algn="ctr"/>
            <a:r>
              <a:rPr lang="en-US" sz="1400" dirty="0">
                <a:latin typeface="Century Gothic" panose="020B0502020202020204" pitchFamily="34" charset="0"/>
              </a:rPr>
              <a:t>Scott Mangan</a:t>
            </a:r>
          </a:p>
          <a:p>
            <a:pPr algn="ctr"/>
            <a:r>
              <a:rPr lang="en-US" sz="1400" dirty="0">
                <a:latin typeface="Century Gothic" panose="020B0502020202020204" pitchFamily="34" charset="0"/>
              </a:rPr>
              <a:t>Jonathan Myers</a:t>
            </a:r>
          </a:p>
          <a:p>
            <a:pPr algn="ctr"/>
            <a:r>
              <a:rPr lang="en-US" sz="1400" dirty="0">
                <a:latin typeface="Century Gothic" panose="020B0502020202020204" pitchFamily="34" charset="0"/>
              </a:rPr>
              <a:t>Ting Wang</a:t>
            </a:r>
          </a:p>
          <a:p>
            <a:pPr algn="ctr"/>
            <a:r>
              <a:rPr lang="en-US" sz="1400" dirty="0">
                <a:latin typeface="Century Gothic" panose="020B0502020202020204" pitchFamily="34" charset="0"/>
              </a:rPr>
              <a:t>Carey-Ann Burnham</a:t>
            </a:r>
          </a:p>
          <a:p>
            <a:pPr algn="ctr"/>
            <a:r>
              <a:rPr lang="en-US" sz="1400" dirty="0">
                <a:latin typeface="Century Gothic" panose="020B0502020202020204" pitchFamily="34" charset="0"/>
              </a:rPr>
              <a:t>Barbara Kunkel</a:t>
            </a:r>
          </a:p>
          <a:p>
            <a:pPr algn="ctr"/>
            <a:r>
              <a:rPr lang="en-US" sz="1400" dirty="0">
                <a:latin typeface="Century Gothic" panose="020B0502020202020204" pitchFamily="34" charset="0"/>
              </a:rPr>
              <a:t>Chair: Justin Fay </a:t>
            </a:r>
          </a:p>
        </p:txBody>
      </p:sp>
      <p:sp>
        <p:nvSpPr>
          <p:cNvPr id="2" name="Rectangle 1"/>
          <p:cNvSpPr/>
          <p:nvPr/>
        </p:nvSpPr>
        <p:spPr>
          <a:xfrm>
            <a:off x="-1" y="2370554"/>
            <a:ext cx="3649649" cy="3046988"/>
          </a:xfrm>
          <a:prstGeom prst="rect">
            <a:avLst/>
          </a:prstGeom>
        </p:spPr>
        <p:txBody>
          <a:bodyPr wrap="square" numCol="2">
            <a:spAutoFit/>
          </a:bodyPr>
          <a:lstStyle/>
          <a:p>
            <a:pPr algn="ctr"/>
            <a:r>
              <a:rPr lang="en-US" sz="1200" dirty="0">
                <a:latin typeface="Century Gothic" panose="020B0502020202020204" pitchFamily="34" charset="0"/>
              </a:rPr>
              <a:t>Gautam Dantas</a:t>
            </a:r>
          </a:p>
          <a:p>
            <a:pPr algn="ctr"/>
            <a:r>
              <a:rPr lang="en-US" sz="1200" dirty="0">
                <a:latin typeface="Century Gothic" panose="020B0502020202020204" pitchFamily="34" charset="0"/>
              </a:rPr>
              <a:t>Mitch Pesesky</a:t>
            </a:r>
          </a:p>
          <a:p>
            <a:pPr algn="ctr"/>
            <a:r>
              <a:rPr lang="en-US" sz="1200" dirty="0">
                <a:latin typeface="Century Gothic" panose="020B0502020202020204" pitchFamily="34" charset="0"/>
              </a:rPr>
              <a:t>Aimee Moore</a:t>
            </a:r>
          </a:p>
          <a:p>
            <a:pPr algn="ctr"/>
            <a:r>
              <a:rPr lang="en-US" sz="1200" dirty="0">
                <a:latin typeface="Century Gothic" panose="020B0502020202020204" pitchFamily="34" charset="0"/>
              </a:rPr>
              <a:t>Kevin Forsberg</a:t>
            </a:r>
          </a:p>
          <a:p>
            <a:pPr algn="ctr"/>
            <a:r>
              <a:rPr lang="en-US" sz="1200" dirty="0">
                <a:latin typeface="Century Gothic" panose="020B0502020202020204" pitchFamily="34" charset="0"/>
              </a:rPr>
              <a:t>Molly Gibson</a:t>
            </a:r>
          </a:p>
          <a:p>
            <a:pPr algn="ctr"/>
            <a:r>
              <a:rPr lang="en-US" sz="1200" dirty="0">
                <a:latin typeface="Century Gothic" panose="020B0502020202020204" pitchFamily="34" charset="0"/>
              </a:rPr>
              <a:t>Amy Langdon</a:t>
            </a:r>
          </a:p>
          <a:p>
            <a:pPr algn="ctr"/>
            <a:r>
              <a:rPr lang="en-US" sz="1200" dirty="0">
                <a:latin typeface="Century Gothic" panose="020B0502020202020204" pitchFamily="34" charset="0"/>
              </a:rPr>
              <a:t>Bin Wang</a:t>
            </a:r>
          </a:p>
          <a:p>
            <a:pPr algn="ctr"/>
            <a:r>
              <a:rPr lang="en-US" sz="1200" dirty="0">
                <a:latin typeface="Century Gothic" panose="020B0502020202020204" pitchFamily="34" charset="0"/>
              </a:rPr>
              <a:t>Terence Crofts</a:t>
            </a:r>
          </a:p>
          <a:p>
            <a:pPr algn="ctr"/>
            <a:r>
              <a:rPr lang="en-US" sz="1200" dirty="0">
                <a:latin typeface="Century Gothic" panose="020B0502020202020204" pitchFamily="34" charset="0"/>
              </a:rPr>
              <a:t>Aki Yoneda</a:t>
            </a:r>
          </a:p>
          <a:p>
            <a:pPr algn="ctr"/>
            <a:r>
              <a:rPr lang="en-US" sz="1200" dirty="0">
                <a:latin typeface="Century Gothic" panose="020B0502020202020204" pitchFamily="34" charset="0"/>
              </a:rPr>
              <a:t>Erica Pehrsson</a:t>
            </a:r>
          </a:p>
          <a:p>
            <a:pPr algn="ctr"/>
            <a:r>
              <a:rPr lang="en-US" sz="1200" dirty="0">
                <a:latin typeface="Century Gothic" panose="020B0502020202020204" pitchFamily="34" charset="0"/>
              </a:rPr>
              <a:t>Patrick Gonzales</a:t>
            </a:r>
          </a:p>
          <a:p>
            <a:pPr algn="ctr"/>
            <a:r>
              <a:rPr lang="en-US" sz="1200" dirty="0">
                <a:latin typeface="Century Gothic" panose="020B0502020202020204" pitchFamily="34" charset="0"/>
              </a:rPr>
              <a:t>Pablo Tsukayama</a:t>
            </a:r>
          </a:p>
          <a:p>
            <a:pPr algn="ctr"/>
            <a:r>
              <a:rPr lang="en-US" sz="1200" dirty="0" err="1">
                <a:latin typeface="Century Gothic" panose="020B0502020202020204" pitchFamily="34" charset="0"/>
              </a:rPr>
              <a:t>Sanket</a:t>
            </a:r>
            <a:r>
              <a:rPr lang="en-US" sz="1200" dirty="0">
                <a:latin typeface="Century Gothic" panose="020B0502020202020204" pitchFamily="34" charset="0"/>
              </a:rPr>
              <a:t> Patel</a:t>
            </a:r>
          </a:p>
          <a:p>
            <a:pPr algn="ctr"/>
            <a:r>
              <a:rPr lang="en-US" sz="1200" dirty="0">
                <a:latin typeface="Century Gothic" panose="020B0502020202020204" pitchFamily="34" charset="0"/>
              </a:rPr>
              <a:t>Nathan Crook</a:t>
            </a:r>
          </a:p>
          <a:p>
            <a:pPr algn="ctr"/>
            <a:r>
              <a:rPr lang="en-US" sz="1200" dirty="0">
                <a:latin typeface="Century Gothic" panose="020B0502020202020204" pitchFamily="34" charset="0"/>
              </a:rPr>
              <a:t>Manish </a:t>
            </a:r>
            <a:r>
              <a:rPr lang="en-US" sz="1200" dirty="0" err="1">
                <a:latin typeface="Century Gothic" panose="020B0502020202020204" pitchFamily="34" charset="0"/>
              </a:rPr>
              <a:t>Boolchandani</a:t>
            </a:r>
            <a:endParaRPr lang="en-US" sz="1200" dirty="0">
              <a:latin typeface="Century Gothic" panose="020B0502020202020204" pitchFamily="34" charset="0"/>
            </a:endParaRPr>
          </a:p>
          <a:p>
            <a:pPr algn="ctr"/>
            <a:r>
              <a:rPr lang="en-US" sz="1200" dirty="0">
                <a:latin typeface="Century Gothic" panose="020B0502020202020204" pitchFamily="34" charset="0"/>
              </a:rPr>
              <a:t>Nick Goldner</a:t>
            </a:r>
          </a:p>
          <a:p>
            <a:pPr algn="ctr"/>
            <a:r>
              <a:rPr lang="en-US" sz="1200" dirty="0">
                <a:latin typeface="Century Gothic" panose="020B0502020202020204" pitchFamily="34" charset="0"/>
              </a:rPr>
              <a:t>Christopher Bulow</a:t>
            </a:r>
          </a:p>
          <a:p>
            <a:pPr algn="ctr"/>
            <a:r>
              <a:rPr lang="en-US" sz="1200" dirty="0">
                <a:latin typeface="Century Gothic" panose="020B0502020202020204" pitchFamily="34" charset="0"/>
              </a:rPr>
              <a:t>Drew Gasparrini</a:t>
            </a:r>
          </a:p>
          <a:p>
            <a:pPr algn="ctr"/>
            <a:r>
              <a:rPr lang="en-US" sz="1200" dirty="0">
                <a:latin typeface="Century Gothic" panose="020B0502020202020204" pitchFamily="34" charset="0"/>
              </a:rPr>
              <a:t>Aura </a:t>
            </a:r>
            <a:r>
              <a:rPr lang="en-US" sz="1200" dirty="0" err="1">
                <a:latin typeface="Century Gothic" panose="020B0502020202020204" pitchFamily="34" charset="0"/>
              </a:rPr>
              <a:t>Ferreiro</a:t>
            </a:r>
            <a:endParaRPr lang="en-US" sz="1200" dirty="0">
              <a:latin typeface="Century Gothic" panose="020B0502020202020204" pitchFamily="34" charset="0"/>
            </a:endParaRPr>
          </a:p>
          <a:p>
            <a:pPr algn="ctr"/>
            <a:r>
              <a:rPr lang="en-US" sz="1200" dirty="0">
                <a:latin typeface="Century Gothic" panose="020B0502020202020204" pitchFamily="34" charset="0"/>
              </a:rPr>
              <a:t>Sherry Sun</a:t>
            </a:r>
          </a:p>
          <a:p>
            <a:pPr algn="ctr"/>
            <a:r>
              <a:rPr lang="en-US" sz="1200" dirty="0">
                <a:latin typeface="Century Gothic" panose="020B0502020202020204" pitchFamily="34" charset="0"/>
              </a:rPr>
              <a:t>Alaric D’Souza</a:t>
            </a:r>
          </a:p>
          <a:p>
            <a:pPr algn="ctr"/>
            <a:r>
              <a:rPr lang="en-US" sz="1200" dirty="0">
                <a:latin typeface="Century Gothic" panose="020B0502020202020204" pitchFamily="34" charset="0"/>
              </a:rPr>
              <a:t>Robert Potter</a:t>
            </a:r>
          </a:p>
          <a:p>
            <a:pPr algn="ctr"/>
            <a:r>
              <a:rPr lang="en-US" sz="1200" dirty="0">
                <a:latin typeface="Century Gothic" panose="020B0502020202020204" pitchFamily="34" charset="0"/>
              </a:rPr>
              <a:t>Bert Berla</a:t>
            </a:r>
          </a:p>
          <a:p>
            <a:pPr algn="ctr"/>
            <a:r>
              <a:rPr lang="en-US" sz="1200" dirty="0">
                <a:latin typeface="Century Gothic" panose="020B0502020202020204" pitchFamily="34" charset="0"/>
              </a:rPr>
              <a:t>Gretchen Walljasper</a:t>
            </a:r>
          </a:p>
          <a:p>
            <a:pPr algn="ctr"/>
            <a:r>
              <a:rPr lang="en-US" sz="1200" dirty="0">
                <a:latin typeface="Century Gothic" panose="020B0502020202020204" pitchFamily="34" charset="0"/>
              </a:rPr>
              <a:t>Tayte Campbell</a:t>
            </a:r>
          </a:p>
          <a:p>
            <a:pPr algn="ctr"/>
            <a:r>
              <a:rPr lang="en-US" sz="1200" dirty="0" err="1">
                <a:latin typeface="Century Gothic" panose="020B0502020202020204" pitchFamily="34" charset="0"/>
              </a:rPr>
              <a:t>Jie</a:t>
            </a:r>
            <a:r>
              <a:rPr lang="en-US" sz="1200" dirty="0">
                <a:latin typeface="Century Gothic" panose="020B0502020202020204" pitchFamily="34" charset="0"/>
              </a:rPr>
              <a:t> Sun</a:t>
            </a:r>
          </a:p>
          <a:p>
            <a:pPr algn="ctr"/>
            <a:r>
              <a:rPr lang="en-US" sz="1200" dirty="0">
                <a:latin typeface="Century Gothic" panose="020B0502020202020204" pitchFamily="34" charset="0"/>
              </a:rPr>
              <a:t>Winston Anthony </a:t>
            </a:r>
          </a:p>
          <a:p>
            <a:pPr algn="ctr"/>
            <a:r>
              <a:rPr lang="en-US" sz="1200" dirty="0">
                <a:latin typeface="Century Gothic" panose="020B0502020202020204" pitchFamily="34" charset="0"/>
              </a:rPr>
              <a:t>Eric Keen</a:t>
            </a:r>
          </a:p>
          <a:p>
            <a:pPr algn="ctr"/>
            <a:endParaRPr lang="en-US" sz="1200" dirty="0">
              <a:latin typeface="Century Gothic" panose="020B0502020202020204" pitchFamily="34" charset="0"/>
            </a:endParaRPr>
          </a:p>
        </p:txBody>
      </p:sp>
      <p:sp>
        <p:nvSpPr>
          <p:cNvPr id="5" name="Slide Number Placeholder 4"/>
          <p:cNvSpPr>
            <a:spLocks noGrp="1"/>
          </p:cNvSpPr>
          <p:nvPr>
            <p:ph type="sldNum" sz="quarter" idx="12"/>
          </p:nvPr>
        </p:nvSpPr>
        <p:spPr/>
        <p:txBody>
          <a:bodyPr/>
          <a:lstStyle/>
          <a:p>
            <a:fld id="{77E59808-E941-46E1-872F-5DB51E5B6943}" type="slidenum">
              <a:rPr lang="en-US" smtClean="0">
                <a:solidFill>
                  <a:prstClr val="white">
                    <a:tint val="75000"/>
                  </a:prstClr>
                </a:solidFill>
              </a:rPr>
              <a:pPr/>
              <a:t>53</a:t>
            </a:fld>
            <a:endParaRPr lang="en-US" dirty="0">
              <a:solidFill>
                <a:prstClr val="white">
                  <a:tint val="75000"/>
                </a:prstClr>
              </a:solidFill>
            </a:endParaRPr>
          </a:p>
        </p:txBody>
      </p:sp>
      <p:pic>
        <p:nvPicPr>
          <p:cNvPr id="12" name="Picture 11" descr="A group of people posing for a photo&#10;&#10;Description generated with very high confidence">
            <a:extLst>
              <a:ext uri="{FF2B5EF4-FFF2-40B4-BE49-F238E27FC236}">
                <a16:creationId xmlns:a16="http://schemas.microsoft.com/office/drawing/2014/main" id="{00B63F48-345E-448B-83C2-A145BCFFBFF5}"/>
              </a:ext>
            </a:extLst>
          </p:cNvPr>
          <p:cNvPicPr>
            <a:picLocks noChangeAspect="1"/>
          </p:cNvPicPr>
          <p:nvPr/>
        </p:nvPicPr>
        <p:blipFill rotWithShape="1">
          <a:blip r:embed="rId4">
            <a:extLst>
              <a:ext uri="{28A0092B-C50C-407E-A947-70E740481C1C}">
                <a14:useLocalDpi xmlns:a14="http://schemas.microsoft.com/office/drawing/2010/main" val="0"/>
              </a:ext>
            </a:extLst>
          </a:blip>
          <a:srcRect l="2505" t="36430" r="721" b="39731"/>
          <a:stretch/>
        </p:blipFill>
        <p:spPr>
          <a:xfrm>
            <a:off x="0" y="23154"/>
            <a:ext cx="12192000" cy="2002232"/>
          </a:xfrm>
          <a:prstGeom prst="rect">
            <a:avLst/>
          </a:prstGeom>
        </p:spPr>
      </p:pic>
      <p:sp>
        <p:nvSpPr>
          <p:cNvPr id="15" name="Rectangle 14">
            <a:extLst>
              <a:ext uri="{FF2B5EF4-FFF2-40B4-BE49-F238E27FC236}">
                <a16:creationId xmlns:a16="http://schemas.microsoft.com/office/drawing/2014/main" id="{348F61DA-1334-4A28-BF89-155FF5056DA2}"/>
              </a:ext>
            </a:extLst>
          </p:cNvPr>
          <p:cNvSpPr/>
          <p:nvPr/>
        </p:nvSpPr>
        <p:spPr>
          <a:xfrm>
            <a:off x="3443107" y="3933601"/>
            <a:ext cx="3361849" cy="1354217"/>
          </a:xfrm>
          <a:prstGeom prst="rect">
            <a:avLst/>
          </a:prstGeom>
        </p:spPr>
        <p:txBody>
          <a:bodyPr wrap="square">
            <a:spAutoFit/>
          </a:bodyPr>
          <a:lstStyle/>
          <a:p>
            <a:pPr algn="ctr"/>
            <a:r>
              <a:rPr lang="en-US" sz="2000" dirty="0">
                <a:latin typeface="Century Gothic" panose="020B0502020202020204" pitchFamily="34" charset="0"/>
              </a:rPr>
              <a:t>Center for Genome Sciences</a:t>
            </a:r>
            <a:endParaRPr lang="en-US" sz="1600" dirty="0">
              <a:latin typeface="Century Gothic" panose="020B0502020202020204" pitchFamily="34" charset="0"/>
            </a:endParaRPr>
          </a:p>
          <a:p>
            <a:pPr algn="ctr"/>
            <a:r>
              <a:rPr lang="en-US" sz="1400" dirty="0">
                <a:latin typeface="Century Gothic" panose="020B0502020202020204" pitchFamily="34" charset="0"/>
              </a:rPr>
              <a:t>Jess </a:t>
            </a:r>
            <a:r>
              <a:rPr lang="en-US" sz="1400" dirty="0" err="1">
                <a:latin typeface="Century Gothic" panose="020B0502020202020204" pitchFamily="34" charset="0"/>
              </a:rPr>
              <a:t>Hosington</a:t>
            </a:r>
            <a:r>
              <a:rPr lang="en-US" sz="1400" dirty="0">
                <a:latin typeface="Century Gothic" panose="020B0502020202020204" pitchFamily="34" charset="0"/>
              </a:rPr>
              <a:t>-Lopez</a:t>
            </a:r>
          </a:p>
          <a:p>
            <a:pPr algn="ctr"/>
            <a:r>
              <a:rPr lang="en-US" sz="1400" dirty="0">
                <a:latin typeface="Century Gothic" panose="020B0502020202020204" pitchFamily="34" charset="0"/>
              </a:rPr>
              <a:t>Brian Koebbe</a:t>
            </a:r>
          </a:p>
          <a:p>
            <a:pPr algn="ctr"/>
            <a:r>
              <a:rPr lang="en-US" sz="1400" dirty="0">
                <a:latin typeface="Century Gothic" panose="020B0502020202020204" pitchFamily="34" charset="0"/>
              </a:rPr>
              <a:t>Eric Martin</a:t>
            </a:r>
          </a:p>
        </p:txBody>
      </p:sp>
      <p:sp>
        <p:nvSpPr>
          <p:cNvPr id="16" name="Rectangle 15">
            <a:extLst>
              <a:ext uri="{FF2B5EF4-FFF2-40B4-BE49-F238E27FC236}">
                <a16:creationId xmlns:a16="http://schemas.microsoft.com/office/drawing/2014/main" id="{976D2F49-3A84-4D9D-8BF5-FE7DC68D54DC}"/>
              </a:ext>
            </a:extLst>
          </p:cNvPr>
          <p:cNvSpPr/>
          <p:nvPr/>
        </p:nvSpPr>
        <p:spPr>
          <a:xfrm>
            <a:off x="6187766" y="2010610"/>
            <a:ext cx="3361849" cy="830997"/>
          </a:xfrm>
          <a:prstGeom prst="rect">
            <a:avLst/>
          </a:prstGeom>
        </p:spPr>
        <p:txBody>
          <a:bodyPr wrap="square">
            <a:spAutoFit/>
          </a:bodyPr>
          <a:lstStyle/>
          <a:p>
            <a:pPr algn="ctr"/>
            <a:r>
              <a:rPr lang="en-US" sz="2000" dirty="0">
                <a:latin typeface="Century Gothic" panose="020B0502020202020204" pitchFamily="34" charset="0"/>
              </a:rPr>
              <a:t>Burnham Lab</a:t>
            </a:r>
            <a:endParaRPr lang="en-US" sz="1600" dirty="0">
              <a:latin typeface="Century Gothic" panose="020B0502020202020204" pitchFamily="34" charset="0"/>
            </a:endParaRPr>
          </a:p>
          <a:p>
            <a:pPr algn="ctr"/>
            <a:r>
              <a:rPr lang="en-US" sz="1400" dirty="0">
                <a:latin typeface="Century Gothic" panose="020B0502020202020204" pitchFamily="34" charset="0"/>
              </a:rPr>
              <a:t>Carey-Ann Burnham</a:t>
            </a:r>
          </a:p>
          <a:p>
            <a:pPr algn="ctr"/>
            <a:r>
              <a:rPr lang="en-US" sz="1400" dirty="0">
                <a:latin typeface="Century Gothic" panose="020B0502020202020204" pitchFamily="34" charset="0"/>
              </a:rPr>
              <a:t>Meghan Wallace</a:t>
            </a:r>
          </a:p>
        </p:txBody>
      </p:sp>
      <p:sp>
        <p:nvSpPr>
          <p:cNvPr id="17" name="Rectangle 16">
            <a:extLst>
              <a:ext uri="{FF2B5EF4-FFF2-40B4-BE49-F238E27FC236}">
                <a16:creationId xmlns:a16="http://schemas.microsoft.com/office/drawing/2014/main" id="{4D77DE55-3285-443A-8D30-DE05B4D7CB1D}"/>
              </a:ext>
            </a:extLst>
          </p:cNvPr>
          <p:cNvSpPr/>
          <p:nvPr/>
        </p:nvSpPr>
        <p:spPr>
          <a:xfrm>
            <a:off x="6187766" y="2905767"/>
            <a:ext cx="3361849" cy="830997"/>
          </a:xfrm>
          <a:prstGeom prst="rect">
            <a:avLst/>
          </a:prstGeom>
        </p:spPr>
        <p:txBody>
          <a:bodyPr wrap="square">
            <a:spAutoFit/>
          </a:bodyPr>
          <a:lstStyle/>
          <a:p>
            <a:pPr algn="ctr"/>
            <a:r>
              <a:rPr lang="en-US" sz="2000" dirty="0">
                <a:latin typeface="Century Gothic" panose="020B0502020202020204" pitchFamily="34" charset="0"/>
              </a:rPr>
              <a:t>Mangan Lab</a:t>
            </a:r>
            <a:endParaRPr lang="en-US" sz="1600" dirty="0">
              <a:latin typeface="Century Gothic" panose="020B0502020202020204" pitchFamily="34" charset="0"/>
            </a:endParaRPr>
          </a:p>
          <a:p>
            <a:pPr algn="ctr"/>
            <a:r>
              <a:rPr lang="en-US" sz="1400" dirty="0">
                <a:latin typeface="Century Gothic" panose="020B0502020202020204" pitchFamily="34" charset="0"/>
              </a:rPr>
              <a:t>Scott Mangan</a:t>
            </a:r>
          </a:p>
          <a:p>
            <a:pPr algn="ctr"/>
            <a:r>
              <a:rPr lang="en-US" sz="1400" dirty="0">
                <a:latin typeface="Century Gothic" panose="020B0502020202020204" pitchFamily="34" charset="0"/>
              </a:rPr>
              <a:t>Claudia Stein</a:t>
            </a:r>
          </a:p>
        </p:txBody>
      </p:sp>
      <p:sp>
        <p:nvSpPr>
          <p:cNvPr id="18" name="Rectangle 17">
            <a:extLst>
              <a:ext uri="{FF2B5EF4-FFF2-40B4-BE49-F238E27FC236}">
                <a16:creationId xmlns:a16="http://schemas.microsoft.com/office/drawing/2014/main" id="{D453A146-9DC5-432C-8564-4326F9454F34}"/>
              </a:ext>
            </a:extLst>
          </p:cNvPr>
          <p:cNvSpPr/>
          <p:nvPr/>
        </p:nvSpPr>
        <p:spPr>
          <a:xfrm>
            <a:off x="6187766" y="3789601"/>
            <a:ext cx="3361849" cy="830997"/>
          </a:xfrm>
          <a:prstGeom prst="rect">
            <a:avLst/>
          </a:prstGeom>
        </p:spPr>
        <p:txBody>
          <a:bodyPr wrap="square">
            <a:spAutoFit/>
          </a:bodyPr>
          <a:lstStyle/>
          <a:p>
            <a:pPr algn="ctr"/>
            <a:r>
              <a:rPr lang="en-US" sz="2000" dirty="0">
                <a:latin typeface="Century Gothic" panose="020B0502020202020204" pitchFamily="34" charset="0"/>
              </a:rPr>
              <a:t>Myers Lab</a:t>
            </a:r>
            <a:endParaRPr lang="en-US" sz="1600" dirty="0">
              <a:latin typeface="Century Gothic" panose="020B0502020202020204" pitchFamily="34" charset="0"/>
            </a:endParaRPr>
          </a:p>
          <a:p>
            <a:pPr algn="ctr"/>
            <a:r>
              <a:rPr lang="en-US" sz="1400" dirty="0">
                <a:latin typeface="Century Gothic" panose="020B0502020202020204" pitchFamily="34" charset="0"/>
              </a:rPr>
              <a:t>Jonathan Myers</a:t>
            </a:r>
          </a:p>
          <a:p>
            <a:pPr algn="ctr"/>
            <a:r>
              <a:rPr lang="en-US" sz="1400" dirty="0">
                <a:latin typeface="Century Gothic" panose="020B0502020202020204" pitchFamily="34" charset="0"/>
              </a:rPr>
              <a:t>Christopher Catano</a:t>
            </a:r>
          </a:p>
        </p:txBody>
      </p:sp>
      <p:sp>
        <p:nvSpPr>
          <p:cNvPr id="19" name="Rectangle 18">
            <a:extLst>
              <a:ext uri="{FF2B5EF4-FFF2-40B4-BE49-F238E27FC236}">
                <a16:creationId xmlns:a16="http://schemas.microsoft.com/office/drawing/2014/main" id="{B65CC366-CFFA-47C8-9D81-7107AD1156B3}"/>
              </a:ext>
            </a:extLst>
          </p:cNvPr>
          <p:cNvSpPr/>
          <p:nvPr/>
        </p:nvSpPr>
        <p:spPr>
          <a:xfrm>
            <a:off x="5770767" y="4724571"/>
            <a:ext cx="4195844" cy="1046440"/>
          </a:xfrm>
          <a:prstGeom prst="rect">
            <a:avLst/>
          </a:prstGeom>
        </p:spPr>
        <p:txBody>
          <a:bodyPr wrap="square">
            <a:spAutoFit/>
          </a:bodyPr>
          <a:lstStyle/>
          <a:p>
            <a:pPr algn="ctr"/>
            <a:r>
              <a:rPr lang="en-US" sz="2000" dirty="0">
                <a:latin typeface="Century Gothic" panose="020B0502020202020204" pitchFamily="34" charset="0"/>
              </a:rPr>
              <a:t>Funding</a:t>
            </a:r>
            <a:endParaRPr lang="en-US" sz="1600" dirty="0">
              <a:latin typeface="Century Gothic" panose="020B0502020202020204" pitchFamily="34" charset="0"/>
            </a:endParaRPr>
          </a:p>
          <a:p>
            <a:pPr algn="ctr"/>
            <a:r>
              <a:rPr lang="en-US" sz="1400" dirty="0">
                <a:latin typeface="Century Gothic" panose="020B0502020202020204" pitchFamily="34" charset="0"/>
              </a:rPr>
              <a:t>National Science Foundation Graduate Research Fellowship DGE-1143945</a:t>
            </a:r>
          </a:p>
          <a:p>
            <a:pPr algn="ctr"/>
            <a:r>
              <a:rPr lang="en-US" sz="1400" dirty="0">
                <a:latin typeface="Century Gothic" panose="020B0502020202020204" pitchFamily="34" charset="0"/>
              </a:rPr>
              <a:t>Mellon Mays </a:t>
            </a:r>
          </a:p>
        </p:txBody>
      </p:sp>
      <p:pic>
        <p:nvPicPr>
          <p:cNvPr id="20" name="Picture 19" descr="Screen Clipping">
            <a:extLst>
              <a:ext uri="{FF2B5EF4-FFF2-40B4-BE49-F238E27FC236}">
                <a16:creationId xmlns:a16="http://schemas.microsoft.com/office/drawing/2014/main" id="{CB897552-F9C0-4CEF-BCD8-75A71AD3C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4067" y="3618916"/>
            <a:ext cx="2203180" cy="796792"/>
          </a:xfrm>
          <a:prstGeom prst="rect">
            <a:avLst/>
          </a:prstGeom>
        </p:spPr>
      </p:pic>
    </p:spTree>
    <p:extLst>
      <p:ext uri="{BB962C8B-B14F-4D97-AF65-F5344CB8AC3E}">
        <p14:creationId xmlns:p14="http://schemas.microsoft.com/office/powerpoint/2010/main" val="3140897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DB5-CB18-41AA-BDB4-68DDE0280E9C}"/>
              </a:ext>
            </a:extLst>
          </p:cNvPr>
          <p:cNvSpPr>
            <a:spLocks noGrp="1"/>
          </p:cNvSpPr>
          <p:nvPr>
            <p:ph type="title"/>
          </p:nvPr>
        </p:nvSpPr>
        <p:spPr/>
        <p:txBody>
          <a:bodyPr/>
          <a:lstStyle/>
          <a:p>
            <a:r>
              <a:rPr lang="en-US" dirty="0"/>
              <a:t>Asymptomatic vs Culture +</a:t>
            </a:r>
          </a:p>
        </p:txBody>
      </p:sp>
      <p:pic>
        <p:nvPicPr>
          <p:cNvPr id="6" name="Content Placeholder 5">
            <a:extLst>
              <a:ext uri="{FF2B5EF4-FFF2-40B4-BE49-F238E27FC236}">
                <a16:creationId xmlns:a16="http://schemas.microsoft.com/office/drawing/2014/main" id="{AFBCB52B-8D47-41D3-8FE5-4363ED00D107}"/>
              </a:ext>
            </a:extLst>
          </p:cNvPr>
          <p:cNvPicPr>
            <a:picLocks noGrp="1" noChangeAspect="1"/>
          </p:cNvPicPr>
          <p:nvPr>
            <p:ph idx="1"/>
          </p:nvPr>
        </p:nvPicPr>
        <p:blipFill>
          <a:blip r:embed="rId2"/>
          <a:stretch>
            <a:fillRect/>
          </a:stretch>
        </p:blipFill>
        <p:spPr>
          <a:xfrm>
            <a:off x="2248945" y="1838943"/>
            <a:ext cx="6760890" cy="4525963"/>
          </a:xfrm>
          <a:prstGeom prst="rect">
            <a:avLst/>
          </a:prstGeom>
        </p:spPr>
      </p:pic>
      <p:sp>
        <p:nvSpPr>
          <p:cNvPr id="4" name="Slide Number Placeholder 3">
            <a:extLst>
              <a:ext uri="{FF2B5EF4-FFF2-40B4-BE49-F238E27FC236}">
                <a16:creationId xmlns:a16="http://schemas.microsoft.com/office/drawing/2014/main" id="{CCAB6FA2-EFB6-4552-9BCC-8BFC9E934095}"/>
              </a:ext>
            </a:extLst>
          </p:cNvPr>
          <p:cNvSpPr>
            <a:spLocks noGrp="1"/>
          </p:cNvSpPr>
          <p:nvPr>
            <p:ph type="sldNum" sz="quarter" idx="12"/>
          </p:nvPr>
        </p:nvSpPr>
        <p:spPr/>
        <p:txBody>
          <a:bodyPr/>
          <a:lstStyle/>
          <a:p>
            <a:fld id="{77E59808-E941-46E1-872F-5DB51E5B6943}" type="slidenum">
              <a:rPr lang="en-US" smtClean="0"/>
              <a:pPr/>
              <a:t>54</a:t>
            </a:fld>
            <a:endParaRPr lang="en-US"/>
          </a:p>
        </p:txBody>
      </p:sp>
      <p:grpSp>
        <p:nvGrpSpPr>
          <p:cNvPr id="12" name="Group 11">
            <a:extLst>
              <a:ext uri="{FF2B5EF4-FFF2-40B4-BE49-F238E27FC236}">
                <a16:creationId xmlns:a16="http://schemas.microsoft.com/office/drawing/2014/main" id="{C893BC4F-6B92-49ED-9E29-1AB68BC91D8F}"/>
              </a:ext>
            </a:extLst>
          </p:cNvPr>
          <p:cNvGrpSpPr/>
          <p:nvPr/>
        </p:nvGrpSpPr>
        <p:grpSpPr>
          <a:xfrm>
            <a:off x="10680364" y="6331274"/>
            <a:ext cx="1061089" cy="510088"/>
            <a:chOff x="10680364" y="6331274"/>
            <a:chExt cx="1061089" cy="510088"/>
          </a:xfrm>
        </p:grpSpPr>
        <p:pic>
          <p:nvPicPr>
            <p:cNvPr id="13" name="Picture 12">
              <a:extLst>
                <a:ext uri="{FF2B5EF4-FFF2-40B4-BE49-F238E27FC236}">
                  <a16:creationId xmlns:a16="http://schemas.microsoft.com/office/drawing/2014/main" id="{E32353F7-982A-448A-B242-DA98B1B6B51E}"/>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4" name="Picture 13" descr="Screen Clipping">
              <a:extLst>
                <a:ext uri="{FF2B5EF4-FFF2-40B4-BE49-F238E27FC236}">
                  <a16:creationId xmlns:a16="http://schemas.microsoft.com/office/drawing/2014/main" id="{B2D46081-A54D-478D-9B16-7B64F3DBDE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15" name="Picture 14">
            <a:extLst>
              <a:ext uri="{FF2B5EF4-FFF2-40B4-BE49-F238E27FC236}">
                <a16:creationId xmlns:a16="http://schemas.microsoft.com/office/drawing/2014/main" id="{1C67B45E-E2F7-4B94-918B-F44AB1C6D2DF}"/>
              </a:ext>
            </a:extLst>
          </p:cNvPr>
          <p:cNvPicPr>
            <a:picLocks noChangeAspect="1"/>
          </p:cNvPicPr>
          <p:nvPr/>
        </p:nvPicPr>
        <p:blipFill>
          <a:blip r:embed="rId5"/>
          <a:stretch>
            <a:fillRect/>
          </a:stretch>
        </p:blipFill>
        <p:spPr>
          <a:xfrm>
            <a:off x="9246420" y="3027555"/>
            <a:ext cx="2709886" cy="1720560"/>
          </a:xfrm>
          <a:prstGeom prst="rect">
            <a:avLst/>
          </a:prstGeom>
        </p:spPr>
      </p:pic>
      <p:pic>
        <p:nvPicPr>
          <p:cNvPr id="17" name="Picture 16">
            <a:extLst>
              <a:ext uri="{FF2B5EF4-FFF2-40B4-BE49-F238E27FC236}">
                <a16:creationId xmlns:a16="http://schemas.microsoft.com/office/drawing/2014/main" id="{7D7A6397-4CF6-48B7-9BA2-5BB3C021FC97}"/>
              </a:ext>
            </a:extLst>
          </p:cNvPr>
          <p:cNvPicPr>
            <a:picLocks noChangeAspect="1"/>
          </p:cNvPicPr>
          <p:nvPr/>
        </p:nvPicPr>
        <p:blipFill rotWithShape="1">
          <a:blip r:embed="rId6"/>
          <a:srcRect l="16580" b="18311"/>
          <a:stretch/>
        </p:blipFill>
        <p:spPr>
          <a:xfrm>
            <a:off x="3365292" y="1846253"/>
            <a:ext cx="5637048" cy="3685118"/>
          </a:xfrm>
          <a:prstGeom prst="rect">
            <a:avLst/>
          </a:prstGeom>
        </p:spPr>
      </p:pic>
    </p:spTree>
    <p:extLst>
      <p:ext uri="{BB962C8B-B14F-4D97-AF65-F5344CB8AC3E}">
        <p14:creationId xmlns:p14="http://schemas.microsoft.com/office/powerpoint/2010/main" val="26293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DB5-CB18-41AA-BDB4-68DDE0280E9C}"/>
              </a:ext>
            </a:extLst>
          </p:cNvPr>
          <p:cNvSpPr>
            <a:spLocks noGrp="1"/>
          </p:cNvSpPr>
          <p:nvPr>
            <p:ph type="title"/>
          </p:nvPr>
        </p:nvSpPr>
        <p:spPr/>
        <p:txBody>
          <a:bodyPr/>
          <a:lstStyle/>
          <a:p>
            <a:r>
              <a:rPr lang="en-US" dirty="0"/>
              <a:t>Asymptomatic vs No Growth</a:t>
            </a:r>
          </a:p>
        </p:txBody>
      </p:sp>
      <p:pic>
        <p:nvPicPr>
          <p:cNvPr id="6" name="Content Placeholder 5">
            <a:extLst>
              <a:ext uri="{FF2B5EF4-FFF2-40B4-BE49-F238E27FC236}">
                <a16:creationId xmlns:a16="http://schemas.microsoft.com/office/drawing/2014/main" id="{AFBCB52B-8D47-41D3-8FE5-4363ED00D107}"/>
              </a:ext>
            </a:extLst>
          </p:cNvPr>
          <p:cNvPicPr>
            <a:picLocks noGrp="1" noChangeAspect="1"/>
          </p:cNvPicPr>
          <p:nvPr>
            <p:ph idx="1"/>
          </p:nvPr>
        </p:nvPicPr>
        <p:blipFill>
          <a:blip r:embed="rId2"/>
          <a:stretch>
            <a:fillRect/>
          </a:stretch>
        </p:blipFill>
        <p:spPr>
          <a:xfrm>
            <a:off x="2485530" y="1757596"/>
            <a:ext cx="6760890" cy="4525963"/>
          </a:xfrm>
          <a:prstGeom prst="rect">
            <a:avLst/>
          </a:prstGeom>
        </p:spPr>
      </p:pic>
      <p:sp>
        <p:nvSpPr>
          <p:cNvPr id="4" name="Slide Number Placeholder 3">
            <a:extLst>
              <a:ext uri="{FF2B5EF4-FFF2-40B4-BE49-F238E27FC236}">
                <a16:creationId xmlns:a16="http://schemas.microsoft.com/office/drawing/2014/main" id="{CCAB6FA2-EFB6-4552-9BCC-8BFC9E934095}"/>
              </a:ext>
            </a:extLst>
          </p:cNvPr>
          <p:cNvSpPr>
            <a:spLocks noGrp="1"/>
          </p:cNvSpPr>
          <p:nvPr>
            <p:ph type="sldNum" sz="quarter" idx="12"/>
          </p:nvPr>
        </p:nvSpPr>
        <p:spPr/>
        <p:txBody>
          <a:bodyPr/>
          <a:lstStyle/>
          <a:p>
            <a:fld id="{77E59808-E941-46E1-872F-5DB51E5B6943}" type="slidenum">
              <a:rPr lang="en-US" smtClean="0"/>
              <a:pPr/>
              <a:t>55</a:t>
            </a:fld>
            <a:endParaRPr lang="en-US"/>
          </a:p>
        </p:txBody>
      </p:sp>
      <p:grpSp>
        <p:nvGrpSpPr>
          <p:cNvPr id="12" name="Group 11">
            <a:extLst>
              <a:ext uri="{FF2B5EF4-FFF2-40B4-BE49-F238E27FC236}">
                <a16:creationId xmlns:a16="http://schemas.microsoft.com/office/drawing/2014/main" id="{C893BC4F-6B92-49ED-9E29-1AB68BC91D8F}"/>
              </a:ext>
            </a:extLst>
          </p:cNvPr>
          <p:cNvGrpSpPr/>
          <p:nvPr/>
        </p:nvGrpSpPr>
        <p:grpSpPr>
          <a:xfrm>
            <a:off x="10680364" y="6331274"/>
            <a:ext cx="1061089" cy="510088"/>
            <a:chOff x="10680364" y="6331274"/>
            <a:chExt cx="1061089" cy="510088"/>
          </a:xfrm>
        </p:grpSpPr>
        <p:pic>
          <p:nvPicPr>
            <p:cNvPr id="13" name="Picture 12">
              <a:extLst>
                <a:ext uri="{FF2B5EF4-FFF2-40B4-BE49-F238E27FC236}">
                  <a16:creationId xmlns:a16="http://schemas.microsoft.com/office/drawing/2014/main" id="{E32353F7-982A-448A-B242-DA98B1B6B51E}"/>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4" name="Picture 13" descr="Screen Clipping">
              <a:extLst>
                <a:ext uri="{FF2B5EF4-FFF2-40B4-BE49-F238E27FC236}">
                  <a16:creationId xmlns:a16="http://schemas.microsoft.com/office/drawing/2014/main" id="{B2D46081-A54D-478D-9B16-7B64F3DBDE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15" name="Picture 14">
            <a:extLst>
              <a:ext uri="{FF2B5EF4-FFF2-40B4-BE49-F238E27FC236}">
                <a16:creationId xmlns:a16="http://schemas.microsoft.com/office/drawing/2014/main" id="{1C67B45E-E2F7-4B94-918B-F44AB1C6D2DF}"/>
              </a:ext>
            </a:extLst>
          </p:cNvPr>
          <p:cNvPicPr>
            <a:picLocks noChangeAspect="1"/>
          </p:cNvPicPr>
          <p:nvPr/>
        </p:nvPicPr>
        <p:blipFill>
          <a:blip r:embed="rId5"/>
          <a:stretch>
            <a:fillRect/>
          </a:stretch>
        </p:blipFill>
        <p:spPr>
          <a:xfrm>
            <a:off x="9246420" y="3027555"/>
            <a:ext cx="2709886" cy="1720560"/>
          </a:xfrm>
          <a:prstGeom prst="rect">
            <a:avLst/>
          </a:prstGeom>
        </p:spPr>
      </p:pic>
      <p:pic>
        <p:nvPicPr>
          <p:cNvPr id="3" name="Picture 2">
            <a:extLst>
              <a:ext uri="{FF2B5EF4-FFF2-40B4-BE49-F238E27FC236}">
                <a16:creationId xmlns:a16="http://schemas.microsoft.com/office/drawing/2014/main" id="{E3F10BA4-FE46-49AB-9BE1-1C3F548A6D0B}"/>
              </a:ext>
            </a:extLst>
          </p:cNvPr>
          <p:cNvPicPr>
            <a:picLocks noChangeAspect="1"/>
          </p:cNvPicPr>
          <p:nvPr/>
        </p:nvPicPr>
        <p:blipFill rotWithShape="1">
          <a:blip r:embed="rId6"/>
          <a:srcRect l="17176" b="17612"/>
          <a:stretch/>
        </p:blipFill>
        <p:spPr>
          <a:xfrm>
            <a:off x="3635114" y="1757279"/>
            <a:ext cx="5615493" cy="3729121"/>
          </a:xfrm>
          <a:prstGeom prst="rect">
            <a:avLst/>
          </a:prstGeom>
        </p:spPr>
      </p:pic>
    </p:spTree>
    <p:extLst>
      <p:ext uri="{BB962C8B-B14F-4D97-AF65-F5344CB8AC3E}">
        <p14:creationId xmlns:p14="http://schemas.microsoft.com/office/powerpoint/2010/main" val="277365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DB5-CB18-41AA-BDB4-68DDE0280E9C}"/>
              </a:ext>
            </a:extLst>
          </p:cNvPr>
          <p:cNvSpPr>
            <a:spLocks noGrp="1"/>
          </p:cNvSpPr>
          <p:nvPr>
            <p:ph type="title"/>
          </p:nvPr>
        </p:nvSpPr>
        <p:spPr/>
        <p:txBody>
          <a:bodyPr/>
          <a:lstStyle/>
          <a:p>
            <a:r>
              <a:rPr lang="en-US" dirty="0"/>
              <a:t>Asymptomatic vs Insignificant</a:t>
            </a:r>
          </a:p>
        </p:txBody>
      </p:sp>
      <p:pic>
        <p:nvPicPr>
          <p:cNvPr id="6" name="Content Placeholder 5">
            <a:extLst>
              <a:ext uri="{FF2B5EF4-FFF2-40B4-BE49-F238E27FC236}">
                <a16:creationId xmlns:a16="http://schemas.microsoft.com/office/drawing/2014/main" id="{AFBCB52B-8D47-41D3-8FE5-4363ED00D107}"/>
              </a:ext>
            </a:extLst>
          </p:cNvPr>
          <p:cNvPicPr>
            <a:picLocks noGrp="1" noChangeAspect="1"/>
          </p:cNvPicPr>
          <p:nvPr>
            <p:ph idx="1"/>
          </p:nvPr>
        </p:nvPicPr>
        <p:blipFill>
          <a:blip r:embed="rId2"/>
          <a:stretch>
            <a:fillRect/>
          </a:stretch>
        </p:blipFill>
        <p:spPr>
          <a:xfrm>
            <a:off x="2485530" y="1757596"/>
            <a:ext cx="6760890" cy="4525963"/>
          </a:xfrm>
          <a:prstGeom prst="rect">
            <a:avLst/>
          </a:prstGeom>
        </p:spPr>
      </p:pic>
      <p:sp>
        <p:nvSpPr>
          <p:cNvPr id="4" name="Slide Number Placeholder 3">
            <a:extLst>
              <a:ext uri="{FF2B5EF4-FFF2-40B4-BE49-F238E27FC236}">
                <a16:creationId xmlns:a16="http://schemas.microsoft.com/office/drawing/2014/main" id="{CCAB6FA2-EFB6-4552-9BCC-8BFC9E934095}"/>
              </a:ext>
            </a:extLst>
          </p:cNvPr>
          <p:cNvSpPr>
            <a:spLocks noGrp="1"/>
          </p:cNvSpPr>
          <p:nvPr>
            <p:ph type="sldNum" sz="quarter" idx="12"/>
          </p:nvPr>
        </p:nvSpPr>
        <p:spPr/>
        <p:txBody>
          <a:bodyPr/>
          <a:lstStyle/>
          <a:p>
            <a:fld id="{77E59808-E941-46E1-872F-5DB51E5B6943}" type="slidenum">
              <a:rPr lang="en-US" smtClean="0"/>
              <a:pPr/>
              <a:t>56</a:t>
            </a:fld>
            <a:endParaRPr lang="en-US"/>
          </a:p>
        </p:txBody>
      </p:sp>
      <p:grpSp>
        <p:nvGrpSpPr>
          <p:cNvPr id="12" name="Group 11">
            <a:extLst>
              <a:ext uri="{FF2B5EF4-FFF2-40B4-BE49-F238E27FC236}">
                <a16:creationId xmlns:a16="http://schemas.microsoft.com/office/drawing/2014/main" id="{C893BC4F-6B92-49ED-9E29-1AB68BC91D8F}"/>
              </a:ext>
            </a:extLst>
          </p:cNvPr>
          <p:cNvGrpSpPr/>
          <p:nvPr/>
        </p:nvGrpSpPr>
        <p:grpSpPr>
          <a:xfrm>
            <a:off x="10680364" y="6331274"/>
            <a:ext cx="1061089" cy="510088"/>
            <a:chOff x="10680364" y="6331274"/>
            <a:chExt cx="1061089" cy="510088"/>
          </a:xfrm>
        </p:grpSpPr>
        <p:pic>
          <p:nvPicPr>
            <p:cNvPr id="13" name="Picture 12">
              <a:extLst>
                <a:ext uri="{FF2B5EF4-FFF2-40B4-BE49-F238E27FC236}">
                  <a16:creationId xmlns:a16="http://schemas.microsoft.com/office/drawing/2014/main" id="{E32353F7-982A-448A-B242-DA98B1B6B51E}"/>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14" name="Picture 13" descr="Screen Clipping">
              <a:extLst>
                <a:ext uri="{FF2B5EF4-FFF2-40B4-BE49-F238E27FC236}">
                  <a16:creationId xmlns:a16="http://schemas.microsoft.com/office/drawing/2014/main" id="{B2D46081-A54D-478D-9B16-7B64F3DBDE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15" name="Picture 14">
            <a:extLst>
              <a:ext uri="{FF2B5EF4-FFF2-40B4-BE49-F238E27FC236}">
                <a16:creationId xmlns:a16="http://schemas.microsoft.com/office/drawing/2014/main" id="{1C67B45E-E2F7-4B94-918B-F44AB1C6D2DF}"/>
              </a:ext>
            </a:extLst>
          </p:cNvPr>
          <p:cNvPicPr>
            <a:picLocks noChangeAspect="1"/>
          </p:cNvPicPr>
          <p:nvPr/>
        </p:nvPicPr>
        <p:blipFill>
          <a:blip r:embed="rId5"/>
          <a:stretch>
            <a:fillRect/>
          </a:stretch>
        </p:blipFill>
        <p:spPr>
          <a:xfrm>
            <a:off x="9246420" y="3027555"/>
            <a:ext cx="2709886" cy="1720560"/>
          </a:xfrm>
          <a:prstGeom prst="rect">
            <a:avLst/>
          </a:prstGeom>
        </p:spPr>
      </p:pic>
      <p:pic>
        <p:nvPicPr>
          <p:cNvPr id="7" name="Picture 6">
            <a:extLst>
              <a:ext uri="{FF2B5EF4-FFF2-40B4-BE49-F238E27FC236}">
                <a16:creationId xmlns:a16="http://schemas.microsoft.com/office/drawing/2014/main" id="{8086CA13-E7E3-4014-AAB1-BB72D0A73515}"/>
              </a:ext>
            </a:extLst>
          </p:cNvPr>
          <p:cNvPicPr>
            <a:picLocks noChangeAspect="1"/>
          </p:cNvPicPr>
          <p:nvPr/>
        </p:nvPicPr>
        <p:blipFill rotWithShape="1">
          <a:blip r:embed="rId6"/>
          <a:srcRect l="12055" b="15261"/>
          <a:stretch/>
        </p:blipFill>
        <p:spPr>
          <a:xfrm>
            <a:off x="3290337" y="1748312"/>
            <a:ext cx="5962745" cy="3835521"/>
          </a:xfrm>
          <a:prstGeom prst="rect">
            <a:avLst/>
          </a:prstGeom>
        </p:spPr>
      </p:pic>
    </p:spTree>
    <p:extLst>
      <p:ext uri="{BB962C8B-B14F-4D97-AF65-F5344CB8AC3E}">
        <p14:creationId xmlns:p14="http://schemas.microsoft.com/office/powerpoint/2010/main" val="4444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DB5-CB18-41AA-BDB4-68DDE0280E9C}"/>
              </a:ext>
            </a:extLst>
          </p:cNvPr>
          <p:cNvSpPr>
            <a:spLocks noGrp="1"/>
          </p:cNvSpPr>
          <p:nvPr>
            <p:ph type="title"/>
          </p:nvPr>
        </p:nvSpPr>
        <p:spPr/>
        <p:txBody>
          <a:bodyPr/>
          <a:lstStyle/>
          <a:p>
            <a:r>
              <a:rPr lang="en-US" dirty="0"/>
              <a:t>Asymptomatic vs Multiple Species</a:t>
            </a:r>
          </a:p>
        </p:txBody>
      </p:sp>
      <p:pic>
        <p:nvPicPr>
          <p:cNvPr id="6" name="Content Placeholder 5">
            <a:extLst>
              <a:ext uri="{FF2B5EF4-FFF2-40B4-BE49-F238E27FC236}">
                <a16:creationId xmlns:a16="http://schemas.microsoft.com/office/drawing/2014/main" id="{AFBCB52B-8D47-41D3-8FE5-4363ED00D107}"/>
              </a:ext>
            </a:extLst>
          </p:cNvPr>
          <p:cNvPicPr>
            <a:picLocks noGrp="1" noChangeAspect="1"/>
          </p:cNvPicPr>
          <p:nvPr>
            <p:ph idx="1"/>
          </p:nvPr>
        </p:nvPicPr>
        <p:blipFill>
          <a:blip r:embed="rId2"/>
          <a:stretch>
            <a:fillRect/>
          </a:stretch>
        </p:blipFill>
        <p:spPr>
          <a:xfrm>
            <a:off x="2485530" y="1757596"/>
            <a:ext cx="6760890" cy="4525963"/>
          </a:xfrm>
          <a:prstGeom prst="rect">
            <a:avLst/>
          </a:prstGeom>
        </p:spPr>
      </p:pic>
      <p:sp>
        <p:nvSpPr>
          <p:cNvPr id="4" name="Slide Number Placeholder 3">
            <a:extLst>
              <a:ext uri="{FF2B5EF4-FFF2-40B4-BE49-F238E27FC236}">
                <a16:creationId xmlns:a16="http://schemas.microsoft.com/office/drawing/2014/main" id="{CCAB6FA2-EFB6-4552-9BCC-8BFC9E934095}"/>
              </a:ext>
            </a:extLst>
          </p:cNvPr>
          <p:cNvSpPr>
            <a:spLocks noGrp="1"/>
          </p:cNvSpPr>
          <p:nvPr>
            <p:ph type="sldNum" sz="quarter" idx="12"/>
          </p:nvPr>
        </p:nvSpPr>
        <p:spPr/>
        <p:txBody>
          <a:bodyPr/>
          <a:lstStyle/>
          <a:p>
            <a:fld id="{77E59808-E941-46E1-872F-5DB51E5B6943}" type="slidenum">
              <a:rPr lang="en-US" smtClean="0"/>
              <a:pPr/>
              <a:t>57</a:t>
            </a:fld>
            <a:endParaRPr lang="en-US"/>
          </a:p>
        </p:txBody>
      </p:sp>
      <p:pic>
        <p:nvPicPr>
          <p:cNvPr id="11" name="Picture 10">
            <a:extLst>
              <a:ext uri="{FF2B5EF4-FFF2-40B4-BE49-F238E27FC236}">
                <a16:creationId xmlns:a16="http://schemas.microsoft.com/office/drawing/2014/main" id="{307F53F2-263A-4AFE-94F0-3DD1FB3C8D73}"/>
              </a:ext>
            </a:extLst>
          </p:cNvPr>
          <p:cNvPicPr>
            <a:picLocks noChangeAspect="1"/>
          </p:cNvPicPr>
          <p:nvPr/>
        </p:nvPicPr>
        <p:blipFill>
          <a:blip r:embed="rId3"/>
          <a:stretch>
            <a:fillRect/>
          </a:stretch>
        </p:blipFill>
        <p:spPr>
          <a:xfrm>
            <a:off x="2485056" y="1757279"/>
            <a:ext cx="6761364" cy="4526280"/>
          </a:xfrm>
          <a:prstGeom prst="rect">
            <a:avLst/>
          </a:prstGeom>
        </p:spPr>
      </p:pic>
      <p:grpSp>
        <p:nvGrpSpPr>
          <p:cNvPr id="12" name="Group 11">
            <a:extLst>
              <a:ext uri="{FF2B5EF4-FFF2-40B4-BE49-F238E27FC236}">
                <a16:creationId xmlns:a16="http://schemas.microsoft.com/office/drawing/2014/main" id="{C893BC4F-6B92-49ED-9E29-1AB68BC91D8F}"/>
              </a:ext>
            </a:extLst>
          </p:cNvPr>
          <p:cNvGrpSpPr/>
          <p:nvPr/>
        </p:nvGrpSpPr>
        <p:grpSpPr>
          <a:xfrm>
            <a:off x="10680364" y="6331274"/>
            <a:ext cx="1061089" cy="510088"/>
            <a:chOff x="10680364" y="6331274"/>
            <a:chExt cx="1061089" cy="510088"/>
          </a:xfrm>
        </p:grpSpPr>
        <p:pic>
          <p:nvPicPr>
            <p:cNvPr id="13" name="Picture 12">
              <a:extLst>
                <a:ext uri="{FF2B5EF4-FFF2-40B4-BE49-F238E27FC236}">
                  <a16:creationId xmlns:a16="http://schemas.microsoft.com/office/drawing/2014/main" id="{E32353F7-982A-448A-B242-DA98B1B6B51E}"/>
                </a:ext>
              </a:extLst>
            </p:cNvPr>
            <p:cNvPicPr>
              <a:picLocks noChangeAspect="1"/>
            </p:cNvPicPr>
            <p:nvPr/>
          </p:nvPicPr>
          <p:blipFill>
            <a:blip r:embed="rId4"/>
            <a:stretch>
              <a:fillRect/>
            </a:stretch>
          </p:blipFill>
          <p:spPr>
            <a:xfrm>
              <a:off x="10680364" y="6331274"/>
              <a:ext cx="622524" cy="510088"/>
            </a:xfrm>
            <a:prstGeom prst="rect">
              <a:avLst/>
            </a:prstGeom>
          </p:spPr>
        </p:pic>
        <p:pic>
          <p:nvPicPr>
            <p:cNvPr id="14" name="Picture 13" descr="Screen Clipping">
              <a:extLst>
                <a:ext uri="{FF2B5EF4-FFF2-40B4-BE49-F238E27FC236}">
                  <a16:creationId xmlns:a16="http://schemas.microsoft.com/office/drawing/2014/main" id="{B2D46081-A54D-478D-9B16-7B64F3DBDEF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15" name="Picture 14">
            <a:extLst>
              <a:ext uri="{FF2B5EF4-FFF2-40B4-BE49-F238E27FC236}">
                <a16:creationId xmlns:a16="http://schemas.microsoft.com/office/drawing/2014/main" id="{1C67B45E-E2F7-4B94-918B-F44AB1C6D2DF}"/>
              </a:ext>
            </a:extLst>
          </p:cNvPr>
          <p:cNvPicPr>
            <a:picLocks noChangeAspect="1"/>
          </p:cNvPicPr>
          <p:nvPr/>
        </p:nvPicPr>
        <p:blipFill>
          <a:blip r:embed="rId6"/>
          <a:stretch>
            <a:fillRect/>
          </a:stretch>
        </p:blipFill>
        <p:spPr>
          <a:xfrm>
            <a:off x="9246420" y="3027555"/>
            <a:ext cx="2709886" cy="1720560"/>
          </a:xfrm>
          <a:prstGeom prst="rect">
            <a:avLst/>
          </a:prstGeom>
        </p:spPr>
      </p:pic>
    </p:spTree>
    <p:extLst>
      <p:ext uri="{BB962C8B-B14F-4D97-AF65-F5344CB8AC3E}">
        <p14:creationId xmlns:p14="http://schemas.microsoft.com/office/powerpoint/2010/main" val="175101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C21C-85AB-46D1-A316-4C595300CDAD}"/>
              </a:ext>
            </a:extLst>
          </p:cNvPr>
          <p:cNvSpPr>
            <a:spLocks noGrp="1"/>
          </p:cNvSpPr>
          <p:nvPr>
            <p:ph type="title"/>
          </p:nvPr>
        </p:nvSpPr>
        <p:spPr/>
        <p:txBody>
          <a:bodyPr>
            <a:noAutofit/>
          </a:bodyPr>
          <a:lstStyle/>
          <a:p>
            <a:r>
              <a:rPr lang="en-US" sz="3600" dirty="0"/>
              <a:t>Proteobacteria is more prevalent over time and Actinobacteria is more abundant in younger patients </a:t>
            </a:r>
          </a:p>
        </p:txBody>
      </p:sp>
      <p:sp>
        <p:nvSpPr>
          <p:cNvPr id="4" name="Slide Number Placeholder 3">
            <a:extLst>
              <a:ext uri="{FF2B5EF4-FFF2-40B4-BE49-F238E27FC236}">
                <a16:creationId xmlns:a16="http://schemas.microsoft.com/office/drawing/2014/main" id="{FCB9D667-FE81-4F70-AAE5-91430812E7CD}"/>
              </a:ext>
            </a:extLst>
          </p:cNvPr>
          <p:cNvSpPr>
            <a:spLocks noGrp="1"/>
          </p:cNvSpPr>
          <p:nvPr>
            <p:ph type="sldNum" sz="quarter" idx="12"/>
          </p:nvPr>
        </p:nvSpPr>
        <p:spPr/>
        <p:txBody>
          <a:bodyPr/>
          <a:lstStyle/>
          <a:p>
            <a:fld id="{77E59808-E941-46E1-872F-5DB51E5B6943}" type="slidenum">
              <a:rPr lang="en-US" smtClean="0"/>
              <a:pPr/>
              <a:t>58</a:t>
            </a:fld>
            <a:endParaRPr lang="en-US"/>
          </a:p>
        </p:txBody>
      </p:sp>
      <p:pic>
        <p:nvPicPr>
          <p:cNvPr id="6" name="Picture 5">
            <a:extLst>
              <a:ext uri="{FF2B5EF4-FFF2-40B4-BE49-F238E27FC236}">
                <a16:creationId xmlns:a16="http://schemas.microsoft.com/office/drawing/2014/main" id="{5037A29E-30E5-4C7E-9197-B49BB578CE15}"/>
              </a:ext>
            </a:extLst>
          </p:cNvPr>
          <p:cNvPicPr>
            <a:picLocks noChangeAspect="1"/>
          </p:cNvPicPr>
          <p:nvPr/>
        </p:nvPicPr>
        <p:blipFill rotWithShape="1">
          <a:blip r:embed="rId2"/>
          <a:srcRect t="-645" b="2"/>
          <a:stretch/>
        </p:blipFill>
        <p:spPr>
          <a:xfrm>
            <a:off x="2892700" y="1459163"/>
            <a:ext cx="6670400" cy="5264674"/>
          </a:xfrm>
          <a:prstGeom prst="rect">
            <a:avLst/>
          </a:prstGeom>
        </p:spPr>
      </p:pic>
      <p:sp>
        <p:nvSpPr>
          <p:cNvPr id="7" name="TextBox 6">
            <a:extLst>
              <a:ext uri="{FF2B5EF4-FFF2-40B4-BE49-F238E27FC236}">
                <a16:creationId xmlns:a16="http://schemas.microsoft.com/office/drawing/2014/main" id="{6C329A9D-5722-4837-8CF0-E2A15EF773A9}"/>
              </a:ext>
            </a:extLst>
          </p:cNvPr>
          <p:cNvSpPr txBox="1"/>
          <p:nvPr/>
        </p:nvSpPr>
        <p:spPr>
          <a:xfrm>
            <a:off x="270529" y="2077657"/>
            <a:ext cx="2041148" cy="1015663"/>
          </a:xfrm>
          <a:prstGeom prst="rect">
            <a:avLst/>
          </a:prstGeom>
          <a:noFill/>
        </p:spPr>
        <p:txBody>
          <a:bodyPr wrap="square" rtlCol="0">
            <a:spAutoFit/>
          </a:bodyPr>
          <a:lstStyle/>
          <a:p>
            <a:pPr algn="ctr"/>
            <a:r>
              <a:rPr lang="en-US" sz="2000" dirty="0">
                <a:latin typeface="Century Gothic" panose="020B0502020202020204" pitchFamily="34" charset="0"/>
              </a:rPr>
              <a:t>A = 19-49</a:t>
            </a:r>
          </a:p>
          <a:p>
            <a:pPr algn="ctr"/>
            <a:r>
              <a:rPr lang="en-US" sz="2000" dirty="0">
                <a:latin typeface="Century Gothic" panose="020B0502020202020204" pitchFamily="34" charset="0"/>
              </a:rPr>
              <a:t>B = 50 – 69 </a:t>
            </a:r>
          </a:p>
          <a:p>
            <a:pPr algn="ctr"/>
            <a:r>
              <a:rPr lang="en-US" sz="2000" dirty="0">
                <a:latin typeface="Century Gothic" panose="020B0502020202020204" pitchFamily="34" charset="0"/>
              </a:rPr>
              <a:t>C = 70 + </a:t>
            </a:r>
          </a:p>
        </p:txBody>
      </p:sp>
      <p:sp>
        <p:nvSpPr>
          <p:cNvPr id="9" name="TextBox 8">
            <a:extLst>
              <a:ext uri="{FF2B5EF4-FFF2-40B4-BE49-F238E27FC236}">
                <a16:creationId xmlns:a16="http://schemas.microsoft.com/office/drawing/2014/main" id="{CECD77BA-71A1-41CC-99E7-360374BCDC43}"/>
              </a:ext>
            </a:extLst>
          </p:cNvPr>
          <p:cNvSpPr txBox="1"/>
          <p:nvPr/>
        </p:nvSpPr>
        <p:spPr>
          <a:xfrm>
            <a:off x="142060" y="1644663"/>
            <a:ext cx="2298087" cy="33889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Age Groups</a:t>
            </a:r>
          </a:p>
        </p:txBody>
      </p:sp>
    </p:spTree>
    <p:extLst>
      <p:ext uri="{BB962C8B-B14F-4D97-AF65-F5344CB8AC3E}">
        <p14:creationId xmlns:p14="http://schemas.microsoft.com/office/powerpoint/2010/main" val="360605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F1CF-087F-4C3A-8B54-7649BD361105}"/>
              </a:ext>
            </a:extLst>
          </p:cNvPr>
          <p:cNvSpPr>
            <a:spLocks noGrp="1"/>
          </p:cNvSpPr>
          <p:nvPr>
            <p:ph type="title"/>
          </p:nvPr>
        </p:nvSpPr>
        <p:spPr/>
        <p:txBody>
          <a:bodyPr>
            <a:normAutofit fontScale="90000"/>
          </a:bodyPr>
          <a:lstStyle/>
          <a:p>
            <a:r>
              <a:rPr lang="en-US" dirty="0"/>
              <a:t>Asymptomatic urine microbiome is stable over time</a:t>
            </a:r>
          </a:p>
        </p:txBody>
      </p:sp>
      <p:sp>
        <p:nvSpPr>
          <p:cNvPr id="4" name="Slide Number Placeholder 3">
            <a:extLst>
              <a:ext uri="{FF2B5EF4-FFF2-40B4-BE49-F238E27FC236}">
                <a16:creationId xmlns:a16="http://schemas.microsoft.com/office/drawing/2014/main" id="{3097D5A6-97B1-4E32-86B4-9009CEFD3ACE}"/>
              </a:ext>
            </a:extLst>
          </p:cNvPr>
          <p:cNvSpPr>
            <a:spLocks noGrp="1"/>
          </p:cNvSpPr>
          <p:nvPr>
            <p:ph type="sldNum" sz="quarter" idx="12"/>
          </p:nvPr>
        </p:nvSpPr>
        <p:spPr/>
        <p:txBody>
          <a:bodyPr/>
          <a:lstStyle/>
          <a:p>
            <a:fld id="{77E59808-E941-46E1-872F-5DB51E5B6943}" type="slidenum">
              <a:rPr lang="en-US" smtClean="0"/>
              <a:pPr/>
              <a:t>59</a:t>
            </a:fld>
            <a:endParaRPr lang="en-US"/>
          </a:p>
        </p:txBody>
      </p:sp>
      <p:pic>
        <p:nvPicPr>
          <p:cNvPr id="6" name="Picture 5">
            <a:extLst>
              <a:ext uri="{FF2B5EF4-FFF2-40B4-BE49-F238E27FC236}">
                <a16:creationId xmlns:a16="http://schemas.microsoft.com/office/drawing/2014/main" id="{2AD25AAD-016F-4C8C-9228-1552EF60E78A}"/>
              </a:ext>
            </a:extLst>
          </p:cNvPr>
          <p:cNvPicPr>
            <a:picLocks noChangeAspect="1"/>
          </p:cNvPicPr>
          <p:nvPr/>
        </p:nvPicPr>
        <p:blipFill rotWithShape="1">
          <a:blip r:embed="rId2"/>
          <a:srcRect l="5741" t="1" b="12968"/>
          <a:stretch/>
        </p:blipFill>
        <p:spPr>
          <a:xfrm>
            <a:off x="1276582" y="2083545"/>
            <a:ext cx="8054520" cy="3870959"/>
          </a:xfrm>
          <a:prstGeom prst="rect">
            <a:avLst/>
          </a:prstGeom>
        </p:spPr>
      </p:pic>
      <p:sp>
        <p:nvSpPr>
          <p:cNvPr id="7" name="TextBox 6">
            <a:extLst>
              <a:ext uri="{FF2B5EF4-FFF2-40B4-BE49-F238E27FC236}">
                <a16:creationId xmlns:a16="http://schemas.microsoft.com/office/drawing/2014/main" id="{8CCA1914-496E-4733-8C5F-334EF74D5CEC}"/>
              </a:ext>
            </a:extLst>
          </p:cNvPr>
          <p:cNvSpPr txBox="1"/>
          <p:nvPr/>
        </p:nvSpPr>
        <p:spPr>
          <a:xfrm>
            <a:off x="1276582" y="5575057"/>
            <a:ext cx="2041148" cy="307777"/>
          </a:xfrm>
          <a:prstGeom prst="rect">
            <a:avLst/>
          </a:prstGeom>
          <a:noFill/>
        </p:spPr>
        <p:txBody>
          <a:bodyPr wrap="square" rtlCol="0">
            <a:spAutoFit/>
          </a:bodyPr>
          <a:lstStyle/>
          <a:p>
            <a:r>
              <a:rPr lang="en-US" sz="1400" dirty="0">
                <a:latin typeface="Century Gothic" panose="020B0502020202020204" pitchFamily="34" charset="0"/>
              </a:rPr>
              <a:t>P = 1.2 x 10</a:t>
            </a:r>
            <a:r>
              <a:rPr lang="en-US" sz="1400" baseline="30000" dirty="0">
                <a:latin typeface="Century Gothic" panose="020B0502020202020204" pitchFamily="34" charset="0"/>
              </a:rPr>
              <a:t>-13</a:t>
            </a:r>
            <a:endParaRPr lang="en-US" sz="1400" dirty="0">
              <a:latin typeface="Century Gothic" panose="020B0502020202020204" pitchFamily="34" charset="0"/>
            </a:endParaRPr>
          </a:p>
        </p:txBody>
      </p:sp>
      <p:sp>
        <p:nvSpPr>
          <p:cNvPr id="8" name="TextBox 7">
            <a:extLst>
              <a:ext uri="{FF2B5EF4-FFF2-40B4-BE49-F238E27FC236}">
                <a16:creationId xmlns:a16="http://schemas.microsoft.com/office/drawing/2014/main" id="{A3A4A831-3CD6-4D1C-BEB0-4EC8BD6C5724}"/>
              </a:ext>
            </a:extLst>
          </p:cNvPr>
          <p:cNvSpPr txBox="1"/>
          <p:nvPr/>
        </p:nvSpPr>
        <p:spPr>
          <a:xfrm>
            <a:off x="5383515" y="5575058"/>
            <a:ext cx="2041148" cy="307777"/>
          </a:xfrm>
          <a:prstGeom prst="rect">
            <a:avLst/>
          </a:prstGeom>
          <a:noFill/>
        </p:spPr>
        <p:txBody>
          <a:bodyPr wrap="square" rtlCol="0">
            <a:spAutoFit/>
          </a:bodyPr>
          <a:lstStyle>
            <a:defPPr>
              <a:defRPr lang="en-US"/>
            </a:defPPr>
            <a:lvl1pPr>
              <a:defRPr sz="1400">
                <a:latin typeface="Century Gothic" panose="020B0502020202020204" pitchFamily="34" charset="0"/>
              </a:defRPr>
            </a:lvl1pPr>
          </a:lstStyle>
          <a:p>
            <a:r>
              <a:rPr lang="en-US" dirty="0"/>
              <a:t>P = 1.6 x 10-6</a:t>
            </a:r>
          </a:p>
        </p:txBody>
      </p:sp>
      <p:sp>
        <p:nvSpPr>
          <p:cNvPr id="9" name="TextBox 8">
            <a:extLst>
              <a:ext uri="{FF2B5EF4-FFF2-40B4-BE49-F238E27FC236}">
                <a16:creationId xmlns:a16="http://schemas.microsoft.com/office/drawing/2014/main" id="{8EBC9124-9822-48D1-9A8C-95371C305A76}"/>
              </a:ext>
            </a:extLst>
          </p:cNvPr>
          <p:cNvSpPr txBox="1"/>
          <p:nvPr/>
        </p:nvSpPr>
        <p:spPr>
          <a:xfrm>
            <a:off x="2168686" y="1595325"/>
            <a:ext cx="2298087"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Cultured </a:t>
            </a:r>
          </a:p>
          <a:p>
            <a:r>
              <a:rPr lang="en-US" sz="1600" dirty="0">
                <a:latin typeface="Century Gothic" panose="020B0502020202020204" pitchFamily="34" charset="0"/>
              </a:rPr>
              <a:t>Microbiome</a:t>
            </a:r>
          </a:p>
        </p:txBody>
      </p:sp>
      <p:sp>
        <p:nvSpPr>
          <p:cNvPr id="10" name="TextBox 9">
            <a:extLst>
              <a:ext uri="{FF2B5EF4-FFF2-40B4-BE49-F238E27FC236}">
                <a16:creationId xmlns:a16="http://schemas.microsoft.com/office/drawing/2014/main" id="{E1A5AC1A-014A-498E-87A8-24FF3D410EA4}"/>
              </a:ext>
            </a:extLst>
          </p:cNvPr>
          <p:cNvSpPr txBox="1"/>
          <p:nvPr/>
        </p:nvSpPr>
        <p:spPr>
          <a:xfrm>
            <a:off x="5728183" y="1595325"/>
            <a:ext cx="2883579" cy="584775"/>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Century Gothic" panose="020B0502020202020204" pitchFamily="34" charset="0"/>
              </a:rPr>
              <a:t>Direct Sequenced Microbiome</a:t>
            </a:r>
          </a:p>
        </p:txBody>
      </p:sp>
      <p:sp>
        <p:nvSpPr>
          <p:cNvPr id="11" name="Rectangle 10">
            <a:extLst>
              <a:ext uri="{FF2B5EF4-FFF2-40B4-BE49-F238E27FC236}">
                <a16:creationId xmlns:a16="http://schemas.microsoft.com/office/drawing/2014/main" id="{131292E3-5C06-4355-9CE8-E3A9A8C4F6EC}"/>
              </a:ext>
            </a:extLst>
          </p:cNvPr>
          <p:cNvSpPr/>
          <p:nvPr/>
        </p:nvSpPr>
        <p:spPr>
          <a:xfrm rot="16200000">
            <a:off x="-1940476" y="3776144"/>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Bray-Curtis distance</a:t>
            </a:r>
          </a:p>
        </p:txBody>
      </p:sp>
      <p:sp>
        <p:nvSpPr>
          <p:cNvPr id="12" name="Rectangle 11">
            <a:extLst>
              <a:ext uri="{FF2B5EF4-FFF2-40B4-BE49-F238E27FC236}">
                <a16:creationId xmlns:a16="http://schemas.microsoft.com/office/drawing/2014/main" id="{7A60BEB8-D14B-4907-AF5D-9936BBAA4772}"/>
              </a:ext>
            </a:extLst>
          </p:cNvPr>
          <p:cNvSpPr/>
          <p:nvPr/>
        </p:nvSpPr>
        <p:spPr>
          <a:xfrm>
            <a:off x="-168874" y="5600374"/>
            <a:ext cx="2046307" cy="707886"/>
          </a:xfrm>
          <a:prstGeom prst="rect">
            <a:avLst/>
          </a:prstGeom>
        </p:spPr>
        <p:txBody>
          <a:bodyPr wrap="square">
            <a:spAutoFit/>
          </a:bodyPr>
          <a:lstStyle/>
          <a:p>
            <a:pPr algn="ctr"/>
            <a:r>
              <a:rPr lang="en-US" sz="2000" dirty="0">
                <a:latin typeface="Century Gothic" panose="020B0502020202020204" pitchFamily="34" charset="0"/>
                <a:ea typeface="Verdana" pitchFamily="34" charset="0"/>
                <a:cs typeface="Verdana" pitchFamily="34" charset="0"/>
              </a:rPr>
              <a:t>0</a:t>
            </a:r>
          </a:p>
          <a:p>
            <a:pPr algn="ctr"/>
            <a:r>
              <a:rPr lang="en-US" sz="2000" dirty="0">
                <a:latin typeface="Century Gothic" panose="020B0502020202020204" pitchFamily="34" charset="0"/>
                <a:ea typeface="Verdana" pitchFamily="34" charset="0"/>
                <a:cs typeface="Verdana" pitchFamily="34" charset="0"/>
              </a:rPr>
              <a:t>similar</a:t>
            </a:r>
          </a:p>
        </p:txBody>
      </p:sp>
      <p:sp>
        <p:nvSpPr>
          <p:cNvPr id="13" name="Rectangle 12">
            <a:extLst>
              <a:ext uri="{FF2B5EF4-FFF2-40B4-BE49-F238E27FC236}">
                <a16:creationId xmlns:a16="http://schemas.microsoft.com/office/drawing/2014/main" id="{80E9C104-54CE-40EC-812B-E39C6B603322}"/>
              </a:ext>
            </a:extLst>
          </p:cNvPr>
          <p:cNvSpPr/>
          <p:nvPr/>
        </p:nvSpPr>
        <p:spPr>
          <a:xfrm>
            <a:off x="-509494" y="1731008"/>
            <a:ext cx="2379595" cy="707886"/>
          </a:xfrm>
          <a:prstGeom prst="rect">
            <a:avLst/>
          </a:prstGeom>
        </p:spPr>
        <p:txBody>
          <a:bodyPr wrap="square">
            <a:spAutoFit/>
          </a:bodyPr>
          <a:lstStyle/>
          <a:p>
            <a:pPr algn="ctr"/>
            <a:r>
              <a:rPr lang="en-US" sz="2000" dirty="0">
                <a:latin typeface="Century Gothic" panose="020B0502020202020204" pitchFamily="34" charset="0"/>
                <a:ea typeface="Verdana" pitchFamily="34" charset="0"/>
                <a:cs typeface="Verdana" pitchFamily="34" charset="0"/>
              </a:rPr>
              <a:t>1</a:t>
            </a:r>
          </a:p>
          <a:p>
            <a:pPr algn="ctr"/>
            <a:r>
              <a:rPr lang="en-US" sz="2000" dirty="0">
                <a:latin typeface="Century Gothic" panose="020B0502020202020204" pitchFamily="34" charset="0"/>
                <a:ea typeface="Verdana" pitchFamily="34" charset="0"/>
                <a:cs typeface="Verdana" pitchFamily="34" charset="0"/>
              </a:rPr>
              <a:t>dissimilar</a:t>
            </a:r>
          </a:p>
        </p:txBody>
      </p:sp>
      <p:sp>
        <p:nvSpPr>
          <p:cNvPr id="14" name="Rectangle 13">
            <a:extLst>
              <a:ext uri="{FF2B5EF4-FFF2-40B4-BE49-F238E27FC236}">
                <a16:creationId xmlns:a16="http://schemas.microsoft.com/office/drawing/2014/main" id="{B51CEA8F-3085-41C0-A55F-57E4BCE2570D}"/>
              </a:ext>
            </a:extLst>
          </p:cNvPr>
          <p:cNvSpPr/>
          <p:nvPr/>
        </p:nvSpPr>
        <p:spPr>
          <a:xfrm>
            <a:off x="2232320" y="5868807"/>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Intra AS</a:t>
            </a:r>
          </a:p>
        </p:txBody>
      </p:sp>
      <p:sp>
        <p:nvSpPr>
          <p:cNvPr id="15" name="Rectangle 14">
            <a:extLst>
              <a:ext uri="{FF2B5EF4-FFF2-40B4-BE49-F238E27FC236}">
                <a16:creationId xmlns:a16="http://schemas.microsoft.com/office/drawing/2014/main" id="{FDC0E259-DE9E-4FC7-AE48-318EE0FAA568}"/>
              </a:ext>
            </a:extLst>
          </p:cNvPr>
          <p:cNvSpPr/>
          <p:nvPr/>
        </p:nvSpPr>
        <p:spPr>
          <a:xfrm>
            <a:off x="182818" y="5868807"/>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Inter AS</a:t>
            </a:r>
          </a:p>
        </p:txBody>
      </p:sp>
      <p:sp>
        <p:nvSpPr>
          <p:cNvPr id="16" name="Rectangle 15">
            <a:extLst>
              <a:ext uri="{FF2B5EF4-FFF2-40B4-BE49-F238E27FC236}">
                <a16:creationId xmlns:a16="http://schemas.microsoft.com/office/drawing/2014/main" id="{5DF8490C-7F1E-4674-A8C4-945801BEB3DF}"/>
              </a:ext>
            </a:extLst>
          </p:cNvPr>
          <p:cNvSpPr/>
          <p:nvPr/>
        </p:nvSpPr>
        <p:spPr>
          <a:xfrm>
            <a:off x="5904714" y="5881750"/>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Intra AU</a:t>
            </a:r>
          </a:p>
        </p:txBody>
      </p:sp>
      <p:sp>
        <p:nvSpPr>
          <p:cNvPr id="17" name="Rectangle 16">
            <a:extLst>
              <a:ext uri="{FF2B5EF4-FFF2-40B4-BE49-F238E27FC236}">
                <a16:creationId xmlns:a16="http://schemas.microsoft.com/office/drawing/2014/main" id="{B660B363-A974-4045-A6F4-C87D33BA970D}"/>
              </a:ext>
            </a:extLst>
          </p:cNvPr>
          <p:cNvSpPr/>
          <p:nvPr/>
        </p:nvSpPr>
        <p:spPr>
          <a:xfrm>
            <a:off x="4279402" y="5868807"/>
            <a:ext cx="4249374" cy="461665"/>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Inter AU</a:t>
            </a:r>
          </a:p>
        </p:txBody>
      </p:sp>
      <p:sp>
        <p:nvSpPr>
          <p:cNvPr id="18" name="Rectangle 17">
            <a:extLst>
              <a:ext uri="{FF2B5EF4-FFF2-40B4-BE49-F238E27FC236}">
                <a16:creationId xmlns:a16="http://schemas.microsoft.com/office/drawing/2014/main" id="{5AF33C81-2DFF-4BC0-9F1D-3D98C834C098}"/>
              </a:ext>
            </a:extLst>
          </p:cNvPr>
          <p:cNvSpPr/>
          <p:nvPr/>
        </p:nvSpPr>
        <p:spPr>
          <a:xfrm>
            <a:off x="8637397" y="3197818"/>
            <a:ext cx="3745476" cy="1569660"/>
          </a:xfrm>
          <a:prstGeom prst="rect">
            <a:avLst/>
          </a:prstGeom>
        </p:spPr>
        <p:txBody>
          <a:bodyPr wrap="square">
            <a:spAutoFit/>
          </a:bodyPr>
          <a:lstStyle/>
          <a:p>
            <a:pPr algn="ctr"/>
            <a:r>
              <a:rPr lang="en-US" sz="2400" dirty="0">
                <a:latin typeface="Century Gothic" panose="020B0502020202020204" pitchFamily="34" charset="0"/>
                <a:ea typeface="Verdana" pitchFamily="34" charset="0"/>
                <a:cs typeface="Verdana" pitchFamily="34" charset="0"/>
              </a:rPr>
              <a:t>AS = Asymptomatic Slurry </a:t>
            </a:r>
          </a:p>
          <a:p>
            <a:pPr algn="ctr"/>
            <a:r>
              <a:rPr lang="en-US" sz="2400" dirty="0">
                <a:latin typeface="Century Gothic" panose="020B0502020202020204" pitchFamily="34" charset="0"/>
                <a:ea typeface="Verdana" pitchFamily="34" charset="0"/>
                <a:cs typeface="Verdana" pitchFamily="34" charset="0"/>
              </a:rPr>
              <a:t>AU = Asymptomatic Urine  </a:t>
            </a:r>
          </a:p>
        </p:txBody>
      </p:sp>
      <p:sp>
        <p:nvSpPr>
          <p:cNvPr id="3" name="Rectangle 2">
            <a:extLst>
              <a:ext uri="{FF2B5EF4-FFF2-40B4-BE49-F238E27FC236}">
                <a16:creationId xmlns:a16="http://schemas.microsoft.com/office/drawing/2014/main" id="{96C444D1-EC87-4EA3-9ACE-D2CE18DA5BCE}"/>
              </a:ext>
            </a:extLst>
          </p:cNvPr>
          <p:cNvSpPr/>
          <p:nvPr/>
        </p:nvSpPr>
        <p:spPr>
          <a:xfrm>
            <a:off x="1311008" y="2320349"/>
            <a:ext cx="3643412" cy="350852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19ADC7-B594-48F3-988D-84DBFDCF2882}"/>
              </a:ext>
            </a:extLst>
          </p:cNvPr>
          <p:cNvSpPr/>
          <p:nvPr/>
        </p:nvSpPr>
        <p:spPr>
          <a:xfrm>
            <a:off x="5427371" y="2331703"/>
            <a:ext cx="3643412" cy="350852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AE0DDDF-8015-4E28-AD94-42BCF51CD803}"/>
              </a:ext>
            </a:extLst>
          </p:cNvPr>
          <p:cNvGrpSpPr/>
          <p:nvPr/>
        </p:nvGrpSpPr>
        <p:grpSpPr>
          <a:xfrm>
            <a:off x="10680364" y="6331274"/>
            <a:ext cx="1061089" cy="510088"/>
            <a:chOff x="10680364" y="6331274"/>
            <a:chExt cx="1061089" cy="510088"/>
          </a:xfrm>
        </p:grpSpPr>
        <p:pic>
          <p:nvPicPr>
            <p:cNvPr id="21" name="Picture 20">
              <a:extLst>
                <a:ext uri="{FF2B5EF4-FFF2-40B4-BE49-F238E27FC236}">
                  <a16:creationId xmlns:a16="http://schemas.microsoft.com/office/drawing/2014/main" id="{F5FAC7EA-04B8-43A3-A69A-DA4A09FC4FB9}"/>
                </a:ext>
              </a:extLst>
            </p:cNvPr>
            <p:cNvPicPr>
              <a:picLocks noChangeAspect="1"/>
            </p:cNvPicPr>
            <p:nvPr/>
          </p:nvPicPr>
          <p:blipFill>
            <a:blip r:embed="rId3"/>
            <a:stretch>
              <a:fillRect/>
            </a:stretch>
          </p:blipFill>
          <p:spPr>
            <a:xfrm>
              <a:off x="10680364" y="6331274"/>
              <a:ext cx="622524" cy="510088"/>
            </a:xfrm>
            <a:prstGeom prst="rect">
              <a:avLst/>
            </a:prstGeom>
          </p:spPr>
        </p:pic>
        <p:pic>
          <p:nvPicPr>
            <p:cNvPr id="22" name="Picture 21" descr="Screen Clipping">
              <a:extLst>
                <a:ext uri="{FF2B5EF4-FFF2-40B4-BE49-F238E27FC236}">
                  <a16:creationId xmlns:a16="http://schemas.microsoft.com/office/drawing/2014/main" id="{3A66AC73-BA9E-47A4-88A2-A38C409084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69521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AE47D-56AB-45B4-9F39-F6E559F65B01}"/>
              </a:ext>
            </a:extLst>
          </p:cNvPr>
          <p:cNvSpPr>
            <a:spLocks noGrp="1"/>
          </p:cNvSpPr>
          <p:nvPr>
            <p:ph type="title"/>
          </p:nvPr>
        </p:nvSpPr>
        <p:spPr/>
        <p:txBody>
          <a:bodyPr/>
          <a:lstStyle/>
          <a:p>
            <a:r>
              <a:rPr lang="en-US" dirty="0"/>
              <a:t>Variety of niches at the root-soil interface</a:t>
            </a:r>
          </a:p>
        </p:txBody>
      </p:sp>
      <p:sp>
        <p:nvSpPr>
          <p:cNvPr id="4" name="Slide Number Placeholder 3">
            <a:extLst>
              <a:ext uri="{FF2B5EF4-FFF2-40B4-BE49-F238E27FC236}">
                <a16:creationId xmlns:a16="http://schemas.microsoft.com/office/drawing/2014/main" id="{C5A0E825-6A14-407C-8329-00D087FF24D0}"/>
              </a:ext>
            </a:extLst>
          </p:cNvPr>
          <p:cNvSpPr>
            <a:spLocks noGrp="1"/>
          </p:cNvSpPr>
          <p:nvPr>
            <p:ph type="sldNum" sz="quarter" idx="12"/>
          </p:nvPr>
        </p:nvSpPr>
        <p:spPr/>
        <p:txBody>
          <a:bodyPr/>
          <a:lstStyle/>
          <a:p>
            <a:fld id="{77E59808-E941-46E1-872F-5DB51E5B6943}" type="slidenum">
              <a:rPr lang="en-US" smtClean="0"/>
              <a:pPr/>
              <a:t>6</a:t>
            </a:fld>
            <a:endParaRPr lang="en-US"/>
          </a:p>
        </p:txBody>
      </p:sp>
      <p:grpSp>
        <p:nvGrpSpPr>
          <p:cNvPr id="5" name="Group 4">
            <a:extLst>
              <a:ext uri="{FF2B5EF4-FFF2-40B4-BE49-F238E27FC236}">
                <a16:creationId xmlns:a16="http://schemas.microsoft.com/office/drawing/2014/main" id="{915870B1-E5AA-4690-B31C-2F12058BFE5E}"/>
              </a:ext>
            </a:extLst>
          </p:cNvPr>
          <p:cNvGrpSpPr/>
          <p:nvPr/>
        </p:nvGrpSpPr>
        <p:grpSpPr>
          <a:xfrm>
            <a:off x="10980283" y="6391285"/>
            <a:ext cx="890145" cy="413852"/>
            <a:chOff x="10967816" y="6391059"/>
            <a:chExt cx="890145" cy="413852"/>
          </a:xfrm>
        </p:grpSpPr>
        <p:pic>
          <p:nvPicPr>
            <p:cNvPr id="6" name="Picture 5" descr="Screen Clipping">
              <a:extLst>
                <a:ext uri="{FF2B5EF4-FFF2-40B4-BE49-F238E27FC236}">
                  <a16:creationId xmlns:a16="http://schemas.microsoft.com/office/drawing/2014/main" id="{AF47C3A5-2B32-4F85-9A4D-F3F74A70A6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7" name="Picture 6">
              <a:extLst>
                <a:ext uri="{FF2B5EF4-FFF2-40B4-BE49-F238E27FC236}">
                  <a16:creationId xmlns:a16="http://schemas.microsoft.com/office/drawing/2014/main" id="{ABF9474C-70CE-47F2-98FF-D15DEA4D2FAC}"/>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9" name="TextBox 8">
            <a:extLst>
              <a:ext uri="{FF2B5EF4-FFF2-40B4-BE49-F238E27FC236}">
                <a16:creationId xmlns:a16="http://schemas.microsoft.com/office/drawing/2014/main" id="{46AC425C-E4DF-4110-986E-CCBCF560CDAF}"/>
              </a:ext>
            </a:extLst>
          </p:cNvPr>
          <p:cNvSpPr txBox="1"/>
          <p:nvPr/>
        </p:nvSpPr>
        <p:spPr>
          <a:xfrm>
            <a:off x="4812" y="3442362"/>
            <a:ext cx="2846258" cy="584775"/>
          </a:xfrm>
          <a:prstGeom prst="rect">
            <a:avLst/>
          </a:prstGeom>
          <a:noFill/>
        </p:spPr>
        <p:txBody>
          <a:bodyPr wrap="square" rtlCol="0">
            <a:spAutoFit/>
          </a:bodyPr>
          <a:lstStyle/>
          <a:p>
            <a:r>
              <a:rPr lang="en-US" sz="3200" dirty="0" err="1">
                <a:solidFill>
                  <a:prstClr val="white"/>
                </a:solidFill>
                <a:latin typeface="Century Gothic" panose="020B0502020202020204" pitchFamily="34" charset="0"/>
              </a:rPr>
              <a:t>Rhizosphere</a:t>
            </a:r>
            <a:endParaRPr lang="en-US" sz="3200" dirty="0">
              <a:solidFill>
                <a:prstClr val="white"/>
              </a:solidFill>
              <a:latin typeface="Century Gothic" panose="020B0502020202020204" pitchFamily="34" charset="0"/>
            </a:endParaRPr>
          </a:p>
        </p:txBody>
      </p:sp>
      <p:sp>
        <p:nvSpPr>
          <p:cNvPr id="10" name="TextBox 9">
            <a:extLst>
              <a:ext uri="{FF2B5EF4-FFF2-40B4-BE49-F238E27FC236}">
                <a16:creationId xmlns:a16="http://schemas.microsoft.com/office/drawing/2014/main" id="{6BE9D2A7-4013-4166-BE05-AF45161427E2}"/>
              </a:ext>
            </a:extLst>
          </p:cNvPr>
          <p:cNvSpPr txBox="1"/>
          <p:nvPr/>
        </p:nvSpPr>
        <p:spPr>
          <a:xfrm>
            <a:off x="-4613" y="3862421"/>
            <a:ext cx="2731424" cy="584775"/>
          </a:xfrm>
          <a:prstGeom prst="rect">
            <a:avLst/>
          </a:prstGeom>
          <a:noFill/>
        </p:spPr>
        <p:txBody>
          <a:bodyPr wrap="square" rtlCol="0">
            <a:spAutoFit/>
          </a:bodyPr>
          <a:lstStyle/>
          <a:p>
            <a:r>
              <a:rPr lang="en-US" sz="3200" dirty="0" err="1">
                <a:solidFill>
                  <a:prstClr val="white"/>
                </a:solidFill>
                <a:latin typeface="Century Gothic" panose="020B0502020202020204" pitchFamily="34" charset="0"/>
              </a:rPr>
              <a:t>Endosphere</a:t>
            </a:r>
            <a:endParaRPr lang="en-US" sz="3200" dirty="0">
              <a:solidFill>
                <a:prstClr val="white"/>
              </a:solidFill>
              <a:latin typeface="Century Gothic" panose="020B0502020202020204" pitchFamily="34" charset="0"/>
            </a:endParaRPr>
          </a:p>
        </p:txBody>
      </p:sp>
      <p:grpSp>
        <p:nvGrpSpPr>
          <p:cNvPr id="11" name="Group 10">
            <a:extLst>
              <a:ext uri="{FF2B5EF4-FFF2-40B4-BE49-F238E27FC236}">
                <a16:creationId xmlns:a16="http://schemas.microsoft.com/office/drawing/2014/main" id="{CCAB0E60-0578-47F6-8AA8-ADDC897031A8}"/>
              </a:ext>
            </a:extLst>
          </p:cNvPr>
          <p:cNvGrpSpPr/>
          <p:nvPr/>
        </p:nvGrpSpPr>
        <p:grpSpPr>
          <a:xfrm>
            <a:off x="2698871" y="1503667"/>
            <a:ext cx="3508432" cy="4788357"/>
            <a:chOff x="3024890" y="1500706"/>
            <a:chExt cx="3508432" cy="4788357"/>
          </a:xfrm>
        </p:grpSpPr>
        <p:pic>
          <p:nvPicPr>
            <p:cNvPr id="12" name="Picture 11" descr="Screen Clipping">
              <a:extLst>
                <a:ext uri="{FF2B5EF4-FFF2-40B4-BE49-F238E27FC236}">
                  <a16:creationId xmlns:a16="http://schemas.microsoft.com/office/drawing/2014/main" id="{DCA8E503-E2F2-4123-956F-502A74878F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890" y="1500706"/>
              <a:ext cx="3508432" cy="4788357"/>
            </a:xfrm>
            <a:prstGeom prst="rect">
              <a:avLst/>
            </a:prstGeom>
          </p:spPr>
        </p:pic>
        <p:sp>
          <p:nvSpPr>
            <p:cNvPr id="13" name="Rectangle 12">
              <a:extLst>
                <a:ext uri="{FF2B5EF4-FFF2-40B4-BE49-F238E27FC236}">
                  <a16:creationId xmlns:a16="http://schemas.microsoft.com/office/drawing/2014/main" id="{CF4A2727-0FCB-45E8-AE41-E0332D0C1341}"/>
                </a:ext>
              </a:extLst>
            </p:cNvPr>
            <p:cNvSpPr/>
            <p:nvPr/>
          </p:nvSpPr>
          <p:spPr>
            <a:xfrm>
              <a:off x="3048000" y="1534350"/>
              <a:ext cx="327910" cy="21825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a:extLst>
                <a:ext uri="{FF2B5EF4-FFF2-40B4-BE49-F238E27FC236}">
                  <a16:creationId xmlns:a16="http://schemas.microsoft.com/office/drawing/2014/main" id="{571A19E8-4541-4C26-A3A3-FE30306890D0}"/>
                </a:ext>
              </a:extLst>
            </p:cNvPr>
            <p:cNvSpPr/>
            <p:nvPr/>
          </p:nvSpPr>
          <p:spPr>
            <a:xfrm>
              <a:off x="3048000" y="3712712"/>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B659CFE8-B40D-4949-B867-43B2CC18F653}"/>
                </a:ext>
              </a:extLst>
            </p:cNvPr>
            <p:cNvSpPr/>
            <p:nvPr/>
          </p:nvSpPr>
          <p:spPr>
            <a:xfrm>
              <a:off x="3052830" y="3920435"/>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6" name="Straight Connector 15">
            <a:extLst>
              <a:ext uri="{FF2B5EF4-FFF2-40B4-BE49-F238E27FC236}">
                <a16:creationId xmlns:a16="http://schemas.microsoft.com/office/drawing/2014/main" id="{9249819A-8C99-477C-9F97-2D9315F162AD}"/>
              </a:ext>
            </a:extLst>
          </p:cNvPr>
          <p:cNvCxnSpPr/>
          <p:nvPr/>
        </p:nvCxnSpPr>
        <p:spPr>
          <a:xfrm>
            <a:off x="2587804" y="4044616"/>
            <a:ext cx="1845407" cy="1418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79AE3B-817E-4E4F-B363-FCD09430979C}"/>
              </a:ext>
            </a:extLst>
          </p:cNvPr>
          <p:cNvCxnSpPr/>
          <p:nvPr/>
        </p:nvCxnSpPr>
        <p:spPr>
          <a:xfrm>
            <a:off x="2587803" y="3806682"/>
            <a:ext cx="1143000" cy="874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336807F-6BF1-49B7-A186-B8FD01D8A9CE}"/>
              </a:ext>
            </a:extLst>
          </p:cNvPr>
          <p:cNvSpPr txBox="1"/>
          <p:nvPr/>
        </p:nvSpPr>
        <p:spPr>
          <a:xfrm>
            <a:off x="8127822" y="2579788"/>
            <a:ext cx="2321959" cy="461665"/>
          </a:xfrm>
          <a:prstGeom prst="rect">
            <a:avLst/>
          </a:prstGeom>
          <a:noFill/>
        </p:spPr>
        <p:txBody>
          <a:bodyPr wrap="square" rtlCol="0">
            <a:spAutoFit/>
          </a:bodyPr>
          <a:lstStyle/>
          <a:p>
            <a:r>
              <a:rPr lang="en-US" sz="2400" dirty="0">
                <a:latin typeface="Century Gothic" panose="020B0502020202020204" pitchFamily="34" charset="0"/>
              </a:rPr>
              <a:t>Bacteria</a:t>
            </a:r>
          </a:p>
        </p:txBody>
      </p:sp>
      <p:sp>
        <p:nvSpPr>
          <p:cNvPr id="20" name="TextBox 19">
            <a:extLst>
              <a:ext uri="{FF2B5EF4-FFF2-40B4-BE49-F238E27FC236}">
                <a16:creationId xmlns:a16="http://schemas.microsoft.com/office/drawing/2014/main" id="{1B3CBDCD-A749-44FD-BFA5-F92F462A96CF}"/>
              </a:ext>
            </a:extLst>
          </p:cNvPr>
          <p:cNvSpPr txBox="1"/>
          <p:nvPr/>
        </p:nvSpPr>
        <p:spPr>
          <a:xfrm>
            <a:off x="8127822" y="3056371"/>
            <a:ext cx="4188003" cy="461665"/>
          </a:xfrm>
          <a:prstGeom prst="rect">
            <a:avLst/>
          </a:prstGeom>
          <a:noFill/>
        </p:spPr>
        <p:txBody>
          <a:bodyPr wrap="square" rtlCol="0">
            <a:spAutoFit/>
          </a:bodyPr>
          <a:lstStyle/>
          <a:p>
            <a:r>
              <a:rPr lang="en-US" sz="2400" dirty="0">
                <a:latin typeface="Century Gothic" panose="020B0502020202020204" pitchFamily="34" charset="0"/>
              </a:rPr>
              <a:t>Living root cap border cell</a:t>
            </a:r>
          </a:p>
        </p:txBody>
      </p:sp>
      <p:sp>
        <p:nvSpPr>
          <p:cNvPr id="21" name="TextBox 20">
            <a:extLst>
              <a:ext uri="{FF2B5EF4-FFF2-40B4-BE49-F238E27FC236}">
                <a16:creationId xmlns:a16="http://schemas.microsoft.com/office/drawing/2014/main" id="{AD229E63-7F25-4917-ADAA-0B91A886BE20}"/>
              </a:ext>
            </a:extLst>
          </p:cNvPr>
          <p:cNvSpPr txBox="1"/>
          <p:nvPr/>
        </p:nvSpPr>
        <p:spPr>
          <a:xfrm>
            <a:off x="8127822" y="3569542"/>
            <a:ext cx="3811712" cy="830997"/>
          </a:xfrm>
          <a:prstGeom prst="rect">
            <a:avLst/>
          </a:prstGeom>
          <a:noFill/>
        </p:spPr>
        <p:txBody>
          <a:bodyPr wrap="square" rtlCol="0">
            <a:spAutoFit/>
          </a:bodyPr>
          <a:lstStyle/>
          <a:p>
            <a:r>
              <a:rPr lang="en-US" sz="2400" dirty="0">
                <a:latin typeface="Century Gothic" panose="020B0502020202020204" pitchFamily="34" charset="0"/>
              </a:rPr>
              <a:t>Decaying root cap border cell</a:t>
            </a:r>
          </a:p>
        </p:txBody>
      </p:sp>
      <p:sp>
        <p:nvSpPr>
          <p:cNvPr id="22" name="TextBox 21">
            <a:extLst>
              <a:ext uri="{FF2B5EF4-FFF2-40B4-BE49-F238E27FC236}">
                <a16:creationId xmlns:a16="http://schemas.microsoft.com/office/drawing/2014/main" id="{0CDA81CF-615E-4786-9F59-7F72FEE92319}"/>
              </a:ext>
            </a:extLst>
          </p:cNvPr>
          <p:cNvSpPr txBox="1"/>
          <p:nvPr/>
        </p:nvSpPr>
        <p:spPr>
          <a:xfrm>
            <a:off x="8127822" y="4324040"/>
            <a:ext cx="3811712" cy="1200329"/>
          </a:xfrm>
          <a:prstGeom prst="rect">
            <a:avLst/>
          </a:prstGeom>
          <a:noFill/>
        </p:spPr>
        <p:txBody>
          <a:bodyPr wrap="square" rtlCol="0">
            <a:spAutoFit/>
          </a:bodyPr>
          <a:lstStyle/>
          <a:p>
            <a:r>
              <a:rPr lang="en-US" sz="2400" dirty="0">
                <a:latin typeface="Century Gothic" panose="020B0502020202020204" pitchFamily="34" charset="0"/>
              </a:rPr>
              <a:t>Organic compounds released by </a:t>
            </a:r>
            <a:r>
              <a:rPr lang="en-US" sz="2400" dirty="0" err="1">
                <a:latin typeface="Century Gothic" panose="020B0502020202020204" pitchFamily="34" charset="0"/>
              </a:rPr>
              <a:t>rhizodeposition</a:t>
            </a:r>
            <a:r>
              <a:rPr lang="en-US" sz="2400" dirty="0">
                <a:latin typeface="Century Gothic" panose="020B0502020202020204" pitchFamily="34" charset="0"/>
              </a:rPr>
              <a:t> </a:t>
            </a:r>
          </a:p>
        </p:txBody>
      </p:sp>
      <p:pic>
        <p:nvPicPr>
          <p:cNvPr id="23" name="Picture 22">
            <a:extLst>
              <a:ext uri="{FF2B5EF4-FFF2-40B4-BE49-F238E27FC236}">
                <a16:creationId xmlns:a16="http://schemas.microsoft.com/office/drawing/2014/main" id="{CCA5E2BC-3861-4C10-8BD5-38FB2BF227B5}"/>
              </a:ext>
            </a:extLst>
          </p:cNvPr>
          <p:cNvPicPr>
            <a:picLocks noChangeAspect="1"/>
          </p:cNvPicPr>
          <p:nvPr/>
        </p:nvPicPr>
        <p:blipFill>
          <a:blip r:embed="rId6"/>
          <a:stretch>
            <a:fillRect/>
          </a:stretch>
        </p:blipFill>
        <p:spPr>
          <a:xfrm>
            <a:off x="6397613" y="2516732"/>
            <a:ext cx="1731984" cy="2322894"/>
          </a:xfrm>
          <a:prstGeom prst="rect">
            <a:avLst/>
          </a:prstGeom>
        </p:spPr>
      </p:pic>
      <p:sp>
        <p:nvSpPr>
          <p:cNvPr id="24" name="Rectangle 23">
            <a:extLst>
              <a:ext uri="{FF2B5EF4-FFF2-40B4-BE49-F238E27FC236}">
                <a16:creationId xmlns:a16="http://schemas.microsoft.com/office/drawing/2014/main" id="{A16ECA4A-203B-4865-A8CB-937A42BA9470}"/>
              </a:ext>
            </a:extLst>
          </p:cNvPr>
          <p:cNvSpPr/>
          <p:nvPr/>
        </p:nvSpPr>
        <p:spPr>
          <a:xfrm>
            <a:off x="0" y="6395818"/>
            <a:ext cx="9156033" cy="307777"/>
          </a:xfrm>
          <a:prstGeom prst="rect">
            <a:avLst/>
          </a:prstGeom>
          <a:noFill/>
        </p:spPr>
        <p:txBody>
          <a:bodyPr wrap="square" rtlCol="0">
            <a:spAutoFit/>
          </a:bodyPr>
          <a:lstStyle/>
          <a:p>
            <a:pPr algn="just"/>
            <a:r>
              <a:rPr lang="en-US" sz="1400" dirty="0" err="1">
                <a:solidFill>
                  <a:prstClr val="white"/>
                </a:solidFill>
                <a:latin typeface="Century Gothic" panose="020B0502020202020204" pitchFamily="34" charset="0"/>
                <a:cs typeface="Arial" pitchFamily="34" charset="0"/>
              </a:rPr>
              <a:t>Bulgarelli</a:t>
            </a:r>
            <a:r>
              <a:rPr lang="en-US" sz="1400" dirty="0">
                <a:solidFill>
                  <a:prstClr val="white"/>
                </a:solidFill>
                <a:latin typeface="Century Gothic" panose="020B0502020202020204" pitchFamily="34" charset="0"/>
                <a:cs typeface="Arial" pitchFamily="34" charset="0"/>
              </a:rPr>
              <a:t> et al. </a:t>
            </a:r>
            <a:r>
              <a:rPr lang="en-US" sz="1400" i="1" dirty="0">
                <a:solidFill>
                  <a:prstClr val="white"/>
                </a:solidFill>
                <a:latin typeface="Century Gothic" panose="020B0502020202020204" pitchFamily="34" charset="0"/>
                <a:cs typeface="Arial" pitchFamily="34" charset="0"/>
              </a:rPr>
              <a:t>Annual Reviews Plant Biology </a:t>
            </a:r>
            <a:r>
              <a:rPr lang="en-US" sz="1400" dirty="0">
                <a:solidFill>
                  <a:prstClr val="white"/>
                </a:solidFill>
                <a:latin typeface="Century Gothic" panose="020B0502020202020204" pitchFamily="34" charset="0"/>
                <a:cs typeface="Arial" pitchFamily="34" charset="0"/>
              </a:rPr>
              <a:t>2013</a:t>
            </a:r>
          </a:p>
        </p:txBody>
      </p:sp>
      <p:sp>
        <p:nvSpPr>
          <p:cNvPr id="25" name="TextBox 24">
            <a:extLst>
              <a:ext uri="{FF2B5EF4-FFF2-40B4-BE49-F238E27FC236}">
                <a16:creationId xmlns:a16="http://schemas.microsoft.com/office/drawing/2014/main" id="{C40AFD62-42E8-41F8-8B9D-E2B212D0C46C}"/>
              </a:ext>
            </a:extLst>
          </p:cNvPr>
          <p:cNvSpPr txBox="1"/>
          <p:nvPr/>
        </p:nvSpPr>
        <p:spPr>
          <a:xfrm>
            <a:off x="29413" y="3022303"/>
            <a:ext cx="1497878" cy="584775"/>
          </a:xfrm>
          <a:prstGeom prst="rect">
            <a:avLst/>
          </a:prstGeom>
          <a:noFill/>
        </p:spPr>
        <p:txBody>
          <a:bodyPr wrap="square" rtlCol="0">
            <a:spAutoFit/>
          </a:bodyPr>
          <a:lstStyle/>
          <a:p>
            <a:r>
              <a:rPr lang="en-US" sz="3200" dirty="0">
                <a:solidFill>
                  <a:prstClr val="white"/>
                </a:solidFill>
                <a:latin typeface="Century Gothic" panose="020B0502020202020204" pitchFamily="34" charset="0"/>
              </a:rPr>
              <a:t>Soil </a:t>
            </a:r>
          </a:p>
        </p:txBody>
      </p:sp>
      <p:cxnSp>
        <p:nvCxnSpPr>
          <p:cNvPr id="26" name="Straight Connector 25">
            <a:extLst>
              <a:ext uri="{FF2B5EF4-FFF2-40B4-BE49-F238E27FC236}">
                <a16:creationId xmlns:a16="http://schemas.microsoft.com/office/drawing/2014/main" id="{42A2446F-82B5-4710-9EC2-2049EAC80528}"/>
              </a:ext>
            </a:extLst>
          </p:cNvPr>
          <p:cNvCxnSpPr>
            <a:cxnSpLocks/>
          </p:cNvCxnSpPr>
          <p:nvPr/>
        </p:nvCxnSpPr>
        <p:spPr>
          <a:xfrm>
            <a:off x="889216" y="3301581"/>
            <a:ext cx="1996720" cy="874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9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P spid="20" grpId="0"/>
      <p:bldP spid="21" grpId="0"/>
      <p:bldP spid="22"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85A4A4D6-743A-4095-86AD-598AFF702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65" y="2104353"/>
            <a:ext cx="3653050" cy="2635644"/>
          </a:xfrm>
          <a:prstGeom prst="rect">
            <a:avLst/>
          </a:prstGeom>
        </p:spPr>
      </p:pic>
      <p:pic>
        <p:nvPicPr>
          <p:cNvPr id="6" name="Picture 5" descr="Screen Clipping">
            <a:extLst>
              <a:ext uri="{FF2B5EF4-FFF2-40B4-BE49-F238E27FC236}">
                <a16:creationId xmlns:a16="http://schemas.microsoft.com/office/drawing/2014/main" id="{BB549FB3-546B-4C08-8B52-7A7475CE1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315" y="1978927"/>
            <a:ext cx="3935100" cy="2761070"/>
          </a:xfrm>
          <a:prstGeom prst="rect">
            <a:avLst/>
          </a:prstGeom>
        </p:spPr>
      </p:pic>
      <p:pic>
        <p:nvPicPr>
          <p:cNvPr id="8" name="Picture 7" descr="Screen Clipping">
            <a:extLst>
              <a:ext uri="{FF2B5EF4-FFF2-40B4-BE49-F238E27FC236}">
                <a16:creationId xmlns:a16="http://schemas.microsoft.com/office/drawing/2014/main" id="{530FE0FF-D43B-4388-AC63-F54B683C4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7415" y="2028317"/>
            <a:ext cx="3574116" cy="2711680"/>
          </a:xfrm>
          <a:prstGeom prst="rect">
            <a:avLst/>
          </a:prstGeom>
        </p:spPr>
      </p:pic>
      <p:sp>
        <p:nvSpPr>
          <p:cNvPr id="9" name="TextBox 8">
            <a:extLst>
              <a:ext uri="{FF2B5EF4-FFF2-40B4-BE49-F238E27FC236}">
                <a16:creationId xmlns:a16="http://schemas.microsoft.com/office/drawing/2014/main" id="{B3F4309B-E5FC-4355-AAFB-C2633E306915}"/>
              </a:ext>
            </a:extLst>
          </p:cNvPr>
          <p:cNvSpPr txBox="1"/>
          <p:nvPr/>
        </p:nvSpPr>
        <p:spPr>
          <a:xfrm rot="16200000">
            <a:off x="-1059977" y="3332255"/>
            <a:ext cx="253848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Shannon Diversity Index</a:t>
            </a:r>
          </a:p>
        </p:txBody>
      </p:sp>
      <p:sp>
        <p:nvSpPr>
          <p:cNvPr id="10" name="TextBox 9">
            <a:extLst>
              <a:ext uri="{FF2B5EF4-FFF2-40B4-BE49-F238E27FC236}">
                <a16:creationId xmlns:a16="http://schemas.microsoft.com/office/drawing/2014/main" id="{BBD826C8-E4F8-4965-B5B0-25DDC9F64998}"/>
              </a:ext>
            </a:extLst>
          </p:cNvPr>
          <p:cNvSpPr txBox="1"/>
          <p:nvPr/>
        </p:nvSpPr>
        <p:spPr>
          <a:xfrm rot="16200000">
            <a:off x="2637117" y="3157437"/>
            <a:ext cx="253848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Shannon Diversity Index</a:t>
            </a:r>
          </a:p>
        </p:txBody>
      </p:sp>
      <p:sp>
        <p:nvSpPr>
          <p:cNvPr id="11" name="TextBox 10">
            <a:extLst>
              <a:ext uri="{FF2B5EF4-FFF2-40B4-BE49-F238E27FC236}">
                <a16:creationId xmlns:a16="http://schemas.microsoft.com/office/drawing/2014/main" id="{6243C8BC-9756-4698-A9AA-D9639808FEB3}"/>
              </a:ext>
            </a:extLst>
          </p:cNvPr>
          <p:cNvSpPr txBox="1"/>
          <p:nvPr/>
        </p:nvSpPr>
        <p:spPr>
          <a:xfrm>
            <a:off x="193743" y="1783601"/>
            <a:ext cx="2952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12" name="TextBox 11">
            <a:extLst>
              <a:ext uri="{FF2B5EF4-FFF2-40B4-BE49-F238E27FC236}">
                <a16:creationId xmlns:a16="http://schemas.microsoft.com/office/drawing/2014/main" id="{77DC91AE-D195-44C7-A630-52A580472204}"/>
              </a:ext>
            </a:extLst>
          </p:cNvPr>
          <p:cNvSpPr txBox="1"/>
          <p:nvPr/>
        </p:nvSpPr>
        <p:spPr>
          <a:xfrm>
            <a:off x="3847568" y="1735021"/>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13" name="TextBox 12">
            <a:extLst>
              <a:ext uri="{FF2B5EF4-FFF2-40B4-BE49-F238E27FC236}">
                <a16:creationId xmlns:a16="http://schemas.microsoft.com/office/drawing/2014/main" id="{CEE32745-2660-485A-9500-5179978ED1AB}"/>
              </a:ext>
            </a:extLst>
          </p:cNvPr>
          <p:cNvSpPr txBox="1"/>
          <p:nvPr/>
        </p:nvSpPr>
        <p:spPr>
          <a:xfrm>
            <a:off x="7750646" y="1735021"/>
            <a:ext cx="2824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cxnSp>
        <p:nvCxnSpPr>
          <p:cNvPr id="17" name="Straight Connector 16">
            <a:extLst>
              <a:ext uri="{FF2B5EF4-FFF2-40B4-BE49-F238E27FC236}">
                <a16:creationId xmlns:a16="http://schemas.microsoft.com/office/drawing/2014/main" id="{170BC10E-9AEC-46D2-BFEC-361513BA305D}"/>
              </a:ext>
            </a:extLst>
          </p:cNvPr>
          <p:cNvCxnSpPr>
            <a:cxnSpLocks/>
          </p:cNvCxnSpPr>
          <p:nvPr/>
        </p:nvCxnSpPr>
        <p:spPr>
          <a:xfrm flipV="1">
            <a:off x="1460311" y="1919687"/>
            <a:ext cx="0" cy="28182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38FF6BE-B6B4-41C7-AA0C-F21659E4C8B3}"/>
              </a:ext>
            </a:extLst>
          </p:cNvPr>
          <p:cNvCxnSpPr>
            <a:cxnSpLocks/>
          </p:cNvCxnSpPr>
          <p:nvPr/>
        </p:nvCxnSpPr>
        <p:spPr>
          <a:xfrm flipV="1">
            <a:off x="2963839" y="1919687"/>
            <a:ext cx="0" cy="515072"/>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A64F093-E340-4662-ACF6-516E802C4A72}"/>
              </a:ext>
            </a:extLst>
          </p:cNvPr>
          <p:cNvCxnSpPr>
            <a:cxnSpLocks/>
          </p:cNvCxnSpPr>
          <p:nvPr/>
        </p:nvCxnSpPr>
        <p:spPr>
          <a:xfrm flipH="1">
            <a:off x="1460311" y="1919687"/>
            <a:ext cx="1503528"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BF7EB28-79C3-410D-AB5A-11FE1B986A81}"/>
              </a:ext>
            </a:extLst>
          </p:cNvPr>
          <p:cNvSpPr txBox="1"/>
          <p:nvPr/>
        </p:nvSpPr>
        <p:spPr>
          <a:xfrm>
            <a:off x="2080111" y="1642688"/>
            <a:ext cx="336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5" name="TextBox 24">
            <a:extLst>
              <a:ext uri="{FF2B5EF4-FFF2-40B4-BE49-F238E27FC236}">
                <a16:creationId xmlns:a16="http://schemas.microsoft.com/office/drawing/2014/main" id="{29EAE79D-AD59-4CD1-B692-366FDA58246E}"/>
              </a:ext>
            </a:extLst>
          </p:cNvPr>
          <p:cNvSpPr txBox="1"/>
          <p:nvPr/>
        </p:nvSpPr>
        <p:spPr>
          <a:xfrm>
            <a:off x="669991" y="4239287"/>
            <a:ext cx="1971621" cy="43088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Permutation ANOVA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p = 2.11 x 10-</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9</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55677F6C-2433-4C6C-A15E-069F47BDB762}"/>
              </a:ext>
            </a:extLst>
          </p:cNvPr>
          <p:cNvSpPr txBox="1"/>
          <p:nvPr/>
        </p:nvSpPr>
        <p:spPr>
          <a:xfrm>
            <a:off x="10220379" y="4211994"/>
            <a:ext cx="197162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Permutation ANOVA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p = 2.2 x 10</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-16</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B2BD2487-6DBD-4536-986A-F05BDB98170C}"/>
              </a:ext>
            </a:extLst>
          </p:cNvPr>
          <p:cNvCxnSpPr>
            <a:cxnSpLocks/>
          </p:cNvCxnSpPr>
          <p:nvPr/>
        </p:nvCxnSpPr>
        <p:spPr>
          <a:xfrm flipV="1">
            <a:off x="9084860" y="1843246"/>
            <a:ext cx="0" cy="34119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7C100F-07F5-4D66-A8AF-19256B0CA0DD}"/>
              </a:ext>
            </a:extLst>
          </p:cNvPr>
          <p:cNvCxnSpPr>
            <a:cxnSpLocks/>
          </p:cNvCxnSpPr>
          <p:nvPr/>
        </p:nvCxnSpPr>
        <p:spPr>
          <a:xfrm flipV="1">
            <a:off x="10479206" y="1843246"/>
            <a:ext cx="0" cy="23324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2E5753A-A83C-41F7-B576-3E1C6E601D80}"/>
              </a:ext>
            </a:extLst>
          </p:cNvPr>
          <p:cNvCxnSpPr>
            <a:cxnSpLocks/>
          </p:cNvCxnSpPr>
          <p:nvPr/>
        </p:nvCxnSpPr>
        <p:spPr>
          <a:xfrm flipH="1">
            <a:off x="9084860" y="1843246"/>
            <a:ext cx="1394346"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591D3A3A-61D9-48BF-817E-751430EAC2A5}"/>
              </a:ext>
            </a:extLst>
          </p:cNvPr>
          <p:cNvSpPr txBox="1"/>
          <p:nvPr/>
        </p:nvSpPr>
        <p:spPr>
          <a:xfrm>
            <a:off x="9613997" y="1550355"/>
            <a:ext cx="336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4" name="TextBox 33">
            <a:extLst>
              <a:ext uri="{FF2B5EF4-FFF2-40B4-BE49-F238E27FC236}">
                <a16:creationId xmlns:a16="http://schemas.microsoft.com/office/drawing/2014/main" id="{0489D557-58B8-4752-B228-0E0FD44EC7CE}"/>
              </a:ext>
            </a:extLst>
          </p:cNvPr>
          <p:cNvSpPr txBox="1"/>
          <p:nvPr/>
        </p:nvSpPr>
        <p:spPr>
          <a:xfrm>
            <a:off x="73152" y="0"/>
            <a:ext cx="1728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Figure 4</a:t>
            </a:r>
          </a:p>
        </p:txBody>
      </p:sp>
      <p:sp>
        <p:nvSpPr>
          <p:cNvPr id="22" name="TextBox 21">
            <a:extLst>
              <a:ext uri="{FF2B5EF4-FFF2-40B4-BE49-F238E27FC236}">
                <a16:creationId xmlns:a16="http://schemas.microsoft.com/office/drawing/2014/main" id="{E7933696-B40A-44D2-9E2E-8406BE640E07}"/>
              </a:ext>
            </a:extLst>
          </p:cNvPr>
          <p:cNvSpPr txBox="1"/>
          <p:nvPr/>
        </p:nvSpPr>
        <p:spPr>
          <a:xfrm rot="16200000">
            <a:off x="6557471" y="3207234"/>
            <a:ext cx="253848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of Urine Reads Mapping to Slurries</a:t>
            </a:r>
          </a:p>
        </p:txBody>
      </p:sp>
      <p:sp>
        <p:nvSpPr>
          <p:cNvPr id="23" name="TextBox 22">
            <a:extLst>
              <a:ext uri="{FF2B5EF4-FFF2-40B4-BE49-F238E27FC236}">
                <a16:creationId xmlns:a16="http://schemas.microsoft.com/office/drawing/2014/main" id="{6D65B38B-ADC3-42BD-AECD-153DCC64E5AA}"/>
              </a:ext>
            </a:extLst>
          </p:cNvPr>
          <p:cNvSpPr txBox="1"/>
          <p:nvPr/>
        </p:nvSpPr>
        <p:spPr>
          <a:xfrm>
            <a:off x="669991" y="1219754"/>
            <a:ext cx="2298087" cy="33889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Cultured</a:t>
            </a:r>
          </a:p>
        </p:txBody>
      </p:sp>
      <p:sp>
        <p:nvSpPr>
          <p:cNvPr id="31" name="TextBox 30">
            <a:extLst>
              <a:ext uri="{FF2B5EF4-FFF2-40B4-BE49-F238E27FC236}">
                <a16:creationId xmlns:a16="http://schemas.microsoft.com/office/drawing/2014/main" id="{3A913F4E-84CD-413F-85FC-C2A3C3AD6342}"/>
              </a:ext>
            </a:extLst>
          </p:cNvPr>
          <p:cNvSpPr txBox="1"/>
          <p:nvPr/>
        </p:nvSpPr>
        <p:spPr>
          <a:xfrm>
            <a:off x="5001218" y="1219754"/>
            <a:ext cx="2298087" cy="33889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Uncultured</a:t>
            </a:r>
          </a:p>
        </p:txBody>
      </p:sp>
      <p:sp>
        <p:nvSpPr>
          <p:cNvPr id="32" name="TextBox 31">
            <a:extLst>
              <a:ext uri="{FF2B5EF4-FFF2-40B4-BE49-F238E27FC236}">
                <a16:creationId xmlns:a16="http://schemas.microsoft.com/office/drawing/2014/main" id="{265EC38E-F4E0-4A66-A51B-A443F49D190F}"/>
              </a:ext>
            </a:extLst>
          </p:cNvPr>
          <p:cNvSpPr txBox="1"/>
          <p:nvPr/>
        </p:nvSpPr>
        <p:spPr>
          <a:xfrm>
            <a:off x="8801025" y="1219944"/>
            <a:ext cx="2298087" cy="338892"/>
          </a:xfrm>
          <a:prstGeom prst="rect">
            <a:avLst/>
          </a:prstGeom>
          <a:ln w="6350">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defPPr>
              <a:defRPr lang="en-US"/>
            </a:defPPr>
            <a:lvl1pPr algn="ctr">
              <a:defRPr>
                <a:solidFill>
                  <a:schemeClr val="lt1"/>
                </a:solidFill>
                <a:latin typeface="Garamond" panose="020204040303010108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Comparison</a:t>
            </a:r>
          </a:p>
        </p:txBody>
      </p:sp>
      <p:pic>
        <p:nvPicPr>
          <p:cNvPr id="5" name="Picture 4">
            <a:extLst>
              <a:ext uri="{FF2B5EF4-FFF2-40B4-BE49-F238E27FC236}">
                <a16:creationId xmlns:a16="http://schemas.microsoft.com/office/drawing/2014/main" id="{54968588-97DD-4EF2-A16C-68B6B8E525D7}"/>
              </a:ext>
            </a:extLst>
          </p:cNvPr>
          <p:cNvPicPr>
            <a:picLocks noChangeAspect="1"/>
          </p:cNvPicPr>
          <p:nvPr/>
        </p:nvPicPr>
        <p:blipFill>
          <a:blip r:embed="rId6"/>
          <a:stretch>
            <a:fillRect/>
          </a:stretch>
        </p:blipFill>
        <p:spPr>
          <a:xfrm>
            <a:off x="11311965" y="3098233"/>
            <a:ext cx="1125000" cy="495000"/>
          </a:xfrm>
          <a:prstGeom prst="rect">
            <a:avLst/>
          </a:prstGeom>
        </p:spPr>
      </p:pic>
    </p:spTree>
    <p:extLst>
      <p:ext uri="{BB962C8B-B14F-4D97-AF65-F5344CB8AC3E}">
        <p14:creationId xmlns:p14="http://schemas.microsoft.com/office/powerpoint/2010/main" val="771844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DF9C-14AC-446E-A004-58AA12D99D24}"/>
              </a:ext>
            </a:extLst>
          </p:cNvPr>
          <p:cNvSpPr>
            <a:spLocks noGrp="1"/>
          </p:cNvSpPr>
          <p:nvPr>
            <p:ph type="title"/>
          </p:nvPr>
        </p:nvSpPr>
        <p:spPr/>
        <p:txBody>
          <a:bodyPr>
            <a:noAutofit/>
          </a:bodyPr>
          <a:lstStyle/>
          <a:p>
            <a:r>
              <a:rPr lang="en-US" sz="4000" dirty="0"/>
              <a:t>Cultured dependent and independent methods can elucidate the function of microbiomes</a:t>
            </a:r>
          </a:p>
        </p:txBody>
      </p:sp>
      <p:sp>
        <p:nvSpPr>
          <p:cNvPr id="4" name="Slide Number Placeholder 3">
            <a:extLst>
              <a:ext uri="{FF2B5EF4-FFF2-40B4-BE49-F238E27FC236}">
                <a16:creationId xmlns:a16="http://schemas.microsoft.com/office/drawing/2014/main" id="{F0D201D0-F0C3-4D63-B511-575DC8319925}"/>
              </a:ext>
            </a:extLst>
          </p:cNvPr>
          <p:cNvSpPr>
            <a:spLocks noGrp="1"/>
          </p:cNvSpPr>
          <p:nvPr>
            <p:ph type="sldNum" sz="quarter" idx="12"/>
          </p:nvPr>
        </p:nvSpPr>
        <p:spPr/>
        <p:txBody>
          <a:bodyPr/>
          <a:lstStyle/>
          <a:p>
            <a:fld id="{77E59808-E941-46E1-872F-5DB51E5B6943}" type="slidenum">
              <a:rPr lang="en-US" smtClean="0"/>
              <a:pPr/>
              <a:t>61</a:t>
            </a:fld>
            <a:endParaRPr lang="en-US"/>
          </a:p>
        </p:txBody>
      </p:sp>
      <p:cxnSp>
        <p:nvCxnSpPr>
          <p:cNvPr id="6" name="Straight Arrow Connector 5">
            <a:extLst>
              <a:ext uri="{FF2B5EF4-FFF2-40B4-BE49-F238E27FC236}">
                <a16:creationId xmlns:a16="http://schemas.microsoft.com/office/drawing/2014/main" id="{61E93B73-B155-41E2-B8FD-F442F991B24A}"/>
              </a:ext>
            </a:extLst>
          </p:cNvPr>
          <p:cNvCxnSpPr>
            <a:cxnSpLocks/>
          </p:cNvCxnSpPr>
          <p:nvPr/>
        </p:nvCxnSpPr>
        <p:spPr>
          <a:xfrm>
            <a:off x="984208" y="1989120"/>
            <a:ext cx="1841727" cy="0"/>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2A6380CE-7EBE-42FD-9D35-6F9D74181DCD}"/>
              </a:ext>
            </a:extLst>
          </p:cNvPr>
          <p:cNvCxnSpPr>
            <a:cxnSpLocks/>
          </p:cNvCxnSpPr>
          <p:nvPr/>
        </p:nvCxnSpPr>
        <p:spPr>
          <a:xfrm>
            <a:off x="867342" y="3030194"/>
            <a:ext cx="1417417" cy="208752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9" name="Picture 8" descr="DNA.pdf">
            <a:extLst>
              <a:ext uri="{FF2B5EF4-FFF2-40B4-BE49-F238E27FC236}">
                <a16:creationId xmlns:a16="http://schemas.microsoft.com/office/drawing/2014/main" id="{EB751D73-7A32-4A70-A5D6-235761BE8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728" y="5281128"/>
            <a:ext cx="1993493" cy="782771"/>
          </a:xfrm>
          <a:prstGeom prst="rect">
            <a:avLst/>
          </a:prstGeom>
        </p:spPr>
      </p:pic>
      <p:cxnSp>
        <p:nvCxnSpPr>
          <p:cNvPr id="21" name="Straight Arrow Connector 20">
            <a:extLst>
              <a:ext uri="{FF2B5EF4-FFF2-40B4-BE49-F238E27FC236}">
                <a16:creationId xmlns:a16="http://schemas.microsoft.com/office/drawing/2014/main" id="{9D7DFAB3-B5C4-43FD-8AF4-686191A49EB6}"/>
              </a:ext>
            </a:extLst>
          </p:cNvPr>
          <p:cNvCxnSpPr>
            <a:cxnSpLocks/>
          </p:cNvCxnSpPr>
          <p:nvPr/>
        </p:nvCxnSpPr>
        <p:spPr>
          <a:xfrm flipV="1">
            <a:off x="4588190" y="1769156"/>
            <a:ext cx="1257439" cy="36853"/>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9" name="Picture 10" descr="http://ghk.h-cdn.co/assets/cm/15/11/980x1306/54fed7435e860-ou-think-are-dirty-ghk-things-you-think-are-dirty-urine-s2.jpg">
            <a:extLst>
              <a:ext uri="{FF2B5EF4-FFF2-40B4-BE49-F238E27FC236}">
                <a16:creationId xmlns:a16="http://schemas.microsoft.com/office/drawing/2014/main" id="{ADBC8E19-CA15-4861-93E7-F902C60FAB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984" y="4395004"/>
            <a:ext cx="733572" cy="97809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2ECAA51-5FD5-46E2-960E-63ED013D05BA}"/>
              </a:ext>
            </a:extLst>
          </p:cNvPr>
          <p:cNvGrpSpPr/>
          <p:nvPr/>
        </p:nvGrpSpPr>
        <p:grpSpPr>
          <a:xfrm>
            <a:off x="2957258" y="1471557"/>
            <a:ext cx="1499609" cy="1035127"/>
            <a:chOff x="5293057" y="3453986"/>
            <a:chExt cx="912546" cy="629898"/>
          </a:xfrm>
        </p:grpSpPr>
        <p:pic>
          <p:nvPicPr>
            <p:cNvPr id="36" name="Picture 35">
              <a:extLst>
                <a:ext uri="{FF2B5EF4-FFF2-40B4-BE49-F238E27FC236}">
                  <a16:creationId xmlns:a16="http://schemas.microsoft.com/office/drawing/2014/main" id="{5B9E0753-1913-4C4B-B306-79AD49A773A0}"/>
                </a:ext>
              </a:extLst>
            </p:cNvPr>
            <p:cNvPicPr>
              <a:picLocks noChangeAspect="1"/>
            </p:cNvPicPr>
            <p:nvPr/>
          </p:nvPicPr>
          <p:blipFill>
            <a:blip r:embed="rId4"/>
            <a:stretch>
              <a:fillRect/>
            </a:stretch>
          </p:blipFill>
          <p:spPr>
            <a:xfrm>
              <a:off x="5293057" y="3453986"/>
              <a:ext cx="912546" cy="629898"/>
            </a:xfrm>
            <a:prstGeom prst="rect">
              <a:avLst/>
            </a:prstGeom>
          </p:spPr>
        </p:pic>
        <p:sp>
          <p:nvSpPr>
            <p:cNvPr id="37" name="Oval 36">
              <a:extLst>
                <a:ext uri="{FF2B5EF4-FFF2-40B4-BE49-F238E27FC236}">
                  <a16:creationId xmlns:a16="http://schemas.microsoft.com/office/drawing/2014/main" id="{F6FA1893-9811-4634-AE0D-E337C65A027C}"/>
                </a:ext>
              </a:extLst>
            </p:cNvPr>
            <p:cNvSpPr/>
            <p:nvPr/>
          </p:nvSpPr>
          <p:spPr>
            <a:xfrm>
              <a:off x="5614264" y="3736443"/>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Arrow Connector 37">
            <a:extLst>
              <a:ext uri="{FF2B5EF4-FFF2-40B4-BE49-F238E27FC236}">
                <a16:creationId xmlns:a16="http://schemas.microsoft.com/office/drawing/2014/main" id="{7836B1CD-9470-4FF9-922D-78293647E3C2}"/>
              </a:ext>
            </a:extLst>
          </p:cNvPr>
          <p:cNvCxnSpPr>
            <a:cxnSpLocks/>
          </p:cNvCxnSpPr>
          <p:nvPr/>
        </p:nvCxnSpPr>
        <p:spPr>
          <a:xfrm>
            <a:off x="4498348" y="2150930"/>
            <a:ext cx="1174399" cy="649830"/>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15" name="Picture 14">
            <a:extLst>
              <a:ext uri="{FF2B5EF4-FFF2-40B4-BE49-F238E27FC236}">
                <a16:creationId xmlns:a16="http://schemas.microsoft.com/office/drawing/2014/main" id="{35230690-FC1A-4124-9C77-EC6A68591644}"/>
              </a:ext>
            </a:extLst>
          </p:cNvPr>
          <p:cNvPicPr>
            <a:picLocks noChangeAspect="1"/>
          </p:cNvPicPr>
          <p:nvPr/>
        </p:nvPicPr>
        <p:blipFill>
          <a:blip r:embed="rId5"/>
          <a:stretch>
            <a:fillRect/>
          </a:stretch>
        </p:blipFill>
        <p:spPr>
          <a:xfrm>
            <a:off x="5767500" y="2496253"/>
            <a:ext cx="1262744" cy="1306778"/>
          </a:xfrm>
          <a:prstGeom prst="rect">
            <a:avLst/>
          </a:prstGeom>
        </p:spPr>
      </p:pic>
      <p:pic>
        <p:nvPicPr>
          <p:cNvPr id="42" name="Picture 41" descr="suceptibility.pdf">
            <a:extLst>
              <a:ext uri="{FF2B5EF4-FFF2-40B4-BE49-F238E27FC236}">
                <a16:creationId xmlns:a16="http://schemas.microsoft.com/office/drawing/2014/main" id="{21E7B507-02A5-4D22-BE8F-741F31E95F7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098" b="93659" l="6109" r="95249">
                        <a14:foregroundMark x1="60860" y1="8049" x2="20362" y2="15854"/>
                        <a14:foregroundMark x1="20362" y1="15854" x2="9729" y2="33171"/>
                        <a14:foregroundMark x1="9729" y1="33171" x2="8145" y2="50488"/>
                        <a14:foregroundMark x1="59050" y1="7805" x2="39593" y2="7561"/>
                        <a14:foregroundMark x1="39593" y1="7561" x2="31222" y2="10000"/>
                        <a14:foregroundMark x1="69231" y1="9512" x2="82579" y2="20244"/>
                        <a14:foregroundMark x1="93665" y1="38780" x2="95475" y2="55610"/>
                        <a14:foregroundMark x1="87330" y1="74634" x2="59955" y2="87317"/>
                        <a14:foregroundMark x1="9050" y1="61707" x2="6109" y2="56829"/>
                        <a14:foregroundMark x1="25566" y1="79512" x2="66968" y2="93659"/>
                        <a14:foregroundMark x1="61312" y1="9512" x2="43891" y2="6098"/>
                        <a14:foregroundMark x1="54977" y1="16341" x2="47964" y2="35854"/>
                        <a14:foregroundMark x1="47964" y1="35854" x2="49548" y2="77317"/>
                        <a14:foregroundMark x1="75566" y1="25610" x2="73756" y2="70488"/>
                        <a14:foregroundMark x1="73756" y1="70488" x2="73756" y2="70488"/>
                        <a14:foregroundMark x1="61765" y1="20244" x2="26018" y2="39268"/>
                        <a14:foregroundMark x1="26018" y1="39268" x2="24208" y2="41463"/>
                        <a14:foregroundMark x1="24661" y1="67561" x2="23077" y2="52927"/>
                        <a14:foregroundMark x1="28054" y1="29512" x2="27602" y2="64390"/>
                        <a14:foregroundMark x1="73303" y1="31951" x2="71267" y2="46098"/>
                      </a14:backgroundRemoval>
                    </a14:imgEffect>
                  </a14:imgLayer>
                </a14:imgProps>
              </a:ext>
              <a:ext uri="{28A0092B-C50C-407E-A947-70E740481C1C}">
                <a14:useLocalDpi xmlns:a14="http://schemas.microsoft.com/office/drawing/2010/main" val="0"/>
              </a:ext>
            </a:extLst>
          </a:blip>
          <a:stretch>
            <a:fillRect/>
          </a:stretch>
        </p:blipFill>
        <p:spPr>
          <a:xfrm>
            <a:off x="6058322" y="1501766"/>
            <a:ext cx="971922" cy="901558"/>
          </a:xfrm>
          <a:prstGeom prst="rect">
            <a:avLst/>
          </a:prstGeom>
        </p:spPr>
      </p:pic>
      <p:cxnSp>
        <p:nvCxnSpPr>
          <p:cNvPr id="49" name="Straight Arrow Connector 48">
            <a:extLst>
              <a:ext uri="{FF2B5EF4-FFF2-40B4-BE49-F238E27FC236}">
                <a16:creationId xmlns:a16="http://schemas.microsoft.com/office/drawing/2014/main" id="{8734E5F2-17D5-418C-A407-C1E687F01D2E}"/>
              </a:ext>
            </a:extLst>
          </p:cNvPr>
          <p:cNvCxnSpPr>
            <a:cxnSpLocks/>
          </p:cNvCxnSpPr>
          <p:nvPr/>
        </p:nvCxnSpPr>
        <p:spPr>
          <a:xfrm>
            <a:off x="4588190" y="5672513"/>
            <a:ext cx="1303159"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53" name="Straight Arrow Connector 52">
            <a:extLst>
              <a:ext uri="{FF2B5EF4-FFF2-40B4-BE49-F238E27FC236}">
                <a16:creationId xmlns:a16="http://schemas.microsoft.com/office/drawing/2014/main" id="{48EE4F6F-D4F5-4E0C-BE92-AAD88D7F78F0}"/>
              </a:ext>
            </a:extLst>
          </p:cNvPr>
          <p:cNvCxnSpPr>
            <a:cxnSpLocks/>
          </p:cNvCxnSpPr>
          <p:nvPr/>
        </p:nvCxnSpPr>
        <p:spPr>
          <a:xfrm>
            <a:off x="4310743" y="2360988"/>
            <a:ext cx="1312530" cy="1724411"/>
          </a:xfrm>
          <a:prstGeom prst="straightConnector1">
            <a:avLst/>
          </a:prstGeom>
          <a:ln w="22225">
            <a:solidFill>
              <a:srgbClr val="C4BD97"/>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56" name="Picture 55">
            <a:extLst>
              <a:ext uri="{FF2B5EF4-FFF2-40B4-BE49-F238E27FC236}">
                <a16:creationId xmlns:a16="http://schemas.microsoft.com/office/drawing/2014/main" id="{06A510C9-8916-4FBB-BC8E-CA5534F800D8}"/>
              </a:ext>
            </a:extLst>
          </p:cNvPr>
          <p:cNvPicPr>
            <a:picLocks noChangeAspect="1"/>
          </p:cNvPicPr>
          <p:nvPr/>
        </p:nvPicPr>
        <p:blipFill rotWithShape="1">
          <a:blip r:embed="rId8"/>
          <a:srcRect l="3981" t="-2455" b="41106"/>
          <a:stretch/>
        </p:blipFill>
        <p:spPr>
          <a:xfrm>
            <a:off x="5672747" y="3860922"/>
            <a:ext cx="4092852" cy="614107"/>
          </a:xfrm>
          <a:prstGeom prst="rect">
            <a:avLst/>
          </a:prstGeom>
        </p:spPr>
      </p:pic>
      <p:pic>
        <p:nvPicPr>
          <p:cNvPr id="64" name="Picture 63">
            <a:extLst>
              <a:ext uri="{FF2B5EF4-FFF2-40B4-BE49-F238E27FC236}">
                <a16:creationId xmlns:a16="http://schemas.microsoft.com/office/drawing/2014/main" id="{79D39156-8E30-431C-807C-DC3B18AA4E30}"/>
              </a:ext>
            </a:extLst>
          </p:cNvPr>
          <p:cNvPicPr>
            <a:picLocks noChangeAspect="1"/>
          </p:cNvPicPr>
          <p:nvPr/>
        </p:nvPicPr>
        <p:blipFill rotWithShape="1">
          <a:blip r:embed="rId9"/>
          <a:srcRect r="34892"/>
          <a:stretch/>
        </p:blipFill>
        <p:spPr>
          <a:xfrm>
            <a:off x="6140033" y="4633168"/>
            <a:ext cx="1482144" cy="1525160"/>
          </a:xfrm>
          <a:prstGeom prst="rect">
            <a:avLst/>
          </a:prstGeom>
        </p:spPr>
      </p:pic>
      <p:pic>
        <p:nvPicPr>
          <p:cNvPr id="69" name="Picture 12" descr="https://upload.wikimedia.org/wikipedia/commons/2/29/Pyuria2011.JPG">
            <a:extLst>
              <a:ext uri="{FF2B5EF4-FFF2-40B4-BE49-F238E27FC236}">
                <a16:creationId xmlns:a16="http://schemas.microsoft.com/office/drawing/2014/main" id="{22D7C137-B525-4DDB-B2F6-6A89C4AF31C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688" y="2207168"/>
            <a:ext cx="835654" cy="1204546"/>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C72AD1C5-F103-4278-8B77-79EFF1893D7A}"/>
              </a:ext>
            </a:extLst>
          </p:cNvPr>
          <p:cNvGrpSpPr/>
          <p:nvPr/>
        </p:nvGrpSpPr>
        <p:grpSpPr>
          <a:xfrm>
            <a:off x="43396" y="1459682"/>
            <a:ext cx="952520" cy="799798"/>
            <a:chOff x="0" y="2945801"/>
            <a:chExt cx="1611930" cy="1115562"/>
          </a:xfrm>
        </p:grpSpPr>
        <p:pic>
          <p:nvPicPr>
            <p:cNvPr id="76" name="Picture 6" descr="http://farm8.staticflickr.com/7098/7341983938_0e8de63d1e_m.jpg">
              <a:extLst>
                <a:ext uri="{FF2B5EF4-FFF2-40B4-BE49-F238E27FC236}">
                  <a16:creationId xmlns:a16="http://schemas.microsoft.com/office/drawing/2014/main" id="{FC4659AF-56A8-4051-B428-A5AB3D9C4FD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2945801"/>
              <a:ext cx="1611930"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Oval 142">
              <a:extLst>
                <a:ext uri="{FF2B5EF4-FFF2-40B4-BE49-F238E27FC236}">
                  <a16:creationId xmlns:a16="http://schemas.microsoft.com/office/drawing/2014/main" id="{DFAEE2C2-33FB-4C7E-8919-62FFECB24FE6}"/>
                </a:ext>
              </a:extLst>
            </p:cNvPr>
            <p:cNvSpPr/>
            <p:nvPr/>
          </p:nvSpPr>
          <p:spPr>
            <a:xfrm>
              <a:off x="60570" y="3210331"/>
              <a:ext cx="1480704" cy="482956"/>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37" h="458482">
                  <a:moveTo>
                    <a:pt x="553" y="226860"/>
                  </a:moveTo>
                  <a:cubicBezTo>
                    <a:pt x="18016" y="88534"/>
                    <a:pt x="385379" y="398"/>
                    <a:pt x="562909" y="1"/>
                  </a:cubicBezTo>
                  <a:cubicBezTo>
                    <a:pt x="740439" y="-396"/>
                    <a:pt x="1084783" y="65602"/>
                    <a:pt x="1137171" y="224479"/>
                  </a:cubicBezTo>
                  <a:cubicBezTo>
                    <a:pt x="1156222" y="376212"/>
                    <a:pt x="761870" y="458084"/>
                    <a:pt x="572434" y="458481"/>
                  </a:cubicBezTo>
                  <a:cubicBezTo>
                    <a:pt x="382998" y="458878"/>
                    <a:pt x="-16910" y="365186"/>
                    <a:pt x="553" y="22686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142">
              <a:extLst>
                <a:ext uri="{FF2B5EF4-FFF2-40B4-BE49-F238E27FC236}">
                  <a16:creationId xmlns:a16="http://schemas.microsoft.com/office/drawing/2014/main" id="{EBF01DF1-FDDF-48CE-B6E8-BB2978F7885E}"/>
                </a:ext>
              </a:extLst>
            </p:cNvPr>
            <p:cNvSpPr/>
            <p:nvPr/>
          </p:nvSpPr>
          <p:spPr>
            <a:xfrm>
              <a:off x="60574" y="3275554"/>
              <a:ext cx="1480678" cy="502008"/>
            </a:xfrm>
            <a:custGeom>
              <a:avLst/>
              <a:gdLst>
                <a:gd name="connsiteX0" fmla="*/ 0 w 1143762"/>
                <a:gd name="connsiteY0" fmla="*/ 231621 h 463242"/>
                <a:gd name="connsiteX1" fmla="*/ 571881 w 1143762"/>
                <a:gd name="connsiteY1" fmla="*/ 0 h 463242"/>
                <a:gd name="connsiteX2" fmla="*/ 1143762 w 1143762"/>
                <a:gd name="connsiteY2" fmla="*/ 231621 h 463242"/>
                <a:gd name="connsiteX3" fmla="*/ 571881 w 1143762"/>
                <a:gd name="connsiteY3" fmla="*/ 463242 h 463242"/>
                <a:gd name="connsiteX4" fmla="*/ 0 w 1143762"/>
                <a:gd name="connsiteY4" fmla="*/ 231621 h 463242"/>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7 w 1143769"/>
                <a:gd name="connsiteY0" fmla="*/ 226859 h 458480"/>
                <a:gd name="connsiteX1" fmla="*/ 562363 w 1143769"/>
                <a:gd name="connsiteY1" fmla="*/ 0 h 458480"/>
                <a:gd name="connsiteX2" fmla="*/ 1143769 w 1143769"/>
                <a:gd name="connsiteY2" fmla="*/ 226859 h 458480"/>
                <a:gd name="connsiteX3" fmla="*/ 571888 w 1143769"/>
                <a:gd name="connsiteY3" fmla="*/ 458480 h 458480"/>
                <a:gd name="connsiteX4" fmla="*/ 7 w 1143769"/>
                <a:gd name="connsiteY4" fmla="*/ 226859 h 458480"/>
                <a:gd name="connsiteX0" fmla="*/ 6 w 1136624"/>
                <a:gd name="connsiteY0" fmla="*/ 226860 h 458481"/>
                <a:gd name="connsiteX1" fmla="*/ 562362 w 1136624"/>
                <a:gd name="connsiteY1" fmla="*/ 1 h 458481"/>
                <a:gd name="connsiteX2" fmla="*/ 1136624 w 1136624"/>
                <a:gd name="connsiteY2" fmla="*/ 224479 h 458481"/>
                <a:gd name="connsiteX3" fmla="*/ 571887 w 1136624"/>
                <a:gd name="connsiteY3" fmla="*/ 458481 h 458481"/>
                <a:gd name="connsiteX4" fmla="*/ 6 w 1136624"/>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6 w 1137290"/>
                <a:gd name="connsiteY0" fmla="*/ 226860 h 458481"/>
                <a:gd name="connsiteX1" fmla="*/ 562362 w 1137290"/>
                <a:gd name="connsiteY1" fmla="*/ 1 h 458481"/>
                <a:gd name="connsiteX2" fmla="*/ 1136624 w 1137290"/>
                <a:gd name="connsiteY2" fmla="*/ 224479 h 458481"/>
                <a:gd name="connsiteX3" fmla="*/ 571887 w 1137290"/>
                <a:gd name="connsiteY3" fmla="*/ 458481 h 458481"/>
                <a:gd name="connsiteX4" fmla="*/ 6 w 1137290"/>
                <a:gd name="connsiteY4" fmla="*/ 226860 h 458481"/>
                <a:gd name="connsiteX0" fmla="*/ 5 w 1137289"/>
                <a:gd name="connsiteY0" fmla="*/ 226860 h 458481"/>
                <a:gd name="connsiteX1" fmla="*/ 562361 w 1137289"/>
                <a:gd name="connsiteY1" fmla="*/ 1 h 458481"/>
                <a:gd name="connsiteX2" fmla="*/ 1136623 w 1137289"/>
                <a:gd name="connsiteY2" fmla="*/ 224479 h 458481"/>
                <a:gd name="connsiteX3" fmla="*/ 571886 w 1137289"/>
                <a:gd name="connsiteY3" fmla="*/ 458481 h 458481"/>
                <a:gd name="connsiteX4" fmla="*/ 5 w 1137289"/>
                <a:gd name="connsiteY4" fmla="*/ 226860 h 458481"/>
                <a:gd name="connsiteX0" fmla="*/ 30 w 1137314"/>
                <a:gd name="connsiteY0" fmla="*/ 226860 h 458482"/>
                <a:gd name="connsiteX1" fmla="*/ 562386 w 1137314"/>
                <a:gd name="connsiteY1" fmla="*/ 1 h 458482"/>
                <a:gd name="connsiteX2" fmla="*/ 1136648 w 1137314"/>
                <a:gd name="connsiteY2" fmla="*/ 224479 h 458482"/>
                <a:gd name="connsiteX3" fmla="*/ 571911 w 1137314"/>
                <a:gd name="connsiteY3" fmla="*/ 458481 h 458482"/>
                <a:gd name="connsiteX4" fmla="*/ 30 w 1137314"/>
                <a:gd name="connsiteY4" fmla="*/ 226860 h 458482"/>
                <a:gd name="connsiteX0" fmla="*/ 553 w 1137837"/>
                <a:gd name="connsiteY0" fmla="*/ 226860 h 458482"/>
                <a:gd name="connsiteX1" fmla="*/ 562909 w 1137837"/>
                <a:gd name="connsiteY1" fmla="*/ 1 h 458482"/>
                <a:gd name="connsiteX2" fmla="*/ 1137171 w 1137837"/>
                <a:gd name="connsiteY2" fmla="*/ 224479 h 458482"/>
                <a:gd name="connsiteX3" fmla="*/ 572434 w 1137837"/>
                <a:gd name="connsiteY3" fmla="*/ 458481 h 458482"/>
                <a:gd name="connsiteX4" fmla="*/ 553 w 1137837"/>
                <a:gd name="connsiteY4" fmla="*/ 226860 h 458482"/>
                <a:gd name="connsiteX0" fmla="*/ 230 w 1137514"/>
                <a:gd name="connsiteY0" fmla="*/ 226860 h 458483"/>
                <a:gd name="connsiteX1" fmla="*/ 562586 w 1137514"/>
                <a:gd name="connsiteY1" fmla="*/ 1 h 458483"/>
                <a:gd name="connsiteX2" fmla="*/ 1136848 w 1137514"/>
                <a:gd name="connsiteY2" fmla="*/ 224479 h 458483"/>
                <a:gd name="connsiteX3" fmla="*/ 572111 w 1137514"/>
                <a:gd name="connsiteY3" fmla="*/ 458481 h 458483"/>
                <a:gd name="connsiteX4" fmla="*/ 230 w 1137514"/>
                <a:gd name="connsiteY4" fmla="*/ 226860 h 458483"/>
                <a:gd name="connsiteX0" fmla="*/ 230 w 1137514"/>
                <a:gd name="connsiteY0" fmla="*/ 226861 h 458484"/>
                <a:gd name="connsiteX1" fmla="*/ 562586 w 1137514"/>
                <a:gd name="connsiteY1" fmla="*/ 2 h 458484"/>
                <a:gd name="connsiteX2" fmla="*/ 1136848 w 1137514"/>
                <a:gd name="connsiteY2" fmla="*/ 224480 h 458484"/>
                <a:gd name="connsiteX3" fmla="*/ 572111 w 1137514"/>
                <a:gd name="connsiteY3" fmla="*/ 458482 h 458484"/>
                <a:gd name="connsiteX4" fmla="*/ 230 w 1137514"/>
                <a:gd name="connsiteY4" fmla="*/ 226861 h 458484"/>
                <a:gd name="connsiteX0" fmla="*/ 230 w 1137818"/>
                <a:gd name="connsiteY0" fmla="*/ 226862 h 458485"/>
                <a:gd name="connsiteX1" fmla="*/ 562586 w 1137818"/>
                <a:gd name="connsiteY1" fmla="*/ 3 h 458485"/>
                <a:gd name="connsiteX2" fmla="*/ 1136848 w 1137818"/>
                <a:gd name="connsiteY2" fmla="*/ 224481 h 458485"/>
                <a:gd name="connsiteX3" fmla="*/ 572111 w 1137818"/>
                <a:gd name="connsiteY3" fmla="*/ 458483 h 458485"/>
                <a:gd name="connsiteX4" fmla="*/ 230 w 1137818"/>
                <a:gd name="connsiteY4" fmla="*/ 226862 h 45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818" h="458485">
                  <a:moveTo>
                    <a:pt x="230" y="226862"/>
                  </a:moveTo>
                  <a:cubicBezTo>
                    <a:pt x="-10882" y="47287"/>
                    <a:pt x="385056" y="400"/>
                    <a:pt x="562586" y="3"/>
                  </a:cubicBezTo>
                  <a:cubicBezTo>
                    <a:pt x="740116" y="-394"/>
                    <a:pt x="1160660" y="33521"/>
                    <a:pt x="1136848" y="224481"/>
                  </a:cubicBezTo>
                  <a:cubicBezTo>
                    <a:pt x="1155899" y="376214"/>
                    <a:pt x="761547" y="458086"/>
                    <a:pt x="572111" y="458483"/>
                  </a:cubicBezTo>
                  <a:cubicBezTo>
                    <a:pt x="382675" y="458880"/>
                    <a:pt x="11342" y="406437"/>
                    <a:pt x="230" y="2268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D87C798-35B9-48C6-81C7-C96B66FDF610}"/>
                </a:ext>
              </a:extLst>
            </p:cNvPr>
            <p:cNvSpPr/>
            <p:nvPr/>
          </p:nvSpPr>
          <p:spPr>
            <a:xfrm>
              <a:off x="304800" y="34518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E6F6B7F-864A-4E1B-82B7-D549C340A222}"/>
                </a:ext>
              </a:extLst>
            </p:cNvPr>
            <p:cNvSpPr/>
            <p:nvPr/>
          </p:nvSpPr>
          <p:spPr>
            <a:xfrm>
              <a:off x="482600" y="35407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353010-1212-4FB1-A703-7B0761580D2E}"/>
                </a:ext>
              </a:extLst>
            </p:cNvPr>
            <p:cNvSpPr/>
            <p:nvPr/>
          </p:nvSpPr>
          <p:spPr>
            <a:xfrm>
              <a:off x="482600" y="33502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6E84ADE-353A-4BEB-B6F9-07DE22F235F0}"/>
                </a:ext>
              </a:extLst>
            </p:cNvPr>
            <p:cNvSpPr/>
            <p:nvPr/>
          </p:nvSpPr>
          <p:spPr>
            <a:xfrm>
              <a:off x="800100" y="33248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A2C53CD-E4B7-4BAC-A537-E0CBB90BDE18}"/>
                </a:ext>
              </a:extLst>
            </p:cNvPr>
            <p:cNvSpPr/>
            <p:nvPr/>
          </p:nvSpPr>
          <p:spPr>
            <a:xfrm>
              <a:off x="800100" y="35407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D24DC6A-2335-4B63-9956-C8FA4BD9C577}"/>
                </a:ext>
              </a:extLst>
            </p:cNvPr>
            <p:cNvSpPr/>
            <p:nvPr/>
          </p:nvSpPr>
          <p:spPr>
            <a:xfrm>
              <a:off x="1041400" y="3464509"/>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F5689BB7-FBE9-437A-9556-EFD795C53BF6}"/>
              </a:ext>
            </a:extLst>
          </p:cNvPr>
          <p:cNvCxnSpPr>
            <a:cxnSpLocks/>
          </p:cNvCxnSpPr>
          <p:nvPr/>
        </p:nvCxnSpPr>
        <p:spPr>
          <a:xfrm>
            <a:off x="873420" y="2132194"/>
            <a:ext cx="1786229" cy="2956483"/>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pic>
        <p:nvPicPr>
          <p:cNvPr id="95" name="Picture 94">
            <a:extLst>
              <a:ext uri="{FF2B5EF4-FFF2-40B4-BE49-F238E27FC236}">
                <a16:creationId xmlns:a16="http://schemas.microsoft.com/office/drawing/2014/main" id="{B5D74F0B-DBAB-4866-8B35-4FE9FAF50C15}"/>
              </a:ext>
            </a:extLst>
          </p:cNvPr>
          <p:cNvPicPr>
            <a:picLocks noChangeAspect="1"/>
          </p:cNvPicPr>
          <p:nvPr/>
        </p:nvPicPr>
        <p:blipFill>
          <a:blip r:embed="rId13"/>
          <a:stretch>
            <a:fillRect/>
          </a:stretch>
        </p:blipFill>
        <p:spPr>
          <a:xfrm>
            <a:off x="-62412" y="5217233"/>
            <a:ext cx="1362140" cy="944212"/>
          </a:xfrm>
          <a:prstGeom prst="rect">
            <a:avLst/>
          </a:prstGeom>
        </p:spPr>
      </p:pic>
      <p:cxnSp>
        <p:nvCxnSpPr>
          <p:cNvPr id="96" name="Straight Arrow Connector 95">
            <a:extLst>
              <a:ext uri="{FF2B5EF4-FFF2-40B4-BE49-F238E27FC236}">
                <a16:creationId xmlns:a16="http://schemas.microsoft.com/office/drawing/2014/main" id="{8D9BF304-D116-4A8E-9F7C-D24D25C81DA1}"/>
              </a:ext>
            </a:extLst>
          </p:cNvPr>
          <p:cNvCxnSpPr>
            <a:cxnSpLocks/>
          </p:cNvCxnSpPr>
          <p:nvPr/>
        </p:nvCxnSpPr>
        <p:spPr>
          <a:xfrm>
            <a:off x="1002593" y="4757654"/>
            <a:ext cx="1173355" cy="73319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00" name="Straight Arrow Connector 99">
            <a:extLst>
              <a:ext uri="{FF2B5EF4-FFF2-40B4-BE49-F238E27FC236}">
                <a16:creationId xmlns:a16="http://schemas.microsoft.com/office/drawing/2014/main" id="{AF75C3C8-2ACC-470D-9380-DC617A96A160}"/>
              </a:ext>
            </a:extLst>
          </p:cNvPr>
          <p:cNvCxnSpPr>
            <a:cxnSpLocks/>
          </p:cNvCxnSpPr>
          <p:nvPr/>
        </p:nvCxnSpPr>
        <p:spPr>
          <a:xfrm>
            <a:off x="1321233" y="5803539"/>
            <a:ext cx="963526" cy="0"/>
          </a:xfrm>
          <a:prstGeom prst="straightConnector1">
            <a:avLst/>
          </a:prstGeom>
          <a:ln w="22225">
            <a:solidFill>
              <a:srgbClr val="00B0F0"/>
            </a:solidFill>
            <a:prstDash val="sysDash"/>
            <a:tailEnd type="triangle"/>
          </a:ln>
        </p:spPr>
        <p:style>
          <a:lnRef idx="3">
            <a:schemeClr val="accent3"/>
          </a:lnRef>
          <a:fillRef idx="0">
            <a:schemeClr val="accent3"/>
          </a:fillRef>
          <a:effectRef idx="2">
            <a:schemeClr val="accent3"/>
          </a:effectRef>
          <a:fontRef idx="minor">
            <a:schemeClr val="tx1"/>
          </a:fontRef>
        </p:style>
      </p:cxnSp>
      <p:sp>
        <p:nvSpPr>
          <p:cNvPr id="105" name="Rectangle 104">
            <a:extLst>
              <a:ext uri="{FF2B5EF4-FFF2-40B4-BE49-F238E27FC236}">
                <a16:creationId xmlns:a16="http://schemas.microsoft.com/office/drawing/2014/main" id="{1239890E-87D5-460E-8FEA-8EE748A6626B}"/>
              </a:ext>
            </a:extLst>
          </p:cNvPr>
          <p:cNvSpPr/>
          <p:nvPr/>
        </p:nvSpPr>
        <p:spPr>
          <a:xfrm>
            <a:off x="7274202" y="1539201"/>
            <a:ext cx="1851038" cy="707886"/>
          </a:xfrm>
          <a:prstGeom prst="rect">
            <a:avLst/>
          </a:prstGeom>
          <a:noFill/>
        </p:spPr>
        <p:txBody>
          <a:bodyPr wrap="square" rtlCol="0">
            <a:spAutoFit/>
          </a:bodyPr>
          <a:lstStyle/>
          <a:p>
            <a:pPr algn="ctr"/>
            <a:r>
              <a:rPr lang="en-US" sz="2000" dirty="0">
                <a:latin typeface="Century Gothic" panose="020B0502020202020204" pitchFamily="34" charset="0"/>
                <a:cs typeface="Arial" pitchFamily="34" charset="0"/>
              </a:rPr>
              <a:t>Susceptibility Testing</a:t>
            </a:r>
          </a:p>
        </p:txBody>
      </p:sp>
      <p:sp>
        <p:nvSpPr>
          <p:cNvPr id="106" name="Rectangle 105">
            <a:extLst>
              <a:ext uri="{FF2B5EF4-FFF2-40B4-BE49-F238E27FC236}">
                <a16:creationId xmlns:a16="http://schemas.microsoft.com/office/drawing/2014/main" id="{DEEB4791-C701-4B45-AAEC-885AA8561BB5}"/>
              </a:ext>
            </a:extLst>
          </p:cNvPr>
          <p:cNvSpPr/>
          <p:nvPr/>
        </p:nvSpPr>
        <p:spPr>
          <a:xfrm>
            <a:off x="7274202" y="2869250"/>
            <a:ext cx="1851038" cy="707886"/>
          </a:xfrm>
          <a:prstGeom prst="rect">
            <a:avLst/>
          </a:prstGeom>
          <a:noFill/>
        </p:spPr>
        <p:txBody>
          <a:bodyPr wrap="square" rtlCol="0">
            <a:spAutoFit/>
          </a:bodyPr>
          <a:lstStyle/>
          <a:p>
            <a:pPr algn="ctr"/>
            <a:r>
              <a:rPr lang="en-US" sz="2000" dirty="0">
                <a:latin typeface="Century Gothic" panose="020B0502020202020204" pitchFamily="34" charset="0"/>
                <a:cs typeface="Arial" pitchFamily="34" charset="0"/>
              </a:rPr>
              <a:t>Population Genomics</a:t>
            </a:r>
          </a:p>
        </p:txBody>
      </p:sp>
      <p:sp>
        <p:nvSpPr>
          <p:cNvPr id="107" name="Rectangle 106">
            <a:extLst>
              <a:ext uri="{FF2B5EF4-FFF2-40B4-BE49-F238E27FC236}">
                <a16:creationId xmlns:a16="http://schemas.microsoft.com/office/drawing/2014/main" id="{3029FE82-C1B5-4741-A578-54DC8DEE0EB4}"/>
              </a:ext>
            </a:extLst>
          </p:cNvPr>
          <p:cNvSpPr/>
          <p:nvPr/>
        </p:nvSpPr>
        <p:spPr>
          <a:xfrm>
            <a:off x="9645927" y="3814032"/>
            <a:ext cx="1851038" cy="707886"/>
          </a:xfrm>
          <a:prstGeom prst="rect">
            <a:avLst/>
          </a:prstGeom>
          <a:noFill/>
        </p:spPr>
        <p:txBody>
          <a:bodyPr wrap="square" rtlCol="0">
            <a:spAutoFit/>
          </a:bodyPr>
          <a:lstStyle/>
          <a:p>
            <a:pPr algn="ctr"/>
            <a:r>
              <a:rPr lang="en-US" sz="2000" strike="sngStrike" dirty="0">
                <a:latin typeface="Century Gothic" panose="020B0502020202020204" pitchFamily="34" charset="0"/>
                <a:cs typeface="Arial" pitchFamily="34" charset="0"/>
              </a:rPr>
              <a:t>Virulence Genes</a:t>
            </a:r>
          </a:p>
        </p:txBody>
      </p:sp>
      <p:sp>
        <p:nvSpPr>
          <p:cNvPr id="108" name="Rectangle 107">
            <a:extLst>
              <a:ext uri="{FF2B5EF4-FFF2-40B4-BE49-F238E27FC236}">
                <a16:creationId xmlns:a16="http://schemas.microsoft.com/office/drawing/2014/main" id="{658634C1-BE0F-48C6-B077-4219638EA1F2}"/>
              </a:ext>
            </a:extLst>
          </p:cNvPr>
          <p:cNvSpPr/>
          <p:nvPr/>
        </p:nvSpPr>
        <p:spPr>
          <a:xfrm>
            <a:off x="7652788" y="5125910"/>
            <a:ext cx="1851038" cy="707886"/>
          </a:xfrm>
          <a:prstGeom prst="rect">
            <a:avLst/>
          </a:prstGeom>
          <a:noFill/>
        </p:spPr>
        <p:txBody>
          <a:bodyPr wrap="square" rtlCol="0">
            <a:spAutoFit/>
          </a:bodyPr>
          <a:lstStyle/>
          <a:p>
            <a:pPr algn="ctr"/>
            <a:r>
              <a:rPr lang="en-US" sz="2000" dirty="0">
                <a:latin typeface="Century Gothic" panose="020B0502020202020204" pitchFamily="34" charset="0"/>
                <a:cs typeface="Arial" pitchFamily="34" charset="0"/>
              </a:rPr>
              <a:t>Metabolic Pathways</a:t>
            </a:r>
          </a:p>
        </p:txBody>
      </p:sp>
      <p:grpSp>
        <p:nvGrpSpPr>
          <p:cNvPr id="39" name="Group 38">
            <a:extLst>
              <a:ext uri="{FF2B5EF4-FFF2-40B4-BE49-F238E27FC236}">
                <a16:creationId xmlns:a16="http://schemas.microsoft.com/office/drawing/2014/main" id="{E82E6BC8-74F9-4883-850A-3ACD40939F24}"/>
              </a:ext>
            </a:extLst>
          </p:cNvPr>
          <p:cNvGrpSpPr/>
          <p:nvPr/>
        </p:nvGrpSpPr>
        <p:grpSpPr>
          <a:xfrm>
            <a:off x="10680364" y="6331274"/>
            <a:ext cx="1061089" cy="510088"/>
            <a:chOff x="10680364" y="6331274"/>
            <a:chExt cx="1061089" cy="510088"/>
          </a:xfrm>
        </p:grpSpPr>
        <p:pic>
          <p:nvPicPr>
            <p:cNvPr id="40" name="Picture 39">
              <a:extLst>
                <a:ext uri="{FF2B5EF4-FFF2-40B4-BE49-F238E27FC236}">
                  <a16:creationId xmlns:a16="http://schemas.microsoft.com/office/drawing/2014/main" id="{EBDAE52F-39C7-42C7-A63A-C15E4FA24B22}"/>
                </a:ext>
              </a:extLst>
            </p:cNvPr>
            <p:cNvPicPr>
              <a:picLocks noChangeAspect="1"/>
            </p:cNvPicPr>
            <p:nvPr/>
          </p:nvPicPr>
          <p:blipFill>
            <a:blip r:embed="rId14"/>
            <a:stretch>
              <a:fillRect/>
            </a:stretch>
          </p:blipFill>
          <p:spPr>
            <a:xfrm>
              <a:off x="10680364" y="6331274"/>
              <a:ext cx="622524" cy="510088"/>
            </a:xfrm>
            <a:prstGeom prst="rect">
              <a:avLst/>
            </a:prstGeom>
          </p:spPr>
        </p:pic>
        <p:pic>
          <p:nvPicPr>
            <p:cNvPr id="41" name="Picture 40" descr="Screen Clipping">
              <a:extLst>
                <a:ext uri="{FF2B5EF4-FFF2-40B4-BE49-F238E27FC236}">
                  <a16:creationId xmlns:a16="http://schemas.microsoft.com/office/drawing/2014/main" id="{73E4DB54-5FC2-4456-90CA-41BF55D6D09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37318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91"/>
                                        </p:tgtEl>
                                        <p:attrNameLst>
                                          <p:attrName>style.opacity</p:attrName>
                                        </p:attrNameLst>
                                      </p:cBhvr>
                                      <p:to>
                                        <p:strVal val="0.5"/>
                                      </p:to>
                                    </p:set>
                                    <p:animEffect filter="image" prLst="opacity: 0.5">
                                      <p:cBhvr rctx="IE">
                                        <p:cTn id="7" dur="indefinite"/>
                                        <p:tgtEl>
                                          <p:spTgt spid="91"/>
                                        </p:tgtEl>
                                      </p:cBhvr>
                                    </p:animEffect>
                                  </p:childTnLst>
                                </p:cTn>
                              </p:par>
                              <p:par>
                                <p:cTn id="8" presetID="9" presetClass="emph" presetSubtype="0" nodeType="withEffect">
                                  <p:stCondLst>
                                    <p:cond delay="0"/>
                                  </p:stCondLst>
                                  <p:childTnLst>
                                    <p:set>
                                      <p:cBhvr>
                                        <p:cTn id="9" dur="indefinite"/>
                                        <p:tgtEl>
                                          <p:spTgt spid="69"/>
                                        </p:tgtEl>
                                        <p:attrNameLst>
                                          <p:attrName>style.opacity</p:attrName>
                                        </p:attrNameLst>
                                      </p:cBhvr>
                                      <p:to>
                                        <p:strVal val="0.5"/>
                                      </p:to>
                                    </p:set>
                                    <p:animEffect filter="image" prLst="opacity: 0.5">
                                      <p:cBhvr rctx="IE">
                                        <p:cTn id="10" dur="indefinite"/>
                                        <p:tgtEl>
                                          <p:spTgt spid="69"/>
                                        </p:tgtEl>
                                      </p:cBhvr>
                                    </p:animEffect>
                                  </p:childTnLst>
                                </p:cTn>
                              </p:par>
                              <p:par>
                                <p:cTn id="11" presetID="9" presetClass="emph" presetSubtype="0" nodeType="withEffect">
                                  <p:stCondLst>
                                    <p:cond delay="0"/>
                                  </p:stCondLst>
                                  <p:childTnLst>
                                    <p:set>
                                      <p:cBhvr>
                                        <p:cTn id="12" dur="indefinite"/>
                                        <p:tgtEl>
                                          <p:spTgt spid="8"/>
                                        </p:tgtEl>
                                        <p:attrNameLst>
                                          <p:attrName>style.opacity</p:attrName>
                                        </p:attrNameLst>
                                      </p:cBhvr>
                                      <p:to>
                                        <p:strVal val="0.5"/>
                                      </p:to>
                                    </p:set>
                                    <p:animEffect filter="image" prLst="opacity: 0.5">
                                      <p:cBhvr rctx="IE">
                                        <p:cTn id="13" dur="indefinite"/>
                                        <p:tgtEl>
                                          <p:spTgt spid="8"/>
                                        </p:tgtEl>
                                      </p:cBhvr>
                                    </p:animEffect>
                                  </p:childTnLst>
                                </p:cTn>
                              </p:par>
                              <p:par>
                                <p:cTn id="14" presetID="9" presetClass="emph" presetSubtype="0" nodeType="withEffect">
                                  <p:stCondLst>
                                    <p:cond delay="0"/>
                                  </p:stCondLst>
                                  <p:childTnLst>
                                    <p:set>
                                      <p:cBhvr>
                                        <p:cTn id="15" dur="indefinite"/>
                                        <p:tgtEl>
                                          <p:spTgt spid="96"/>
                                        </p:tgtEl>
                                        <p:attrNameLst>
                                          <p:attrName>style.opacity</p:attrName>
                                        </p:attrNameLst>
                                      </p:cBhvr>
                                      <p:to>
                                        <p:strVal val="0.5"/>
                                      </p:to>
                                    </p:set>
                                    <p:animEffect filter="image" prLst="opacity: 0.5">
                                      <p:cBhvr rctx="IE">
                                        <p:cTn id="16" dur="indefinite"/>
                                        <p:tgtEl>
                                          <p:spTgt spid="96"/>
                                        </p:tgtEl>
                                      </p:cBhvr>
                                    </p:animEffect>
                                  </p:childTnLst>
                                </p:cTn>
                              </p:par>
                              <p:par>
                                <p:cTn id="17" presetID="9" presetClass="emph" presetSubtype="0" nodeType="withEffect">
                                  <p:stCondLst>
                                    <p:cond delay="0"/>
                                  </p:stCondLst>
                                  <p:childTnLst>
                                    <p:set>
                                      <p:cBhvr>
                                        <p:cTn id="18" dur="indefinite"/>
                                        <p:tgtEl>
                                          <p:spTgt spid="19"/>
                                        </p:tgtEl>
                                        <p:attrNameLst>
                                          <p:attrName>style.opacity</p:attrName>
                                        </p:attrNameLst>
                                      </p:cBhvr>
                                      <p:to>
                                        <p:strVal val="0.5"/>
                                      </p:to>
                                    </p:set>
                                    <p:animEffect filter="image" prLst="opacity: 0.5">
                                      <p:cBhvr rctx="IE">
                                        <p:cTn id="19" dur="indefinite"/>
                                        <p:tgtEl>
                                          <p:spTgt spid="19"/>
                                        </p:tgtEl>
                                      </p:cBhvr>
                                    </p:animEffect>
                                  </p:childTnLst>
                                </p:cTn>
                              </p:par>
                              <p:par>
                                <p:cTn id="20" presetID="9" presetClass="emph" presetSubtype="0" nodeType="withEffect">
                                  <p:stCondLst>
                                    <p:cond delay="0"/>
                                  </p:stCondLst>
                                  <p:childTnLst>
                                    <p:set>
                                      <p:cBhvr>
                                        <p:cTn id="21" dur="indefinite"/>
                                        <p:tgtEl>
                                          <p:spTgt spid="95"/>
                                        </p:tgtEl>
                                        <p:attrNameLst>
                                          <p:attrName>style.opacity</p:attrName>
                                        </p:attrNameLst>
                                      </p:cBhvr>
                                      <p:to>
                                        <p:strVal val="0.5"/>
                                      </p:to>
                                    </p:set>
                                    <p:animEffect filter="image" prLst="opacity: 0.5">
                                      <p:cBhvr rctx="IE">
                                        <p:cTn id="22" dur="indefinite"/>
                                        <p:tgtEl>
                                          <p:spTgt spid="95"/>
                                        </p:tgtEl>
                                      </p:cBhvr>
                                    </p:animEffect>
                                  </p:childTnLst>
                                </p:cTn>
                              </p:par>
                              <p:par>
                                <p:cTn id="23" presetID="9" presetClass="emph" presetSubtype="0" nodeType="withEffect">
                                  <p:stCondLst>
                                    <p:cond delay="0"/>
                                  </p:stCondLst>
                                  <p:childTnLst>
                                    <p:set>
                                      <p:cBhvr>
                                        <p:cTn id="24" dur="indefinite"/>
                                        <p:tgtEl>
                                          <p:spTgt spid="100"/>
                                        </p:tgtEl>
                                        <p:attrNameLst>
                                          <p:attrName>style.opacity</p:attrName>
                                        </p:attrNameLst>
                                      </p:cBhvr>
                                      <p:to>
                                        <p:strVal val="0.5"/>
                                      </p:to>
                                    </p:set>
                                    <p:animEffect filter="image" prLst="opacity: 0.5">
                                      <p:cBhvr rctx="IE">
                                        <p:cTn id="25" dur="indefinite"/>
                                        <p:tgtEl>
                                          <p:spTgt spid="100"/>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5"/>
                                      </p:to>
                                    </p:set>
                                    <p:animEffect filter="image" prLst="opacity: 0.5">
                                      <p:cBhvr rctx="IE">
                                        <p:cTn id="28" dur="indefinite"/>
                                        <p:tgtEl>
                                          <p:spTgt spid="9"/>
                                        </p:tgtEl>
                                      </p:cBhvr>
                                    </p:animEffect>
                                  </p:childTnLst>
                                </p:cTn>
                              </p:par>
                              <p:par>
                                <p:cTn id="29" presetID="9" presetClass="emph" presetSubtype="0" nodeType="withEffect">
                                  <p:stCondLst>
                                    <p:cond delay="0"/>
                                  </p:stCondLst>
                                  <p:childTnLst>
                                    <p:set>
                                      <p:cBhvr>
                                        <p:cTn id="30" dur="indefinite"/>
                                        <p:tgtEl>
                                          <p:spTgt spid="49"/>
                                        </p:tgtEl>
                                        <p:attrNameLst>
                                          <p:attrName>style.opacity</p:attrName>
                                        </p:attrNameLst>
                                      </p:cBhvr>
                                      <p:to>
                                        <p:strVal val="0.5"/>
                                      </p:to>
                                    </p:set>
                                    <p:animEffect filter="image" prLst="opacity: 0.5">
                                      <p:cBhvr rctx="IE">
                                        <p:cTn id="31" dur="indefinite"/>
                                        <p:tgtEl>
                                          <p:spTgt spid="49"/>
                                        </p:tgtEl>
                                      </p:cBhvr>
                                    </p:animEffect>
                                  </p:childTnLst>
                                </p:cTn>
                              </p:par>
                              <p:par>
                                <p:cTn id="32" presetID="9" presetClass="emph" presetSubtype="0" nodeType="withEffect">
                                  <p:stCondLst>
                                    <p:cond delay="0"/>
                                  </p:stCondLst>
                                  <p:childTnLst>
                                    <p:set>
                                      <p:cBhvr>
                                        <p:cTn id="33" dur="indefinite"/>
                                        <p:tgtEl>
                                          <p:spTgt spid="64"/>
                                        </p:tgtEl>
                                        <p:attrNameLst>
                                          <p:attrName>style.opacity</p:attrName>
                                        </p:attrNameLst>
                                      </p:cBhvr>
                                      <p:to>
                                        <p:strVal val="0.5"/>
                                      </p:to>
                                    </p:set>
                                    <p:animEffect filter="image" prLst="opacity: 0.5">
                                      <p:cBhvr rctx="IE">
                                        <p:cTn id="34" dur="indefinite"/>
                                        <p:tgtEl>
                                          <p:spTgt spid="64"/>
                                        </p:tgtEl>
                                      </p:cBhvr>
                                    </p:animEffect>
                                  </p:childTnLst>
                                </p:cTn>
                              </p:par>
                              <p:par>
                                <p:cTn id="35" presetID="9" presetClass="emph" presetSubtype="0" grpId="0" nodeType="withEffect">
                                  <p:stCondLst>
                                    <p:cond delay="0"/>
                                  </p:stCondLst>
                                  <p:childTnLst>
                                    <p:set>
                                      <p:cBhvr>
                                        <p:cTn id="36" dur="indefinite"/>
                                        <p:tgtEl>
                                          <p:spTgt spid="108"/>
                                        </p:tgtEl>
                                        <p:attrNameLst>
                                          <p:attrName>style.opacity</p:attrName>
                                        </p:attrNameLst>
                                      </p:cBhvr>
                                      <p:to>
                                        <p:strVal val="0.5"/>
                                      </p:to>
                                    </p:set>
                                    <p:animEffect filter="image" prLst="opacity: 0.5">
                                      <p:cBhvr rctx="IE">
                                        <p:cTn id="37" dur="indefinite"/>
                                        <p:tgtEl>
                                          <p:spTgt spid="108"/>
                                        </p:tgtEl>
                                      </p:cBhvr>
                                    </p:animEffect>
                                  </p:childTnLst>
                                </p:cTn>
                              </p:par>
                              <p:par>
                                <p:cTn id="38" presetID="9" presetClass="emph" presetSubtype="0" nodeType="withEffect">
                                  <p:stCondLst>
                                    <p:cond delay="0"/>
                                  </p:stCondLst>
                                  <p:childTnLst>
                                    <p:set>
                                      <p:cBhvr>
                                        <p:cTn id="39" dur="indefinite"/>
                                        <p:tgtEl>
                                          <p:spTgt spid="56"/>
                                        </p:tgtEl>
                                        <p:attrNameLst>
                                          <p:attrName>style.opacity</p:attrName>
                                        </p:attrNameLst>
                                      </p:cBhvr>
                                      <p:to>
                                        <p:strVal val="0.5"/>
                                      </p:to>
                                    </p:set>
                                    <p:animEffect filter="image" prLst="opacity: 0.5">
                                      <p:cBhvr rctx="IE">
                                        <p:cTn id="40" dur="indefinite"/>
                                        <p:tgtEl>
                                          <p:spTgt spid="56"/>
                                        </p:tgtEl>
                                      </p:cBhvr>
                                    </p:animEffect>
                                  </p:childTnLst>
                                </p:cTn>
                              </p:par>
                              <p:par>
                                <p:cTn id="41" presetID="9" presetClass="emph" presetSubtype="0" nodeType="withEffect">
                                  <p:stCondLst>
                                    <p:cond delay="0"/>
                                  </p:stCondLst>
                                  <p:childTnLst>
                                    <p:set>
                                      <p:cBhvr>
                                        <p:cTn id="42" dur="indefinite"/>
                                        <p:tgtEl>
                                          <p:spTgt spid="53"/>
                                        </p:tgtEl>
                                        <p:attrNameLst>
                                          <p:attrName>style.opacity</p:attrName>
                                        </p:attrNameLst>
                                      </p:cBhvr>
                                      <p:to>
                                        <p:strVal val="0.5"/>
                                      </p:to>
                                    </p:set>
                                    <p:animEffect filter="image" prLst="opacity: 0.5">
                                      <p:cBhvr rctx="IE">
                                        <p:cTn id="43" dur="indefinite"/>
                                        <p:tgtEl>
                                          <p:spTgt spid="53"/>
                                        </p:tgtEl>
                                      </p:cBhvr>
                                    </p:animEffect>
                                  </p:childTnLst>
                                </p:cTn>
                              </p:par>
                              <p:par>
                                <p:cTn id="44" presetID="9" presetClass="emph" presetSubtype="0" grpId="0" nodeType="withEffect">
                                  <p:stCondLst>
                                    <p:cond delay="0"/>
                                  </p:stCondLst>
                                  <p:childTnLst>
                                    <p:set>
                                      <p:cBhvr>
                                        <p:cTn id="45" dur="indefinite"/>
                                        <p:tgtEl>
                                          <p:spTgt spid="107"/>
                                        </p:tgtEl>
                                        <p:attrNameLst>
                                          <p:attrName>style.opacity</p:attrName>
                                        </p:attrNameLst>
                                      </p:cBhvr>
                                      <p:to>
                                        <p:strVal val="0.5"/>
                                      </p:to>
                                    </p:set>
                                    <p:animEffect filter="image" prLst="opacity: 0.5">
                                      <p:cBhvr rctx="IE">
                                        <p:cTn id="46" dur="indefinite"/>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47E091-A82D-4DB6-8BA0-54752D1AF219}"/>
              </a:ext>
            </a:extLst>
          </p:cNvPr>
          <p:cNvPicPr>
            <a:picLocks noChangeAspect="1"/>
          </p:cNvPicPr>
          <p:nvPr/>
        </p:nvPicPr>
        <p:blipFill>
          <a:blip r:embed="rId2"/>
          <a:stretch>
            <a:fillRect/>
          </a:stretch>
        </p:blipFill>
        <p:spPr>
          <a:xfrm>
            <a:off x="622874" y="177749"/>
            <a:ext cx="10946251" cy="6502501"/>
          </a:xfrm>
          <a:prstGeom prst="rect">
            <a:avLst/>
          </a:prstGeom>
        </p:spPr>
      </p:pic>
    </p:spTree>
    <p:extLst>
      <p:ext uri="{BB962C8B-B14F-4D97-AF65-F5344CB8AC3E}">
        <p14:creationId xmlns:p14="http://schemas.microsoft.com/office/powerpoint/2010/main" val="802229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A2ED95-A367-4F7E-8B8A-34DECA978DD7}"/>
              </a:ext>
            </a:extLst>
          </p:cNvPr>
          <p:cNvSpPr>
            <a:spLocks noGrp="1"/>
          </p:cNvSpPr>
          <p:nvPr>
            <p:ph type="sldNum" sz="quarter" idx="12"/>
          </p:nvPr>
        </p:nvSpPr>
        <p:spPr/>
        <p:txBody>
          <a:bodyPr/>
          <a:lstStyle/>
          <a:p>
            <a:fld id="{77E59808-E941-46E1-872F-5DB51E5B6943}" type="slidenum">
              <a:rPr lang="en-US" smtClean="0"/>
              <a:pPr/>
              <a:t>63</a:t>
            </a:fld>
            <a:endParaRPr lang="en-US"/>
          </a:p>
        </p:txBody>
      </p:sp>
      <p:pic>
        <p:nvPicPr>
          <p:cNvPr id="5" name="Picture 4">
            <a:extLst>
              <a:ext uri="{FF2B5EF4-FFF2-40B4-BE49-F238E27FC236}">
                <a16:creationId xmlns:a16="http://schemas.microsoft.com/office/drawing/2014/main" id="{C938C880-9CA7-4FD3-9FE5-80EC1580333B}"/>
              </a:ext>
            </a:extLst>
          </p:cNvPr>
          <p:cNvPicPr>
            <a:picLocks noChangeAspect="1"/>
          </p:cNvPicPr>
          <p:nvPr/>
        </p:nvPicPr>
        <p:blipFill>
          <a:blip r:embed="rId2"/>
          <a:stretch>
            <a:fillRect/>
          </a:stretch>
        </p:blipFill>
        <p:spPr>
          <a:xfrm>
            <a:off x="2240684" y="742012"/>
            <a:ext cx="7085352" cy="5314014"/>
          </a:xfrm>
          <a:prstGeom prst="rect">
            <a:avLst/>
          </a:prstGeom>
        </p:spPr>
      </p:pic>
    </p:spTree>
    <p:extLst>
      <p:ext uri="{BB962C8B-B14F-4D97-AF65-F5344CB8AC3E}">
        <p14:creationId xmlns:p14="http://schemas.microsoft.com/office/powerpoint/2010/main" val="3282578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5FB94-A10C-4A78-91A2-71E485ADFF78}"/>
              </a:ext>
            </a:extLst>
          </p:cNvPr>
          <p:cNvPicPr>
            <a:picLocks noChangeAspect="1"/>
          </p:cNvPicPr>
          <p:nvPr/>
        </p:nvPicPr>
        <p:blipFill>
          <a:blip r:embed="rId2"/>
          <a:stretch>
            <a:fillRect/>
          </a:stretch>
        </p:blipFill>
        <p:spPr>
          <a:xfrm>
            <a:off x="0" y="868209"/>
            <a:ext cx="12192000" cy="5121582"/>
          </a:xfrm>
          <a:prstGeom prst="rect">
            <a:avLst/>
          </a:prstGeom>
        </p:spPr>
      </p:pic>
    </p:spTree>
    <p:extLst>
      <p:ext uri="{BB962C8B-B14F-4D97-AF65-F5344CB8AC3E}">
        <p14:creationId xmlns:p14="http://schemas.microsoft.com/office/powerpoint/2010/main" val="2356746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C810-C2E9-4525-9757-B4F2143C2199}"/>
              </a:ext>
            </a:extLst>
          </p:cNvPr>
          <p:cNvSpPr>
            <a:spLocks noGrp="1"/>
          </p:cNvSpPr>
          <p:nvPr>
            <p:ph type="title"/>
          </p:nvPr>
        </p:nvSpPr>
        <p:spPr>
          <a:xfrm>
            <a:off x="703028" y="-73232"/>
            <a:ext cx="10515600" cy="1325563"/>
          </a:xfrm>
        </p:spPr>
        <p:txBody>
          <a:bodyPr/>
          <a:lstStyle/>
          <a:p>
            <a:r>
              <a:rPr lang="en-US" dirty="0"/>
              <a:t>A and B1 do cluster together </a:t>
            </a:r>
          </a:p>
        </p:txBody>
      </p:sp>
      <p:pic>
        <p:nvPicPr>
          <p:cNvPr id="5" name="Picture 4" descr="A close up of text on a white background&#10;&#10;Description generated with high confidence">
            <a:extLst>
              <a:ext uri="{FF2B5EF4-FFF2-40B4-BE49-F238E27FC236}">
                <a16:creationId xmlns:a16="http://schemas.microsoft.com/office/drawing/2014/main" id="{CF2A4883-6436-4B3F-A644-329855DE1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948" y="1148965"/>
            <a:ext cx="3989832" cy="5486400"/>
          </a:xfrm>
          <a:prstGeom prst="rect">
            <a:avLst/>
          </a:prstGeom>
        </p:spPr>
      </p:pic>
    </p:spTree>
    <p:extLst>
      <p:ext uri="{BB962C8B-B14F-4D97-AF65-F5344CB8AC3E}">
        <p14:creationId xmlns:p14="http://schemas.microsoft.com/office/powerpoint/2010/main" val="2730306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4012"/>
            <a:ext cx="10972800" cy="1143000"/>
          </a:xfrm>
        </p:spPr>
        <p:txBody>
          <a:bodyPr>
            <a:noAutofit/>
          </a:bodyPr>
          <a:lstStyle/>
          <a:p>
            <a:r>
              <a:rPr lang="en-US" sz="3600" dirty="0">
                <a:latin typeface="Garamond" panose="02020404030301010803" pitchFamily="18" charset="0"/>
              </a:rPr>
              <a:t>Furthering our understanding of UTIs using a bacterial community perspective rather than studying only UPECs</a:t>
            </a:r>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b="13372"/>
          <a:stretch/>
        </p:blipFill>
        <p:spPr>
          <a:xfrm>
            <a:off x="6624695" y="2068665"/>
            <a:ext cx="3148052" cy="4141902"/>
          </a:xfrm>
          <a:prstGeom prst="rect">
            <a:avLst/>
          </a:prstGeom>
        </p:spPr>
      </p:pic>
      <p:sp>
        <p:nvSpPr>
          <p:cNvPr id="6" name="TextBox 5"/>
          <p:cNvSpPr txBox="1"/>
          <p:nvPr/>
        </p:nvSpPr>
        <p:spPr>
          <a:xfrm>
            <a:off x="2923529" y="1561869"/>
            <a:ext cx="1966949" cy="369332"/>
          </a:xfrm>
          <a:prstGeom prst="rect">
            <a:avLst/>
          </a:prstGeom>
          <a:ln w="63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Garamond" panose="02020404030301010803" pitchFamily="18" charset="0"/>
              </a:rPr>
              <a:t>Causations of UTIs</a:t>
            </a:r>
          </a:p>
        </p:txBody>
      </p:sp>
      <p:sp>
        <p:nvSpPr>
          <p:cNvPr id="7" name="TextBox 6"/>
          <p:cNvSpPr txBox="1"/>
          <p:nvPr/>
        </p:nvSpPr>
        <p:spPr>
          <a:xfrm>
            <a:off x="7247307" y="1561869"/>
            <a:ext cx="1902829" cy="369332"/>
          </a:xfrm>
          <a:prstGeom prst="rect">
            <a:avLst/>
          </a:prstGeom>
          <a:ln w="63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Garamond" panose="02020404030301010803" pitchFamily="18" charset="0"/>
              </a:rPr>
              <a:t>Urine is not sterile</a:t>
            </a:r>
          </a:p>
        </p:txBody>
      </p:sp>
      <p:pic>
        <p:nvPicPr>
          <p:cNvPr id="8" name="Picture 7" descr="Screen Clippi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9131" b="-170"/>
          <a:stretch/>
        </p:blipFill>
        <p:spPr>
          <a:xfrm rot="5400000">
            <a:off x="7831308" y="4251433"/>
            <a:ext cx="3325316" cy="557561"/>
          </a:xfrm>
          <a:prstGeom prst="rect">
            <a:avLst/>
          </a:prstGeom>
        </p:spPr>
      </p:pic>
      <p:sp>
        <p:nvSpPr>
          <p:cNvPr id="9" name="TextBox 8"/>
          <p:cNvSpPr txBox="1"/>
          <p:nvPr/>
        </p:nvSpPr>
        <p:spPr>
          <a:xfrm>
            <a:off x="-14284" y="6440641"/>
            <a:ext cx="8213006" cy="338554"/>
          </a:xfrm>
          <a:prstGeom prst="rect">
            <a:avLst/>
          </a:prstGeom>
          <a:noFill/>
        </p:spPr>
        <p:txBody>
          <a:bodyPr wrap="square" rtlCol="0">
            <a:spAutoFit/>
          </a:bodyPr>
          <a:lstStyle/>
          <a:p>
            <a:r>
              <a:rPr lang="en-US" sz="1600" dirty="0">
                <a:latin typeface="Garamond" panose="02020404030301010803" pitchFamily="18" charset="0"/>
              </a:rPr>
              <a:t>Silverman J., et al.  </a:t>
            </a:r>
            <a:r>
              <a:rPr lang="en-US" sz="1600" i="1" dirty="0">
                <a:latin typeface="Garamond" panose="02020404030301010803" pitchFamily="18" charset="0"/>
              </a:rPr>
              <a:t>Current Urology Report</a:t>
            </a:r>
            <a:r>
              <a:rPr lang="en-US" sz="1600" dirty="0">
                <a:latin typeface="Garamond" panose="02020404030301010803" pitchFamily="18" charset="0"/>
              </a:rPr>
              <a:t> 2013. Siddiqui et al </a:t>
            </a:r>
            <a:r>
              <a:rPr lang="en-US" sz="1600" i="1" dirty="0">
                <a:latin typeface="Garamond" panose="02020404030301010803" pitchFamily="18" charset="0"/>
              </a:rPr>
              <a:t>BMC Microbiology </a:t>
            </a:r>
            <a:r>
              <a:rPr lang="en-US" sz="1600" dirty="0">
                <a:latin typeface="Garamond" panose="02020404030301010803" pitchFamily="18" charset="0"/>
              </a:rPr>
              <a:t>2011</a:t>
            </a:r>
          </a:p>
        </p:txBody>
      </p:sp>
      <p:sp>
        <p:nvSpPr>
          <p:cNvPr id="10" name="Rectangle 9"/>
          <p:cNvSpPr/>
          <p:nvPr/>
        </p:nvSpPr>
        <p:spPr>
          <a:xfrm>
            <a:off x="9930492" y="1116122"/>
            <a:ext cx="2213883" cy="400110"/>
          </a:xfrm>
          <a:prstGeom prst="rect">
            <a:avLst/>
          </a:prstGeom>
          <a:noFill/>
        </p:spPr>
        <p:txBody>
          <a:bodyPr wrap="square" rtlCol="0">
            <a:spAutoFit/>
          </a:bodyPr>
          <a:lstStyle/>
          <a:p>
            <a:pPr algn="just"/>
            <a:r>
              <a:rPr lang="en-US" sz="2000" dirty="0">
                <a:latin typeface="Garamond" panose="02020404030301010803" pitchFamily="18" charset="0"/>
                <a:cs typeface="Arial" pitchFamily="34" charset="0"/>
              </a:rPr>
              <a:t>Aim 2, Manuscript 1</a:t>
            </a:r>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9202" y="2013702"/>
            <a:ext cx="3090248" cy="4251828"/>
          </a:xfrm>
          <a:prstGeom prst="rect">
            <a:avLst/>
          </a:prstGeom>
        </p:spPr>
      </p:pic>
      <p:grpSp>
        <p:nvGrpSpPr>
          <p:cNvPr id="12" name="Group 11"/>
          <p:cNvGrpSpPr/>
          <p:nvPr/>
        </p:nvGrpSpPr>
        <p:grpSpPr>
          <a:xfrm>
            <a:off x="10680364" y="6331274"/>
            <a:ext cx="1061089" cy="510088"/>
            <a:chOff x="10680364" y="6331274"/>
            <a:chExt cx="1061089" cy="510088"/>
          </a:xfrm>
        </p:grpSpPr>
        <p:pic>
          <p:nvPicPr>
            <p:cNvPr id="13" name="Picture 12"/>
            <p:cNvPicPr>
              <a:picLocks noChangeAspect="1"/>
            </p:cNvPicPr>
            <p:nvPr/>
          </p:nvPicPr>
          <p:blipFill>
            <a:blip r:embed="rId5"/>
            <a:stretch>
              <a:fillRect/>
            </a:stretch>
          </p:blipFill>
          <p:spPr>
            <a:xfrm>
              <a:off x="10680364" y="6331274"/>
              <a:ext cx="622524" cy="510088"/>
            </a:xfrm>
            <a:prstGeom prst="rect">
              <a:avLst/>
            </a:prstGeom>
          </p:spPr>
        </p:pic>
        <p:pic>
          <p:nvPicPr>
            <p:cNvPr id="14" name="Picture 13" descr="Screen Clipping"/>
            <p:cNvPicPr>
              <a:picLocks noChangeAspect="1"/>
            </p:cNvPicPr>
            <p:nvPr/>
          </p:nvPicPr>
          <p:blipFill rotWithShape="1">
            <a:blip r:embed="rId6"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
        <p:nvSpPr>
          <p:cNvPr id="4" name="Slide Number Placeholder 3"/>
          <p:cNvSpPr>
            <a:spLocks noGrp="1"/>
          </p:cNvSpPr>
          <p:nvPr>
            <p:ph type="sldNum" sz="quarter" idx="12"/>
          </p:nvPr>
        </p:nvSpPr>
        <p:spPr/>
        <p:txBody>
          <a:bodyPr/>
          <a:lstStyle/>
          <a:p>
            <a:fld id="{77E59808-E941-46E1-872F-5DB51E5B6943}" type="slidenum">
              <a:rPr lang="en-US" smtClean="0">
                <a:solidFill>
                  <a:prstClr val="white">
                    <a:tint val="75000"/>
                  </a:prstClr>
                </a:solidFill>
              </a:rPr>
              <a:pPr/>
              <a:t>66</a:t>
            </a:fld>
            <a:endParaRPr lang="en-US">
              <a:solidFill>
                <a:prstClr val="white">
                  <a:tint val="75000"/>
                </a:prstClr>
              </a:solidFill>
            </a:endParaRPr>
          </a:p>
        </p:txBody>
      </p:sp>
    </p:spTree>
    <p:extLst>
      <p:ext uri="{BB962C8B-B14F-4D97-AF65-F5344CB8AC3E}">
        <p14:creationId xmlns:p14="http://schemas.microsoft.com/office/powerpoint/2010/main" val="23198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latin typeface="Garamond" panose="02020404030301010803" pitchFamily="18" charset="0"/>
              </a:rPr>
              <a:t>Can Host Genotype Alter Strength of Processes During Two Step Selection Process for Root Microbiota Differentiation </a:t>
            </a:r>
          </a:p>
        </p:txBody>
      </p:sp>
      <p:grpSp>
        <p:nvGrpSpPr>
          <p:cNvPr id="39" name="Group 38"/>
          <p:cNvGrpSpPr/>
          <p:nvPr/>
        </p:nvGrpSpPr>
        <p:grpSpPr>
          <a:xfrm>
            <a:off x="10885" y="1588450"/>
            <a:ext cx="4753684" cy="4639960"/>
            <a:chOff x="-378314" y="1630834"/>
            <a:chExt cx="4753684" cy="4639960"/>
          </a:xfrm>
        </p:grpSpPr>
        <p:grpSp>
          <p:nvGrpSpPr>
            <p:cNvPr id="31" name="Group 30"/>
            <p:cNvGrpSpPr/>
            <p:nvPr/>
          </p:nvGrpSpPr>
          <p:grpSpPr>
            <a:xfrm>
              <a:off x="-378314" y="1630834"/>
              <a:ext cx="4505954" cy="4639322"/>
              <a:chOff x="-126854" y="1600354"/>
              <a:chExt cx="4505954" cy="4639322"/>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54" y="1600354"/>
                <a:ext cx="4505954" cy="4639322"/>
              </a:xfrm>
              <a:prstGeom prst="rect">
                <a:avLst/>
              </a:prstGeom>
            </p:spPr>
          </p:pic>
          <p:cxnSp>
            <p:nvCxnSpPr>
              <p:cNvPr id="7" name="Straight Connector 6"/>
              <p:cNvCxnSpPr/>
              <p:nvPr/>
            </p:nvCxnSpPr>
            <p:spPr>
              <a:xfrm>
                <a:off x="2552700" y="1828800"/>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4820" y="1821180"/>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126123" y="2929414"/>
                <a:ext cx="434198" cy="3495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33743" y="3271354"/>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1541" y="3263734"/>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97423" y="4633898"/>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74663" y="4633898"/>
                <a:ext cx="0" cy="110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7200" y="2921794"/>
                <a:ext cx="434198" cy="3495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874663" y="4368634"/>
                <a:ext cx="259080" cy="27288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91398" y="4349584"/>
                <a:ext cx="206025" cy="29193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2231398" y="2219444"/>
              <a:ext cx="1720984" cy="369332"/>
            </a:xfrm>
            <a:prstGeom prst="rect">
              <a:avLst/>
            </a:prstGeom>
            <a:noFill/>
          </p:spPr>
          <p:txBody>
            <a:bodyPr wrap="square" rtlCol="0">
              <a:spAutoFit/>
            </a:bodyPr>
            <a:lstStyle/>
            <a:p>
              <a:pPr algn="ctr"/>
              <a:r>
                <a:rPr lang="en-US" dirty="0">
                  <a:latin typeface="Garamond" panose="02020404030301010803" pitchFamily="18" charset="0"/>
                </a:rPr>
                <a:t>Edaphic factors</a:t>
              </a:r>
            </a:p>
          </p:txBody>
        </p:sp>
        <p:sp>
          <p:nvSpPr>
            <p:cNvPr id="33" name="TextBox 32"/>
            <p:cNvSpPr txBox="1"/>
            <p:nvPr/>
          </p:nvSpPr>
          <p:spPr>
            <a:xfrm>
              <a:off x="2012532" y="3007960"/>
              <a:ext cx="2338487" cy="646331"/>
            </a:xfrm>
            <a:prstGeom prst="rect">
              <a:avLst/>
            </a:prstGeom>
            <a:noFill/>
          </p:spPr>
          <p:txBody>
            <a:bodyPr wrap="square" rtlCol="0">
              <a:spAutoFit/>
            </a:bodyPr>
            <a:lstStyle/>
            <a:p>
              <a:pPr algn="ctr"/>
              <a:r>
                <a:rPr lang="en-US" dirty="0" err="1">
                  <a:latin typeface="Garamond" panose="02020404030301010803" pitchFamily="18" charset="0"/>
                </a:rPr>
                <a:t>Rhizodeposits</a:t>
              </a:r>
              <a:r>
                <a:rPr lang="en-US" dirty="0">
                  <a:latin typeface="Garamond" panose="02020404030301010803" pitchFamily="18" charset="0"/>
                </a:rPr>
                <a:t> and cell wall features</a:t>
              </a:r>
            </a:p>
          </p:txBody>
        </p:sp>
        <p:sp>
          <p:nvSpPr>
            <p:cNvPr id="34" name="TextBox 33"/>
            <p:cNvSpPr txBox="1"/>
            <p:nvPr/>
          </p:nvSpPr>
          <p:spPr>
            <a:xfrm>
              <a:off x="1499526" y="4732734"/>
              <a:ext cx="2338487" cy="369332"/>
            </a:xfrm>
            <a:prstGeom prst="rect">
              <a:avLst/>
            </a:prstGeom>
            <a:noFill/>
          </p:spPr>
          <p:txBody>
            <a:bodyPr wrap="square" rtlCol="0">
              <a:spAutoFit/>
            </a:bodyPr>
            <a:lstStyle/>
            <a:p>
              <a:pPr algn="ctr"/>
              <a:r>
                <a:rPr lang="en-US" dirty="0">
                  <a:latin typeface="Garamond" panose="02020404030301010803" pitchFamily="18" charset="0"/>
                </a:rPr>
                <a:t>Host genotype factors</a:t>
              </a:r>
            </a:p>
          </p:txBody>
        </p:sp>
        <p:sp>
          <p:nvSpPr>
            <p:cNvPr id="35" name="TextBox 34"/>
            <p:cNvSpPr txBox="1"/>
            <p:nvPr/>
          </p:nvSpPr>
          <p:spPr>
            <a:xfrm>
              <a:off x="2027494" y="5339708"/>
              <a:ext cx="2338487" cy="307777"/>
            </a:xfrm>
            <a:prstGeom prst="rect">
              <a:avLst/>
            </a:prstGeom>
            <a:noFill/>
          </p:spPr>
          <p:txBody>
            <a:bodyPr wrap="square" rtlCol="0">
              <a:spAutoFit/>
            </a:bodyPr>
            <a:lstStyle/>
            <a:p>
              <a:r>
                <a:rPr lang="en-US" sz="1400" dirty="0" err="1">
                  <a:latin typeface="Garamond" panose="02020404030301010803" pitchFamily="18" charset="0"/>
                </a:rPr>
                <a:t>Acidobacteria</a:t>
              </a:r>
              <a:endParaRPr lang="en-US" sz="1400" dirty="0">
                <a:latin typeface="Garamond" panose="02020404030301010803" pitchFamily="18" charset="0"/>
              </a:endParaRPr>
            </a:p>
          </p:txBody>
        </p:sp>
        <p:sp>
          <p:nvSpPr>
            <p:cNvPr id="36" name="TextBox 35"/>
            <p:cNvSpPr txBox="1"/>
            <p:nvPr/>
          </p:nvSpPr>
          <p:spPr>
            <a:xfrm>
              <a:off x="2036883" y="5541665"/>
              <a:ext cx="2338487" cy="307777"/>
            </a:xfrm>
            <a:prstGeom prst="rect">
              <a:avLst/>
            </a:prstGeom>
            <a:noFill/>
          </p:spPr>
          <p:txBody>
            <a:bodyPr wrap="square" rtlCol="0">
              <a:spAutoFit/>
            </a:bodyPr>
            <a:lstStyle/>
            <a:p>
              <a:r>
                <a:rPr lang="en-US" sz="1400" dirty="0" err="1">
                  <a:latin typeface="Garamond" panose="02020404030301010803" pitchFamily="18" charset="0"/>
                </a:rPr>
                <a:t>Actinobacteria</a:t>
              </a:r>
              <a:endParaRPr lang="en-US" sz="1400" dirty="0">
                <a:latin typeface="Garamond" panose="02020404030301010803" pitchFamily="18" charset="0"/>
              </a:endParaRPr>
            </a:p>
          </p:txBody>
        </p:sp>
        <p:sp>
          <p:nvSpPr>
            <p:cNvPr id="37" name="TextBox 36"/>
            <p:cNvSpPr txBox="1"/>
            <p:nvPr/>
          </p:nvSpPr>
          <p:spPr>
            <a:xfrm>
              <a:off x="2031032" y="5761060"/>
              <a:ext cx="2338487" cy="307777"/>
            </a:xfrm>
            <a:prstGeom prst="rect">
              <a:avLst/>
            </a:prstGeom>
            <a:noFill/>
          </p:spPr>
          <p:txBody>
            <a:bodyPr wrap="square" rtlCol="0">
              <a:spAutoFit/>
            </a:bodyPr>
            <a:lstStyle/>
            <a:p>
              <a:r>
                <a:rPr lang="en-US" sz="1400" dirty="0" err="1">
                  <a:latin typeface="Garamond" panose="02020404030301010803" pitchFamily="18" charset="0"/>
                </a:rPr>
                <a:t>Bacteriodetes</a:t>
              </a:r>
              <a:r>
                <a:rPr lang="en-US" sz="1400" dirty="0">
                  <a:latin typeface="Garamond" panose="02020404030301010803" pitchFamily="18" charset="0"/>
                </a:rPr>
                <a:t> and </a:t>
              </a:r>
              <a:r>
                <a:rPr lang="en-US" sz="1400" dirty="0" err="1">
                  <a:latin typeface="Garamond" panose="02020404030301010803" pitchFamily="18" charset="0"/>
                </a:rPr>
                <a:t>Firmicutes</a:t>
              </a:r>
              <a:endParaRPr lang="en-US" sz="1400" dirty="0">
                <a:latin typeface="Garamond" panose="02020404030301010803" pitchFamily="18" charset="0"/>
              </a:endParaRPr>
            </a:p>
          </p:txBody>
        </p:sp>
        <p:sp>
          <p:nvSpPr>
            <p:cNvPr id="38" name="TextBox 37"/>
            <p:cNvSpPr txBox="1"/>
            <p:nvPr/>
          </p:nvSpPr>
          <p:spPr>
            <a:xfrm>
              <a:off x="2027494" y="5963017"/>
              <a:ext cx="2338487" cy="307777"/>
            </a:xfrm>
            <a:prstGeom prst="rect">
              <a:avLst/>
            </a:prstGeom>
            <a:noFill/>
          </p:spPr>
          <p:txBody>
            <a:bodyPr wrap="square" rtlCol="0">
              <a:spAutoFit/>
            </a:bodyPr>
            <a:lstStyle/>
            <a:p>
              <a:r>
                <a:rPr lang="en-US" sz="1400" dirty="0" err="1">
                  <a:latin typeface="Garamond" panose="02020404030301010803" pitchFamily="18" charset="0"/>
                </a:rPr>
                <a:t>Proteobacteria</a:t>
              </a:r>
              <a:endParaRPr lang="en-US" sz="1400" dirty="0">
                <a:latin typeface="Garamond" panose="02020404030301010803" pitchFamily="18" charset="0"/>
              </a:endParaRPr>
            </a:p>
          </p:txBody>
        </p:sp>
      </p:grpSp>
      <p:sp>
        <p:nvSpPr>
          <p:cNvPr id="40" name="Rectangle 11"/>
          <p:cNvSpPr>
            <a:spLocks noChangeArrowheads="1"/>
          </p:cNvSpPr>
          <p:nvPr/>
        </p:nvSpPr>
        <p:spPr bwMode="auto">
          <a:xfrm>
            <a:off x="0" y="6500821"/>
            <a:ext cx="4572000" cy="338554"/>
          </a:xfrm>
          <a:prstGeom prst="rect">
            <a:avLst/>
          </a:prstGeom>
          <a:noFill/>
        </p:spPr>
        <p:txBody>
          <a:bodyPr wrap="square" rtlCol="0">
            <a:spAutoFit/>
          </a:bodyPr>
          <a:lstStyle/>
          <a:p>
            <a:pPr algn="just"/>
            <a:r>
              <a:rPr lang="en-US" altLang="en-US" sz="1600" dirty="0" err="1">
                <a:latin typeface="Garamond" panose="02020404030301010803" pitchFamily="18" charset="0"/>
                <a:cs typeface="Arial" pitchFamily="34" charset="0"/>
              </a:rPr>
              <a:t>Bulgarelli</a:t>
            </a:r>
            <a:r>
              <a:rPr lang="en-US" altLang="en-US" sz="1600" dirty="0">
                <a:latin typeface="Garamond" panose="02020404030301010803" pitchFamily="18" charset="0"/>
                <a:cs typeface="Arial" pitchFamily="34" charset="0"/>
              </a:rPr>
              <a:t> et al. </a:t>
            </a:r>
            <a:r>
              <a:rPr lang="en-US" altLang="en-US" sz="1600" i="1" dirty="0">
                <a:latin typeface="Garamond" panose="02020404030301010803" pitchFamily="18" charset="0"/>
                <a:cs typeface="Arial" pitchFamily="34" charset="0"/>
              </a:rPr>
              <a:t>Annual Review of Plant Biology</a:t>
            </a:r>
            <a:r>
              <a:rPr lang="en-US" altLang="en-US" sz="1600" dirty="0">
                <a:latin typeface="Garamond" panose="02020404030301010803" pitchFamily="18" charset="0"/>
                <a:cs typeface="Arial" pitchFamily="34" charset="0"/>
              </a:rPr>
              <a:t> 2013</a:t>
            </a:r>
          </a:p>
        </p:txBody>
      </p:sp>
      <p:pic>
        <p:nvPicPr>
          <p:cNvPr id="41" name="Picture 40"/>
          <p:cNvPicPr>
            <a:picLocks noChangeAspect="1"/>
          </p:cNvPicPr>
          <p:nvPr/>
        </p:nvPicPr>
        <p:blipFill>
          <a:blip r:embed="rId4"/>
          <a:stretch>
            <a:fillRect/>
          </a:stretch>
        </p:blipFill>
        <p:spPr>
          <a:xfrm>
            <a:off x="8994411" y="4051543"/>
            <a:ext cx="2523652" cy="2035094"/>
          </a:xfrm>
          <a:prstGeom prst="rect">
            <a:avLst/>
          </a:prstGeom>
        </p:spPr>
      </p:pic>
      <p:pic>
        <p:nvPicPr>
          <p:cNvPr id="42" name="Picture 41"/>
          <p:cNvPicPr>
            <a:picLocks noChangeAspect="1"/>
          </p:cNvPicPr>
          <p:nvPr/>
        </p:nvPicPr>
        <p:blipFill>
          <a:blip r:embed="rId5"/>
          <a:stretch>
            <a:fillRect/>
          </a:stretch>
        </p:blipFill>
        <p:spPr>
          <a:xfrm>
            <a:off x="8989139" y="2032685"/>
            <a:ext cx="2340083" cy="1027887"/>
          </a:xfrm>
          <a:prstGeom prst="rect">
            <a:avLst/>
          </a:prstGeom>
        </p:spPr>
      </p:pic>
      <p:sp>
        <p:nvSpPr>
          <p:cNvPr id="43" name="TextBox 42"/>
          <p:cNvSpPr txBox="1"/>
          <p:nvPr/>
        </p:nvSpPr>
        <p:spPr>
          <a:xfrm>
            <a:off x="7608183" y="2067723"/>
            <a:ext cx="1609556" cy="461665"/>
          </a:xfrm>
          <a:prstGeom prst="rect">
            <a:avLst/>
          </a:prstGeom>
          <a:noFill/>
        </p:spPr>
        <p:txBody>
          <a:bodyPr wrap="square" rtlCol="0">
            <a:spAutoFit/>
          </a:bodyPr>
          <a:lstStyle/>
          <a:p>
            <a:r>
              <a:rPr lang="en-US" sz="2400" b="1" dirty="0">
                <a:latin typeface="Garamond" panose="02020404030301010803" pitchFamily="18" charset="0"/>
              </a:rPr>
              <a:t>Processes</a:t>
            </a:r>
          </a:p>
        </p:txBody>
      </p:sp>
      <p:sp>
        <p:nvSpPr>
          <p:cNvPr id="44" name="TextBox 43"/>
          <p:cNvSpPr txBox="1"/>
          <p:nvPr/>
        </p:nvSpPr>
        <p:spPr>
          <a:xfrm>
            <a:off x="7564640" y="2435248"/>
            <a:ext cx="1468995" cy="400110"/>
          </a:xfrm>
          <a:prstGeom prst="rect">
            <a:avLst/>
          </a:prstGeom>
          <a:noFill/>
        </p:spPr>
        <p:txBody>
          <a:bodyPr wrap="square" rtlCol="0">
            <a:spAutoFit/>
          </a:bodyPr>
          <a:lstStyle/>
          <a:p>
            <a:r>
              <a:rPr lang="en-US" sz="2000" dirty="0">
                <a:latin typeface="Garamond" panose="02020404030301010803" pitchFamily="18" charset="0"/>
              </a:rPr>
              <a:t>Drift</a:t>
            </a:r>
          </a:p>
        </p:txBody>
      </p:sp>
      <p:sp>
        <p:nvSpPr>
          <p:cNvPr id="45" name="TextBox 44"/>
          <p:cNvSpPr txBox="1"/>
          <p:nvPr/>
        </p:nvSpPr>
        <p:spPr>
          <a:xfrm>
            <a:off x="7564640" y="2721238"/>
            <a:ext cx="1588168" cy="400110"/>
          </a:xfrm>
          <a:prstGeom prst="rect">
            <a:avLst/>
          </a:prstGeom>
          <a:noFill/>
        </p:spPr>
        <p:txBody>
          <a:bodyPr wrap="square" rtlCol="0">
            <a:spAutoFit/>
          </a:bodyPr>
          <a:lstStyle/>
          <a:p>
            <a:r>
              <a:rPr lang="en-US" sz="2000" dirty="0">
                <a:latin typeface="Garamond" panose="02020404030301010803" pitchFamily="18" charset="0"/>
              </a:rPr>
              <a:t>Speciation </a:t>
            </a:r>
          </a:p>
        </p:txBody>
      </p:sp>
      <p:sp>
        <p:nvSpPr>
          <p:cNvPr id="46" name="TextBox 45"/>
          <p:cNvSpPr txBox="1"/>
          <p:nvPr/>
        </p:nvSpPr>
        <p:spPr>
          <a:xfrm>
            <a:off x="7564640" y="3060572"/>
            <a:ext cx="1532783" cy="400110"/>
          </a:xfrm>
          <a:prstGeom prst="rect">
            <a:avLst/>
          </a:prstGeom>
          <a:noFill/>
        </p:spPr>
        <p:txBody>
          <a:bodyPr wrap="square" rtlCol="0">
            <a:spAutoFit/>
          </a:bodyPr>
          <a:lstStyle/>
          <a:p>
            <a:r>
              <a:rPr lang="en-US" sz="2000" dirty="0">
                <a:latin typeface="Garamond" panose="02020404030301010803" pitchFamily="18" charset="0"/>
              </a:rPr>
              <a:t>Dispersal </a:t>
            </a:r>
          </a:p>
        </p:txBody>
      </p:sp>
      <p:sp>
        <p:nvSpPr>
          <p:cNvPr id="47" name="TextBox 46"/>
          <p:cNvSpPr txBox="1"/>
          <p:nvPr/>
        </p:nvSpPr>
        <p:spPr>
          <a:xfrm>
            <a:off x="8989139" y="1707785"/>
            <a:ext cx="2340083" cy="400110"/>
          </a:xfrm>
          <a:prstGeom prst="rect">
            <a:avLst/>
          </a:prstGeom>
          <a:noFill/>
        </p:spPr>
        <p:txBody>
          <a:bodyPr wrap="square" rtlCol="0">
            <a:spAutoFit/>
          </a:bodyPr>
          <a:lstStyle/>
          <a:p>
            <a:pPr algn="ctr"/>
            <a:r>
              <a:rPr lang="en-US" sz="2000" dirty="0">
                <a:latin typeface="Garamond" panose="02020404030301010803" pitchFamily="18" charset="0"/>
              </a:rPr>
              <a:t>Null Model</a:t>
            </a:r>
          </a:p>
        </p:txBody>
      </p:sp>
      <p:sp>
        <p:nvSpPr>
          <p:cNvPr id="48" name="TextBox 47"/>
          <p:cNvSpPr txBox="1"/>
          <p:nvPr/>
        </p:nvSpPr>
        <p:spPr>
          <a:xfrm>
            <a:off x="9033635" y="3652396"/>
            <a:ext cx="2340083" cy="400110"/>
          </a:xfrm>
          <a:prstGeom prst="rect">
            <a:avLst/>
          </a:prstGeom>
          <a:noFill/>
        </p:spPr>
        <p:txBody>
          <a:bodyPr wrap="square" rtlCol="0">
            <a:spAutoFit/>
          </a:bodyPr>
          <a:lstStyle/>
          <a:p>
            <a:pPr algn="ctr"/>
            <a:r>
              <a:rPr lang="en-US" sz="2000" dirty="0">
                <a:latin typeface="Garamond" panose="02020404030301010803" pitchFamily="18" charset="0"/>
              </a:rPr>
              <a:t>Deterministic Model</a:t>
            </a:r>
          </a:p>
        </p:txBody>
      </p:sp>
      <p:sp>
        <p:nvSpPr>
          <p:cNvPr id="49" name="TextBox 48"/>
          <p:cNvSpPr txBox="1"/>
          <p:nvPr/>
        </p:nvSpPr>
        <p:spPr>
          <a:xfrm>
            <a:off x="7544396" y="4109287"/>
            <a:ext cx="1609556" cy="461665"/>
          </a:xfrm>
          <a:prstGeom prst="rect">
            <a:avLst/>
          </a:prstGeom>
          <a:noFill/>
        </p:spPr>
        <p:txBody>
          <a:bodyPr wrap="square" rtlCol="0">
            <a:spAutoFit/>
          </a:bodyPr>
          <a:lstStyle/>
          <a:p>
            <a:r>
              <a:rPr lang="en-US" sz="2400" b="1" dirty="0">
                <a:latin typeface="Garamond" panose="02020404030301010803" pitchFamily="18" charset="0"/>
              </a:rPr>
              <a:t>Processes</a:t>
            </a:r>
          </a:p>
        </p:txBody>
      </p:sp>
      <p:sp>
        <p:nvSpPr>
          <p:cNvPr id="50" name="TextBox 49"/>
          <p:cNvSpPr txBox="1"/>
          <p:nvPr/>
        </p:nvSpPr>
        <p:spPr>
          <a:xfrm>
            <a:off x="7500853" y="4476812"/>
            <a:ext cx="1468995" cy="400110"/>
          </a:xfrm>
          <a:prstGeom prst="rect">
            <a:avLst/>
          </a:prstGeom>
          <a:noFill/>
        </p:spPr>
        <p:txBody>
          <a:bodyPr wrap="square" rtlCol="0">
            <a:spAutoFit/>
          </a:bodyPr>
          <a:lstStyle/>
          <a:p>
            <a:r>
              <a:rPr lang="en-US" sz="2000" dirty="0">
                <a:latin typeface="Garamond" panose="02020404030301010803" pitchFamily="18" charset="0"/>
              </a:rPr>
              <a:t>Drift</a:t>
            </a:r>
          </a:p>
        </p:txBody>
      </p:sp>
      <p:sp>
        <p:nvSpPr>
          <p:cNvPr id="51" name="TextBox 50"/>
          <p:cNvSpPr txBox="1"/>
          <p:nvPr/>
        </p:nvSpPr>
        <p:spPr>
          <a:xfrm>
            <a:off x="7500853" y="4762802"/>
            <a:ext cx="1588168" cy="400110"/>
          </a:xfrm>
          <a:prstGeom prst="rect">
            <a:avLst/>
          </a:prstGeom>
          <a:noFill/>
        </p:spPr>
        <p:txBody>
          <a:bodyPr wrap="square" rtlCol="0">
            <a:spAutoFit/>
          </a:bodyPr>
          <a:lstStyle/>
          <a:p>
            <a:r>
              <a:rPr lang="en-US" sz="2000" dirty="0">
                <a:latin typeface="Garamond" panose="02020404030301010803" pitchFamily="18" charset="0"/>
              </a:rPr>
              <a:t>Speciation </a:t>
            </a:r>
          </a:p>
        </p:txBody>
      </p:sp>
      <p:sp>
        <p:nvSpPr>
          <p:cNvPr id="52" name="TextBox 51"/>
          <p:cNvSpPr txBox="1"/>
          <p:nvPr/>
        </p:nvSpPr>
        <p:spPr>
          <a:xfrm>
            <a:off x="7500853" y="5102136"/>
            <a:ext cx="1532783" cy="400110"/>
          </a:xfrm>
          <a:prstGeom prst="rect">
            <a:avLst/>
          </a:prstGeom>
          <a:noFill/>
        </p:spPr>
        <p:txBody>
          <a:bodyPr wrap="square" rtlCol="0">
            <a:spAutoFit/>
          </a:bodyPr>
          <a:lstStyle/>
          <a:p>
            <a:r>
              <a:rPr lang="en-US" sz="2000" dirty="0">
                <a:latin typeface="Garamond" panose="02020404030301010803" pitchFamily="18" charset="0"/>
              </a:rPr>
              <a:t>Dispersal </a:t>
            </a:r>
          </a:p>
        </p:txBody>
      </p:sp>
      <p:sp>
        <p:nvSpPr>
          <p:cNvPr id="53" name="TextBox 52"/>
          <p:cNvSpPr txBox="1"/>
          <p:nvPr/>
        </p:nvSpPr>
        <p:spPr>
          <a:xfrm>
            <a:off x="7500852" y="5384365"/>
            <a:ext cx="1532783" cy="400110"/>
          </a:xfrm>
          <a:prstGeom prst="rect">
            <a:avLst/>
          </a:prstGeom>
          <a:noFill/>
        </p:spPr>
        <p:txBody>
          <a:bodyPr wrap="square" rtlCol="0">
            <a:spAutoFit/>
          </a:bodyPr>
          <a:lstStyle/>
          <a:p>
            <a:r>
              <a:rPr lang="en-US" sz="2000" dirty="0">
                <a:latin typeface="Garamond" panose="02020404030301010803" pitchFamily="18" charset="0"/>
              </a:rPr>
              <a:t>Selection</a:t>
            </a:r>
          </a:p>
        </p:txBody>
      </p:sp>
      <p:cxnSp>
        <p:nvCxnSpPr>
          <p:cNvPr id="56" name="Straight Arrow Connector 55"/>
          <p:cNvCxnSpPr/>
          <p:nvPr/>
        </p:nvCxnSpPr>
        <p:spPr>
          <a:xfrm>
            <a:off x="1585178" y="2797258"/>
            <a:ext cx="0" cy="425269"/>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59" name="Straight Arrow Connector 58"/>
          <p:cNvCxnSpPr/>
          <p:nvPr/>
        </p:nvCxnSpPr>
        <p:spPr>
          <a:xfrm>
            <a:off x="1585178" y="4109287"/>
            <a:ext cx="0" cy="425269"/>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61" name="Straight Arrow Connector 60"/>
          <p:cNvCxnSpPr>
            <a:stCxn id="34" idx="3"/>
            <a:endCxn id="43" idx="1"/>
          </p:cNvCxnSpPr>
          <p:nvPr/>
        </p:nvCxnSpPr>
        <p:spPr>
          <a:xfrm flipV="1">
            <a:off x="4227212" y="2298556"/>
            <a:ext cx="3380971" cy="2576460"/>
          </a:xfrm>
          <a:prstGeom prst="straightConnector1">
            <a:avLst/>
          </a:prstGeom>
          <a:ln w="5715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64" name="Straight Arrow Connector 63"/>
          <p:cNvCxnSpPr>
            <a:endCxn id="49" idx="1"/>
          </p:cNvCxnSpPr>
          <p:nvPr/>
        </p:nvCxnSpPr>
        <p:spPr>
          <a:xfrm flipV="1">
            <a:off x="4240890" y="4340120"/>
            <a:ext cx="3303506" cy="650309"/>
          </a:xfrm>
          <a:prstGeom prst="straightConnector1">
            <a:avLst/>
          </a:prstGeom>
          <a:ln w="57150">
            <a:headEnd type="triangle"/>
            <a:tailEnd type="triangle"/>
          </a:ln>
        </p:spPr>
        <p:style>
          <a:lnRef idx="1">
            <a:schemeClr val="accent3"/>
          </a:lnRef>
          <a:fillRef idx="0">
            <a:schemeClr val="accent3"/>
          </a:fillRef>
          <a:effectRef idx="0">
            <a:schemeClr val="accent3"/>
          </a:effectRef>
          <a:fontRef idx="minor">
            <a:schemeClr val="tx1"/>
          </a:fontRef>
        </p:style>
      </p:cxnSp>
      <p:grpSp>
        <p:nvGrpSpPr>
          <p:cNvPr id="54" name="Group 53"/>
          <p:cNvGrpSpPr/>
          <p:nvPr/>
        </p:nvGrpSpPr>
        <p:grpSpPr>
          <a:xfrm>
            <a:off x="10928645" y="6408380"/>
            <a:ext cx="890145" cy="413852"/>
            <a:chOff x="10967816" y="6391059"/>
            <a:chExt cx="890145" cy="413852"/>
          </a:xfrm>
        </p:grpSpPr>
        <p:pic>
          <p:nvPicPr>
            <p:cNvPr id="55" name="Picture 54"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57" name="Picture 56"/>
            <p:cNvPicPr>
              <a:picLocks noChangeAspect="1"/>
            </p:cNvPicPr>
            <p:nvPr/>
          </p:nvPicPr>
          <p:blipFill>
            <a:blip r:embed="rId7"/>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3" name="Slide Number Placeholder 2"/>
          <p:cNvSpPr>
            <a:spLocks noGrp="1"/>
          </p:cNvSpPr>
          <p:nvPr>
            <p:ph type="sldNum" sz="quarter" idx="12"/>
          </p:nvPr>
        </p:nvSpPr>
        <p:spPr/>
        <p:txBody>
          <a:bodyPr/>
          <a:lstStyle/>
          <a:p>
            <a:fld id="{77E59808-E941-46E1-872F-5DB51E5B6943}" type="slidenum">
              <a:rPr lang="en-US" smtClean="0">
                <a:solidFill>
                  <a:prstClr val="white">
                    <a:tint val="75000"/>
                  </a:prstClr>
                </a:solidFill>
              </a:rPr>
              <a:pPr/>
              <a:t>67</a:t>
            </a:fld>
            <a:endParaRPr lang="en-US">
              <a:solidFill>
                <a:prstClr val="white">
                  <a:tint val="75000"/>
                </a:prstClr>
              </a:solidFill>
            </a:endParaRPr>
          </a:p>
        </p:txBody>
      </p:sp>
      <p:sp>
        <p:nvSpPr>
          <p:cNvPr id="58" name="Rectangle 57"/>
          <p:cNvSpPr/>
          <p:nvPr/>
        </p:nvSpPr>
        <p:spPr>
          <a:xfrm>
            <a:off x="9978117" y="1119411"/>
            <a:ext cx="2213883" cy="369332"/>
          </a:xfrm>
          <a:prstGeom prst="rect">
            <a:avLst/>
          </a:prstGeom>
          <a:noFill/>
        </p:spPr>
        <p:txBody>
          <a:bodyPr wrap="square" rtlCol="0">
            <a:spAutoFit/>
          </a:bodyPr>
          <a:lstStyle/>
          <a:p>
            <a:pPr algn="just"/>
            <a:r>
              <a:rPr lang="en-US" dirty="0">
                <a:latin typeface="Garamond" panose="02020404030301010803" pitchFamily="18" charset="0"/>
                <a:cs typeface="Arial" pitchFamily="34" charset="0"/>
              </a:rPr>
              <a:t>Aim 1, Manuscript 1</a:t>
            </a:r>
          </a:p>
        </p:txBody>
      </p:sp>
    </p:spTree>
    <p:extLst>
      <p:ext uri="{BB962C8B-B14F-4D97-AF65-F5344CB8AC3E}">
        <p14:creationId xmlns:p14="http://schemas.microsoft.com/office/powerpoint/2010/main" val="367730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P spid="50" grpId="0"/>
      <p:bldP spid="51" grpId="0"/>
      <p:bldP spid="52" grpId="0"/>
      <p:bldP spid="53"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32164" y="187554"/>
            <a:ext cx="9131300" cy="1143000"/>
          </a:xfrm>
        </p:spPr>
        <p:txBody>
          <a:bodyPr>
            <a:normAutofit fontScale="90000"/>
          </a:bodyPr>
          <a:lstStyle/>
          <a:p>
            <a:r>
              <a:rPr lang="en-US" dirty="0"/>
              <a:t>The Increasing Threat of Antibiotic Resistance </a:t>
            </a:r>
          </a:p>
        </p:txBody>
      </p:sp>
      <p:pic>
        <p:nvPicPr>
          <p:cNvPr id="6" name="Picture 5" descr="Screen Clippi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71963" y="1468671"/>
            <a:ext cx="4222320" cy="2173158"/>
          </a:xfrm>
          <a:prstGeom prst="roundRect">
            <a:avLst>
              <a:gd name="adj" fmla="val 7161"/>
            </a:avLst>
          </a:prstGeom>
        </p:spPr>
      </p:pic>
      <p:sp>
        <p:nvSpPr>
          <p:cNvPr id="7" name="Slide Number Placeholder 6"/>
          <p:cNvSpPr>
            <a:spLocks noGrp="1"/>
          </p:cNvSpPr>
          <p:nvPr>
            <p:ph type="sldNum" sz="quarter" idx="12"/>
          </p:nvPr>
        </p:nvSpPr>
        <p:spPr/>
        <p:txBody>
          <a:bodyPr/>
          <a:lstStyle/>
          <a:p>
            <a:fld id="{8372D2DE-EF35-4486-8AB5-CE34F3B22FFF}" type="slidenum">
              <a:rPr lang="en-US" smtClean="0"/>
              <a:t>68</a:t>
            </a:fld>
            <a:endParaRPr lang="en-US"/>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8428" y="1534778"/>
            <a:ext cx="4267516" cy="3027928"/>
          </a:xfrm>
          <a:prstGeom prst="rect">
            <a:avLst/>
          </a:prstGeom>
        </p:spPr>
      </p:pic>
      <p:sp>
        <p:nvSpPr>
          <p:cNvPr id="12" name="TextBox 11"/>
          <p:cNvSpPr txBox="1"/>
          <p:nvPr/>
        </p:nvSpPr>
        <p:spPr>
          <a:xfrm>
            <a:off x="1524000" y="6344180"/>
            <a:ext cx="8763000" cy="523220"/>
          </a:xfrm>
          <a:prstGeom prst="rect">
            <a:avLst/>
          </a:prstGeom>
          <a:noFill/>
        </p:spPr>
        <p:txBody>
          <a:bodyPr wrap="square" rtlCol="0">
            <a:spAutoFit/>
          </a:bodyPr>
          <a:lstStyle/>
          <a:p>
            <a:r>
              <a:rPr lang="en-US" sz="1400" dirty="0"/>
              <a:t>Centers for Disease Control and Prevention. Antibiotic Resistance Threats in the United States, 2013 (</a:t>
            </a:r>
            <a:r>
              <a:rPr lang="en-US" sz="1400" u="sng" dirty="0"/>
              <a:t>http://www.cdc.gov/drugresistance/threat-report-2013/</a:t>
            </a:r>
            <a:r>
              <a:rPr lang="en-US" sz="1400" dirty="0"/>
              <a:t>); Cooper and </a:t>
            </a:r>
            <a:r>
              <a:rPr lang="en-US" sz="1400" dirty="0" err="1"/>
              <a:t>Schlaes</a:t>
            </a:r>
            <a:r>
              <a:rPr lang="en-US" sz="1400" dirty="0"/>
              <a:t> 2011</a:t>
            </a:r>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4461" y="4646589"/>
            <a:ext cx="3781953" cy="1629002"/>
          </a:xfrm>
          <a:prstGeom prst="rect">
            <a:avLst/>
          </a:prstGeom>
        </p:spPr>
      </p:pic>
      <p:pic>
        <p:nvPicPr>
          <p:cNvPr id="13" name="Picture 1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5368310"/>
            <a:ext cx="1306710" cy="813759"/>
          </a:xfrm>
          <a:prstGeom prst="rect">
            <a:avLst/>
          </a:prstGeom>
        </p:spPr>
      </p:pic>
      <p:graphicFrame>
        <p:nvGraphicFramePr>
          <p:cNvPr id="9" name="Content Placeholder 8"/>
          <p:cNvGraphicFramePr>
            <a:graphicFrameLocks noGrp="1"/>
          </p:cNvGraphicFramePr>
          <p:nvPr>
            <p:ph idx="1"/>
            <p:extLst/>
          </p:nvPr>
        </p:nvGraphicFramePr>
        <p:xfrm>
          <a:off x="7239000" y="4195753"/>
          <a:ext cx="2819400" cy="2388784"/>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p:cNvSpPr txBox="1"/>
          <p:nvPr/>
        </p:nvSpPr>
        <p:spPr>
          <a:xfrm>
            <a:off x="6250823" y="3851103"/>
            <a:ext cx="4343461" cy="707886"/>
          </a:xfrm>
          <a:prstGeom prst="rect">
            <a:avLst/>
          </a:prstGeom>
          <a:noFill/>
          <a:ln w="28575">
            <a:solidFill>
              <a:srgbClr val="505050"/>
            </a:solidFill>
          </a:ln>
        </p:spPr>
        <p:txBody>
          <a:bodyPr wrap="square" rtlCol="0">
            <a:spAutoFit/>
          </a:bodyPr>
          <a:lstStyle/>
          <a:p>
            <a:pPr algn="ctr"/>
            <a:r>
              <a:rPr lang="en-US" sz="2000" dirty="0">
                <a:latin typeface="Arial" pitchFamily="34" charset="0"/>
                <a:cs typeface="Arial" pitchFamily="34" charset="0"/>
              </a:rPr>
              <a:t>30% of Antibiotics are unnecessary or incorrectly prescribed</a:t>
            </a:r>
          </a:p>
        </p:txBody>
      </p:sp>
    </p:spTree>
    <p:extLst>
      <p:ext uri="{BB962C8B-B14F-4D97-AF65-F5344CB8AC3E}">
        <p14:creationId xmlns:p14="http://schemas.microsoft.com/office/powerpoint/2010/main" val="4698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AFADE9-805A-47A7-8834-306E08036BEE}" type="slidenum">
              <a:rPr lang="en-US" smtClean="0"/>
              <a:t>69</a:t>
            </a:fld>
            <a:endParaRPr lang="en-US"/>
          </a:p>
        </p:txBody>
      </p:sp>
      <p:sp>
        <p:nvSpPr>
          <p:cNvPr id="3" name="Rectangle 2"/>
          <p:cNvSpPr/>
          <p:nvPr/>
        </p:nvSpPr>
        <p:spPr>
          <a:xfrm>
            <a:off x="1540328" y="0"/>
            <a:ext cx="9116786" cy="1143000"/>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4" name="Title 1"/>
          <p:cNvSpPr txBox="1">
            <a:spLocks/>
          </p:cNvSpPr>
          <p:nvPr/>
        </p:nvSpPr>
        <p:spPr>
          <a:xfrm>
            <a:off x="1547585" y="-67375"/>
            <a:ext cx="91313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latin typeface="Arial" pitchFamily="34" charset="0"/>
                <a:cs typeface="Arial" pitchFamily="34" charset="0"/>
              </a:rPr>
              <a:t>Urine from healthy patients are not sterile</a:t>
            </a:r>
          </a:p>
        </p:txBody>
      </p:sp>
      <p:sp>
        <p:nvSpPr>
          <p:cNvPr id="6" name="Rectangle 5"/>
          <p:cNvSpPr/>
          <p:nvPr/>
        </p:nvSpPr>
        <p:spPr>
          <a:xfrm>
            <a:off x="1726596" y="1269487"/>
            <a:ext cx="8789004" cy="4797842"/>
          </a:xfrm>
          <a:prstGeom prst="rect">
            <a:avLst/>
          </a:prstGeom>
          <a:solidFill>
            <a:srgbClr val="080F1F"/>
          </a:solidFill>
          <a:ln>
            <a:solidFill>
              <a:srgbClr val="505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547586" y="6368691"/>
            <a:ext cx="6453415" cy="307777"/>
          </a:xfrm>
          <a:prstGeom prst="rect">
            <a:avLst/>
          </a:prstGeom>
          <a:noFill/>
        </p:spPr>
        <p:txBody>
          <a:bodyPr wrap="square" rtlCol="0">
            <a:spAutoFit/>
          </a:bodyPr>
          <a:lstStyle>
            <a:defPPr>
              <a:defRPr lang="en-US"/>
            </a:defPPr>
            <a:lvl1pPr algn="just">
              <a:defRPr sz="1400">
                <a:latin typeface="Arial" pitchFamily="34" charset="0"/>
                <a:cs typeface="Arial" pitchFamily="34" charset="0"/>
              </a:defRPr>
            </a:lvl1pPr>
          </a:lstStyle>
          <a:p>
            <a:r>
              <a:rPr lang="en-US" dirty="0"/>
              <a:t>Siddiqui et al. </a:t>
            </a:r>
            <a:r>
              <a:rPr lang="en-US" i="1" dirty="0"/>
              <a:t>BMC Microbiology </a:t>
            </a:r>
            <a:r>
              <a:rPr lang="en-US" dirty="0"/>
              <a:t>2011; Dong et al. </a:t>
            </a:r>
            <a:r>
              <a:rPr lang="en-US" i="1" dirty="0" err="1"/>
              <a:t>Plos</a:t>
            </a:r>
            <a:r>
              <a:rPr lang="en-US" i="1" dirty="0"/>
              <a:t> One </a:t>
            </a:r>
            <a:r>
              <a:rPr lang="en-US" dirty="0"/>
              <a:t>2011</a:t>
            </a:r>
          </a:p>
        </p:txBody>
      </p:sp>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00626"/>
            <a:ext cx="6151554" cy="3617478"/>
          </a:xfrm>
          <a:prstGeom prst="rect">
            <a:avLst/>
          </a:prstGeom>
        </p:spPr>
      </p:pic>
      <p:sp>
        <p:nvSpPr>
          <p:cNvPr id="14" name="Rectangle 13"/>
          <p:cNvSpPr/>
          <p:nvPr/>
        </p:nvSpPr>
        <p:spPr>
          <a:xfrm>
            <a:off x="1832149" y="1319629"/>
            <a:ext cx="2792057" cy="345955"/>
          </a:xfrm>
          <a:prstGeom prst="rect">
            <a:avLst/>
          </a:prstGeom>
        </p:spPr>
        <p:txBody>
          <a:bodyPr wrap="square">
            <a:spAutoFit/>
          </a:bodyPr>
          <a:lstStyle/>
          <a:p>
            <a:pPr algn="ctr"/>
            <a:r>
              <a:rPr lang="en-US" sz="1600" dirty="0">
                <a:latin typeface="Arial" pitchFamily="34" charset="0"/>
                <a:cs typeface="Arial" pitchFamily="34" charset="0"/>
              </a:rPr>
              <a:t>Females</a:t>
            </a:r>
          </a:p>
        </p:txBody>
      </p:sp>
      <p:sp>
        <p:nvSpPr>
          <p:cNvPr id="15" name="Rectangle 14"/>
          <p:cNvSpPr/>
          <p:nvPr/>
        </p:nvSpPr>
        <p:spPr>
          <a:xfrm>
            <a:off x="4586010" y="1310669"/>
            <a:ext cx="5165390" cy="338553"/>
          </a:xfrm>
          <a:prstGeom prst="rect">
            <a:avLst/>
          </a:prstGeom>
        </p:spPr>
        <p:txBody>
          <a:bodyPr wrap="square">
            <a:spAutoFit/>
          </a:bodyPr>
          <a:lstStyle/>
          <a:p>
            <a:pPr algn="ctr"/>
            <a:r>
              <a:rPr lang="en-US" sz="1600" dirty="0">
                <a:latin typeface="Arial" pitchFamily="34" charset="0"/>
                <a:cs typeface="Arial" pitchFamily="34" charset="0"/>
              </a:rPr>
              <a:t>Males</a:t>
            </a:r>
          </a:p>
        </p:txBody>
      </p:sp>
      <p:pic>
        <p:nvPicPr>
          <p:cNvPr id="8" name="Picture 7" descr="Screen Clipping"/>
          <p:cNvPicPr>
            <a:picLocks noChangeAspect="1"/>
          </p:cNvPicPr>
          <p:nvPr/>
        </p:nvPicPr>
        <p:blipFill rotWithShape="1">
          <a:blip r:embed="rId4">
            <a:extLst>
              <a:ext uri="{28A0092B-C50C-407E-A947-70E740481C1C}">
                <a14:useLocalDpi xmlns:a14="http://schemas.microsoft.com/office/drawing/2010/main" val="0"/>
              </a:ext>
            </a:extLst>
          </a:blip>
          <a:srcRect l="-1" r="59465" b="4463"/>
          <a:stretch/>
        </p:blipFill>
        <p:spPr>
          <a:xfrm>
            <a:off x="2185641" y="1665583"/>
            <a:ext cx="1884354" cy="4321956"/>
          </a:xfrm>
          <a:prstGeom prst="rect">
            <a:avLst/>
          </a:prstGeom>
        </p:spPr>
      </p:pic>
    </p:spTree>
    <p:extLst>
      <p:ext uri="{BB962C8B-B14F-4D97-AF65-F5344CB8AC3E}">
        <p14:creationId xmlns:p14="http://schemas.microsoft.com/office/powerpoint/2010/main" val="39625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Characterize bacterial communities</a:t>
            </a:r>
            <a:br>
              <a:rPr lang="en-US" dirty="0"/>
            </a:br>
            <a:r>
              <a:rPr lang="en-US" dirty="0"/>
              <a:t> by culture independent methods</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7</a:t>
            </a:fld>
            <a:endParaRPr lang="en-US"/>
          </a:p>
        </p:txBody>
      </p:sp>
      <p:sp>
        <p:nvSpPr>
          <p:cNvPr id="38" name="Rectangle 37">
            <a:extLst>
              <a:ext uri="{FF2B5EF4-FFF2-40B4-BE49-F238E27FC236}">
                <a16:creationId xmlns:a16="http://schemas.microsoft.com/office/drawing/2014/main" id="{9F793FC5-FB61-4E42-B605-D80650F108DF}"/>
              </a:ext>
            </a:extLst>
          </p:cNvPr>
          <p:cNvSpPr/>
          <p:nvPr/>
        </p:nvSpPr>
        <p:spPr>
          <a:xfrm>
            <a:off x="0" y="6395818"/>
            <a:ext cx="9156033" cy="307777"/>
          </a:xfrm>
          <a:prstGeom prst="rect">
            <a:avLst/>
          </a:prstGeom>
          <a:noFill/>
        </p:spPr>
        <p:txBody>
          <a:bodyPr wrap="square" rtlCol="0">
            <a:spAutoFit/>
          </a:bodyPr>
          <a:lstStyle/>
          <a:p>
            <a:pPr algn="just"/>
            <a:r>
              <a:rPr lang="en-US" sz="1400" dirty="0">
                <a:latin typeface="Century Gothic" panose="020B0502020202020204" pitchFamily="34" charset="0"/>
                <a:cs typeface="Arial" pitchFamily="34" charset="0"/>
              </a:rPr>
              <a:t>Caporaso et al. 2011 </a:t>
            </a:r>
            <a:r>
              <a:rPr lang="en-US" sz="1400" i="1" dirty="0">
                <a:latin typeface="Century Gothic" panose="020B0502020202020204" pitchFamily="34" charset="0"/>
                <a:cs typeface="Arial" pitchFamily="34" charset="0"/>
              </a:rPr>
              <a:t>PNAS</a:t>
            </a:r>
            <a:endParaRPr lang="en-US" sz="1400" dirty="0">
              <a:solidFill>
                <a:prstClr val="white"/>
              </a:solidFill>
              <a:latin typeface="Century Gothic" panose="020B0502020202020204" pitchFamily="34" charset="0"/>
              <a:cs typeface="Arial" pitchFamily="34" charset="0"/>
            </a:endParaRPr>
          </a:p>
        </p:txBody>
      </p:sp>
      <p:grpSp>
        <p:nvGrpSpPr>
          <p:cNvPr id="50" name="Group 49">
            <a:extLst>
              <a:ext uri="{FF2B5EF4-FFF2-40B4-BE49-F238E27FC236}">
                <a16:creationId xmlns:a16="http://schemas.microsoft.com/office/drawing/2014/main" id="{113EB323-3363-484D-800E-702BD321ABEB}"/>
              </a:ext>
            </a:extLst>
          </p:cNvPr>
          <p:cNvGrpSpPr/>
          <p:nvPr/>
        </p:nvGrpSpPr>
        <p:grpSpPr>
          <a:xfrm>
            <a:off x="10980283" y="6391285"/>
            <a:ext cx="890145" cy="413852"/>
            <a:chOff x="10967816" y="6391059"/>
            <a:chExt cx="890145" cy="413852"/>
          </a:xfrm>
        </p:grpSpPr>
        <p:pic>
          <p:nvPicPr>
            <p:cNvPr id="51" name="Picture 50" descr="Screen Clipping">
              <a:extLst>
                <a:ext uri="{FF2B5EF4-FFF2-40B4-BE49-F238E27FC236}">
                  <a16:creationId xmlns:a16="http://schemas.microsoft.com/office/drawing/2014/main" id="{A570918F-A8DC-4922-A6A7-589727C33B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52" name="Picture 51">
              <a:extLst>
                <a:ext uri="{FF2B5EF4-FFF2-40B4-BE49-F238E27FC236}">
                  <a16:creationId xmlns:a16="http://schemas.microsoft.com/office/drawing/2014/main" id="{B8E0BED8-3426-482A-858E-2A6A5A43CAC9}"/>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24" name="Picture 2" descr="http://www.alimetrics.net/en/images/stories/content/M_00-06%20DNA%20based%20kuva%203.jpg">
            <a:extLst>
              <a:ext uri="{FF2B5EF4-FFF2-40B4-BE49-F238E27FC236}">
                <a16:creationId xmlns:a16="http://schemas.microsoft.com/office/drawing/2014/main" id="{F8E67A97-0E92-4FD1-B404-74B3F672C1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384" b="18784"/>
          <a:stretch/>
        </p:blipFill>
        <p:spPr bwMode="auto">
          <a:xfrm>
            <a:off x="3664179" y="1948343"/>
            <a:ext cx="5089294" cy="114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2B22E92-2696-45CE-9EF9-4D7BDE051104}"/>
                  </a:ext>
                </a:extLst>
              </p:cNvPr>
              <p:cNvSpPr txBox="1"/>
              <p:nvPr/>
            </p:nvSpPr>
            <p:spPr>
              <a:xfrm>
                <a:off x="3620666" y="1491087"/>
                <a:ext cx="5089294" cy="369332"/>
              </a:xfrm>
              <a:prstGeom prst="rect">
                <a:avLst/>
              </a:prstGeom>
              <a:noFill/>
            </p:spPr>
            <p:txBody>
              <a:bodyPr wrap="square" rtlCol="0">
                <a:spAutoFit/>
              </a:bodyPr>
              <a:lstStyle/>
              <a:p>
                <a:pPr algn="ctr"/>
                <a:r>
                  <a:rPr lang="en-US" b="1" dirty="0">
                    <a:latin typeface="Century Gothic" panose="020B0502020202020204" pitchFamily="34" charset="0"/>
                    <a:cs typeface="Arial" panose="020B0604020202020204" pitchFamily="34" charset="0"/>
                  </a:rPr>
                  <a:t>16S </a:t>
                </a:r>
                <a:r>
                  <a:rPr lang="en-US" b="1" dirty="0" err="1">
                    <a:latin typeface="Century Gothic" panose="020B0502020202020204" pitchFamily="34" charset="0"/>
                    <a:cs typeface="Arial" panose="020B0604020202020204" pitchFamily="34" charset="0"/>
                  </a:rPr>
                  <a:t>rDNA</a:t>
                </a:r>
                <a:r>
                  <a:rPr lang="en-US" b="1" dirty="0">
                    <a:latin typeface="Century Gothic" panose="020B0502020202020204" pitchFamily="34" charset="0"/>
                    <a:cs typeface="Arial" panose="020B0604020202020204" pitchFamily="34" charset="0"/>
                  </a:rPr>
                  <a:t> </a:t>
                </a:r>
                <a14:m>
                  <m:oMath xmlns:m="http://schemas.openxmlformats.org/officeDocument/2006/math">
                    <m:r>
                      <a:rPr lang="en-US" b="1" i="1" smtClean="0">
                        <a:latin typeface="Cambria Math"/>
                        <a:ea typeface="Cambria Math"/>
                      </a:rPr>
                      <m:t>≈ </m:t>
                    </m:r>
                  </m:oMath>
                </a14:m>
                <a:r>
                  <a:rPr lang="en-US" b="1" dirty="0">
                    <a:latin typeface="Century Gothic" panose="020B0502020202020204" pitchFamily="34" charset="0"/>
                    <a:cs typeface="Arial" panose="020B0604020202020204" pitchFamily="34" charset="0"/>
                  </a:rPr>
                  <a:t>Operational Taxonomic Units</a:t>
                </a:r>
              </a:p>
            </p:txBody>
          </p:sp>
        </mc:Choice>
        <mc:Fallback xmlns="">
          <p:sp>
            <p:nvSpPr>
              <p:cNvPr id="28" name="TextBox 27">
                <a:extLst>
                  <a:ext uri="{FF2B5EF4-FFF2-40B4-BE49-F238E27FC236}">
                    <a16:creationId xmlns:a16="http://schemas.microsoft.com/office/drawing/2014/main" id="{02B22E92-2696-45CE-9EF9-4D7BDE051104}"/>
                  </a:ext>
                </a:extLst>
              </p:cNvPr>
              <p:cNvSpPr txBox="1">
                <a:spLocks noRot="1" noChangeAspect="1" noMove="1" noResize="1" noEditPoints="1" noAdjustHandles="1" noChangeArrowheads="1" noChangeShapeType="1" noTextEdit="1"/>
              </p:cNvSpPr>
              <p:nvPr/>
            </p:nvSpPr>
            <p:spPr>
              <a:xfrm>
                <a:off x="3620666" y="1491087"/>
                <a:ext cx="5089294" cy="369332"/>
              </a:xfrm>
              <a:prstGeom prst="rect">
                <a:avLst/>
              </a:prstGeom>
              <a:blipFill>
                <a:blip r:embed="rId6"/>
                <a:stretch>
                  <a:fillRect t="-10000" b="-26667"/>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7CA522FC-4EC6-41B4-BDA8-1B4E726F8B44}"/>
              </a:ext>
            </a:extLst>
          </p:cNvPr>
          <p:cNvSpPr/>
          <p:nvPr/>
        </p:nvSpPr>
        <p:spPr>
          <a:xfrm flipH="1">
            <a:off x="5235010" y="2201814"/>
            <a:ext cx="930303" cy="304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73C20C1-2BEE-4D60-A029-253FCDE27810}"/>
              </a:ext>
            </a:extLst>
          </p:cNvPr>
          <p:cNvPicPr>
            <a:picLocks noChangeAspect="1"/>
          </p:cNvPicPr>
          <p:nvPr/>
        </p:nvPicPr>
        <p:blipFill>
          <a:blip r:embed="rId7"/>
          <a:stretch>
            <a:fillRect/>
          </a:stretch>
        </p:blipFill>
        <p:spPr>
          <a:xfrm>
            <a:off x="-89631" y="3839016"/>
            <a:ext cx="2785860" cy="2085384"/>
          </a:xfrm>
          <a:prstGeom prst="rect">
            <a:avLst/>
          </a:prstGeom>
        </p:spPr>
      </p:pic>
      <p:cxnSp>
        <p:nvCxnSpPr>
          <p:cNvPr id="53" name="Straight Arrow Connector 52">
            <a:extLst>
              <a:ext uri="{FF2B5EF4-FFF2-40B4-BE49-F238E27FC236}">
                <a16:creationId xmlns:a16="http://schemas.microsoft.com/office/drawing/2014/main" id="{A6976D14-5981-4DDA-9634-E4AB99E72FA6}"/>
              </a:ext>
            </a:extLst>
          </p:cNvPr>
          <p:cNvCxnSpPr>
            <a:cxnSpLocks/>
          </p:cNvCxnSpPr>
          <p:nvPr/>
        </p:nvCxnSpPr>
        <p:spPr>
          <a:xfrm flipH="1">
            <a:off x="1770743" y="2436126"/>
            <a:ext cx="1774573" cy="1439839"/>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C14C52A-5755-4204-9A6D-DDA7B14E30DA}"/>
              </a:ext>
            </a:extLst>
          </p:cNvPr>
          <p:cNvCxnSpPr>
            <a:cxnSpLocks/>
          </p:cNvCxnSpPr>
          <p:nvPr/>
        </p:nvCxnSpPr>
        <p:spPr>
          <a:xfrm>
            <a:off x="2602834" y="4770101"/>
            <a:ext cx="837860"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6" name="pasted-image.pdf">
            <a:extLst>
              <a:ext uri="{FF2B5EF4-FFF2-40B4-BE49-F238E27FC236}">
                <a16:creationId xmlns:a16="http://schemas.microsoft.com/office/drawing/2014/main" id="{719EE4E1-06D7-4FB6-909C-AFD423E4E472}"/>
              </a:ext>
            </a:extLst>
          </p:cNvPr>
          <p:cNvPicPr/>
          <p:nvPr/>
        </p:nvPicPr>
        <p:blipFill rotWithShape="1">
          <a:blip r:embed="rId8">
            <a:extLst/>
          </a:blip>
          <a:srcRect l="3568" r="46956" b="10237"/>
          <a:stretch/>
        </p:blipFill>
        <p:spPr>
          <a:xfrm>
            <a:off x="3489680" y="3412482"/>
            <a:ext cx="1635394" cy="2802324"/>
          </a:xfrm>
          <a:prstGeom prst="rect">
            <a:avLst/>
          </a:prstGeom>
          <a:ln w="12700">
            <a:miter lim="400000"/>
          </a:ln>
        </p:spPr>
      </p:pic>
      <p:cxnSp>
        <p:nvCxnSpPr>
          <p:cNvPr id="58" name="Straight Arrow Connector 57">
            <a:extLst>
              <a:ext uri="{FF2B5EF4-FFF2-40B4-BE49-F238E27FC236}">
                <a16:creationId xmlns:a16="http://schemas.microsoft.com/office/drawing/2014/main" id="{83DB70F7-F514-4106-B280-16BB45226E14}"/>
              </a:ext>
            </a:extLst>
          </p:cNvPr>
          <p:cNvCxnSpPr>
            <a:cxnSpLocks/>
          </p:cNvCxnSpPr>
          <p:nvPr/>
        </p:nvCxnSpPr>
        <p:spPr>
          <a:xfrm>
            <a:off x="5235010" y="4770101"/>
            <a:ext cx="837860"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6A288CA-9EE1-4350-98EB-12E6D3C742C6}"/>
              </a:ext>
            </a:extLst>
          </p:cNvPr>
          <p:cNvCxnSpPr>
            <a:cxnSpLocks/>
          </p:cNvCxnSpPr>
          <p:nvPr/>
        </p:nvCxnSpPr>
        <p:spPr>
          <a:xfrm>
            <a:off x="9725721" y="4770101"/>
            <a:ext cx="837860" cy="0"/>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BB064DD7-9B17-4184-BE96-72207362DC88}"/>
              </a:ext>
            </a:extLst>
          </p:cNvPr>
          <p:cNvPicPr>
            <a:picLocks noChangeAspect="1"/>
          </p:cNvPicPr>
          <p:nvPr/>
        </p:nvPicPr>
        <p:blipFill>
          <a:blip r:embed="rId9"/>
          <a:stretch>
            <a:fillRect/>
          </a:stretch>
        </p:blipFill>
        <p:spPr>
          <a:xfrm>
            <a:off x="6276284" y="3450156"/>
            <a:ext cx="1595364" cy="2764650"/>
          </a:xfrm>
          <a:prstGeom prst="rect">
            <a:avLst/>
          </a:prstGeom>
        </p:spPr>
      </p:pic>
      <p:sp>
        <p:nvSpPr>
          <p:cNvPr id="86" name="TextBox 85">
            <a:extLst>
              <a:ext uri="{FF2B5EF4-FFF2-40B4-BE49-F238E27FC236}">
                <a16:creationId xmlns:a16="http://schemas.microsoft.com/office/drawing/2014/main" id="{FD86B5B2-EDC6-4B48-B965-3BB152545664}"/>
              </a:ext>
            </a:extLst>
          </p:cNvPr>
          <p:cNvSpPr txBox="1"/>
          <p:nvPr/>
        </p:nvSpPr>
        <p:spPr>
          <a:xfrm>
            <a:off x="7783530" y="3381177"/>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Streptomyces </a:t>
            </a:r>
            <a:r>
              <a:rPr lang="en-US" sz="1600" i="1" dirty="0" err="1">
                <a:latin typeface="Century Gothic" panose="020B0502020202020204" pitchFamily="34" charset="0"/>
                <a:cs typeface="Arial" panose="020B0604020202020204" pitchFamily="34" charset="0"/>
              </a:rPr>
              <a:t>scabiei</a:t>
            </a:r>
            <a:endParaRPr lang="en-US" sz="1600" i="1" dirty="0">
              <a:latin typeface="Century Gothic" panose="020B0502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57E7CB65-4A77-4532-B60E-F1FBDDF79CF7}"/>
              </a:ext>
            </a:extLst>
          </p:cNvPr>
          <p:cNvSpPr txBox="1"/>
          <p:nvPr/>
        </p:nvSpPr>
        <p:spPr>
          <a:xfrm>
            <a:off x="7871648" y="4714635"/>
            <a:ext cx="1798873" cy="584775"/>
          </a:xfrm>
          <a:prstGeom prst="rect">
            <a:avLst/>
          </a:prstGeom>
          <a:noFill/>
        </p:spPr>
        <p:txBody>
          <a:bodyPr wrap="square" rtlCol="0">
            <a:spAutoFit/>
          </a:bodyPr>
          <a:lstStyle/>
          <a:p>
            <a:pPr algn="ctr"/>
            <a:r>
              <a:rPr lang="en-US" sz="1600" i="1" dirty="0">
                <a:latin typeface="Century Gothic" panose="020B0502020202020204" pitchFamily="34" charset="0"/>
                <a:cs typeface="Arial" panose="020B0604020202020204" pitchFamily="34" charset="0"/>
              </a:rPr>
              <a:t>Rhizobium </a:t>
            </a:r>
            <a:r>
              <a:rPr lang="en-US" sz="1600" i="1" dirty="0" err="1">
                <a:latin typeface="Century Gothic" panose="020B0502020202020204" pitchFamily="34" charset="0"/>
                <a:cs typeface="Arial" panose="020B0604020202020204" pitchFamily="34" charset="0"/>
              </a:rPr>
              <a:t>leguminosarum</a:t>
            </a:r>
            <a:endParaRPr lang="en-US" sz="1600" i="1" dirty="0">
              <a:latin typeface="Century Gothic" panose="020B0502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6B30003B-0105-4B0C-9EDE-73C6359FE748}"/>
              </a:ext>
            </a:extLst>
          </p:cNvPr>
          <p:cNvSpPr txBox="1"/>
          <p:nvPr/>
        </p:nvSpPr>
        <p:spPr>
          <a:xfrm>
            <a:off x="7871647" y="5523320"/>
            <a:ext cx="1798873" cy="584775"/>
          </a:xfrm>
          <a:prstGeom prst="rect">
            <a:avLst/>
          </a:prstGeom>
          <a:noFill/>
        </p:spPr>
        <p:txBody>
          <a:bodyPr wrap="square" rtlCol="0">
            <a:spAutoFit/>
          </a:bodyPr>
          <a:lstStyle/>
          <a:p>
            <a:pPr algn="ctr"/>
            <a:r>
              <a:rPr lang="en-US" sz="1600" i="1" dirty="0" err="1">
                <a:latin typeface="Century Gothic" panose="020B0502020202020204" pitchFamily="34" charset="0"/>
                <a:cs typeface="Arial" panose="020B0604020202020204" pitchFamily="34" charset="0"/>
              </a:rPr>
              <a:t>Sphingomonas</a:t>
            </a:r>
            <a:r>
              <a:rPr lang="en-US" sz="1600" i="1" dirty="0">
                <a:latin typeface="Century Gothic" panose="020B0502020202020204" pitchFamily="34" charset="0"/>
                <a:cs typeface="Arial" panose="020B0604020202020204" pitchFamily="34" charset="0"/>
              </a:rPr>
              <a:t> </a:t>
            </a:r>
            <a:r>
              <a:rPr lang="en-US" sz="1600" i="1" dirty="0" err="1">
                <a:latin typeface="Century Gothic" panose="020B0502020202020204" pitchFamily="34" charset="0"/>
                <a:cs typeface="Arial" panose="020B0604020202020204" pitchFamily="34" charset="0"/>
              </a:rPr>
              <a:t>wittichii</a:t>
            </a:r>
            <a:endParaRPr lang="en-US" sz="1600" i="1" dirty="0">
              <a:latin typeface="Century Gothic" panose="020B0502020202020204" pitchFamily="34" charset="0"/>
              <a:cs typeface="Arial" panose="020B0604020202020204" pitchFamily="34" charset="0"/>
            </a:endParaRPr>
          </a:p>
        </p:txBody>
      </p:sp>
      <p:pic>
        <p:nvPicPr>
          <p:cNvPr id="91" name="Picture 90">
            <a:extLst>
              <a:ext uri="{FF2B5EF4-FFF2-40B4-BE49-F238E27FC236}">
                <a16:creationId xmlns:a16="http://schemas.microsoft.com/office/drawing/2014/main" id="{242ED26E-3D2A-466C-A1B2-C52A8DB79CA3}"/>
              </a:ext>
            </a:extLst>
          </p:cNvPr>
          <p:cNvPicPr>
            <a:picLocks noChangeAspect="1"/>
          </p:cNvPicPr>
          <p:nvPr/>
        </p:nvPicPr>
        <p:blipFill>
          <a:blip r:embed="rId10"/>
          <a:stretch>
            <a:fillRect/>
          </a:stretch>
        </p:blipFill>
        <p:spPr>
          <a:xfrm>
            <a:off x="10934534" y="2763078"/>
            <a:ext cx="882226" cy="3286468"/>
          </a:xfrm>
          <a:prstGeom prst="rect">
            <a:avLst/>
          </a:prstGeom>
        </p:spPr>
      </p:pic>
    </p:spTree>
    <p:extLst>
      <p:ext uri="{BB962C8B-B14F-4D97-AF65-F5344CB8AC3E}">
        <p14:creationId xmlns:p14="http://schemas.microsoft.com/office/powerpoint/2010/main" val="422873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animBg="1"/>
      <p:bldP spid="86" grpId="0"/>
      <p:bldP spid="87" grpId="0"/>
      <p:bldP spid="88"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Isolates Next Generation Sequencing Analysis Pipeline</a:t>
            </a:r>
          </a:p>
        </p:txBody>
      </p:sp>
      <p:sp>
        <p:nvSpPr>
          <p:cNvPr id="4" name="TextBox 3"/>
          <p:cNvSpPr txBox="1"/>
          <p:nvPr/>
        </p:nvSpPr>
        <p:spPr>
          <a:xfrm>
            <a:off x="-32806" y="1550374"/>
            <a:ext cx="1920552" cy="830997"/>
          </a:xfrm>
          <a:prstGeom prst="rect">
            <a:avLst/>
          </a:prstGeom>
          <a:noFill/>
        </p:spPr>
        <p:txBody>
          <a:bodyPr wrap="square" rtlCol="0">
            <a:spAutoFit/>
          </a:bodyPr>
          <a:lstStyle/>
          <a:p>
            <a:pPr algn="ctr"/>
            <a:r>
              <a:rPr lang="en-US" sz="2400" dirty="0" err="1"/>
              <a:t>Demultiplex</a:t>
            </a:r>
            <a:r>
              <a:rPr lang="en-US" sz="2400" dirty="0"/>
              <a:t> Reads</a:t>
            </a:r>
          </a:p>
        </p:txBody>
      </p:sp>
      <p:cxnSp>
        <p:nvCxnSpPr>
          <p:cNvPr id="6" name="Straight Arrow Connector 5"/>
          <p:cNvCxnSpPr/>
          <p:nvPr/>
        </p:nvCxnSpPr>
        <p:spPr>
          <a:xfrm flipV="1">
            <a:off x="1765628" y="1965870"/>
            <a:ext cx="63544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07920" y="1539070"/>
            <a:ext cx="1808919" cy="830997"/>
          </a:xfrm>
          <a:prstGeom prst="rect">
            <a:avLst/>
          </a:prstGeom>
          <a:noFill/>
        </p:spPr>
        <p:txBody>
          <a:bodyPr wrap="square" rtlCol="0">
            <a:spAutoFit/>
          </a:bodyPr>
          <a:lstStyle/>
          <a:p>
            <a:pPr algn="ctr"/>
            <a:r>
              <a:rPr lang="en-US" sz="2400" dirty="0"/>
              <a:t>Quality Filtering</a:t>
            </a:r>
          </a:p>
        </p:txBody>
      </p:sp>
      <p:sp>
        <p:nvSpPr>
          <p:cNvPr id="8" name="TextBox 7"/>
          <p:cNvSpPr txBox="1"/>
          <p:nvPr/>
        </p:nvSpPr>
        <p:spPr>
          <a:xfrm>
            <a:off x="3986847" y="1550371"/>
            <a:ext cx="2354186" cy="830997"/>
          </a:xfrm>
          <a:prstGeom prst="rect">
            <a:avLst/>
          </a:prstGeom>
          <a:noFill/>
        </p:spPr>
        <p:txBody>
          <a:bodyPr wrap="square" rtlCol="0">
            <a:spAutoFit/>
          </a:bodyPr>
          <a:lstStyle/>
          <a:p>
            <a:pPr algn="ctr"/>
            <a:r>
              <a:rPr lang="en-US" sz="2400" dirty="0"/>
              <a:t>Remove low quality samples</a:t>
            </a:r>
          </a:p>
        </p:txBody>
      </p:sp>
      <p:cxnSp>
        <p:nvCxnSpPr>
          <p:cNvPr id="9" name="Straight Arrow Connector 8"/>
          <p:cNvCxnSpPr/>
          <p:nvPr/>
        </p:nvCxnSpPr>
        <p:spPr>
          <a:xfrm>
            <a:off x="3607920" y="1927646"/>
            <a:ext cx="6178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210404" y="1882658"/>
            <a:ext cx="683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93558" y="1539069"/>
            <a:ext cx="1527018" cy="830997"/>
          </a:xfrm>
          <a:prstGeom prst="rect">
            <a:avLst/>
          </a:prstGeom>
          <a:noFill/>
        </p:spPr>
        <p:txBody>
          <a:bodyPr wrap="square" rtlCol="0">
            <a:spAutoFit/>
          </a:bodyPr>
          <a:lstStyle/>
          <a:p>
            <a:r>
              <a:rPr lang="en-US" sz="2400" dirty="0"/>
              <a:t>Assembly of Reads</a:t>
            </a:r>
          </a:p>
        </p:txBody>
      </p:sp>
      <p:cxnSp>
        <p:nvCxnSpPr>
          <p:cNvPr id="12" name="Straight Arrow Connector 11"/>
          <p:cNvCxnSpPr/>
          <p:nvPr/>
        </p:nvCxnSpPr>
        <p:spPr>
          <a:xfrm>
            <a:off x="11582400" y="2154477"/>
            <a:ext cx="0" cy="425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14503" y="1651825"/>
            <a:ext cx="1711547" cy="461665"/>
          </a:xfrm>
          <a:prstGeom prst="rect">
            <a:avLst/>
          </a:prstGeom>
          <a:noFill/>
        </p:spPr>
        <p:txBody>
          <a:bodyPr wrap="square" rtlCol="0">
            <a:spAutoFit/>
          </a:bodyPr>
          <a:lstStyle/>
          <a:p>
            <a:r>
              <a:rPr lang="en-US" sz="2400" dirty="0" err="1"/>
              <a:t>Metaphlan</a:t>
            </a:r>
            <a:endParaRPr lang="en-US" sz="2400" dirty="0"/>
          </a:p>
        </p:txBody>
      </p:sp>
      <p:cxnSp>
        <p:nvCxnSpPr>
          <p:cNvPr id="15" name="Straight Arrow Connector 14"/>
          <p:cNvCxnSpPr/>
          <p:nvPr/>
        </p:nvCxnSpPr>
        <p:spPr>
          <a:xfrm flipH="1">
            <a:off x="9939935" y="2940764"/>
            <a:ext cx="957413" cy="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970381" y="2712589"/>
            <a:ext cx="1711547" cy="461665"/>
          </a:xfrm>
          <a:prstGeom prst="rect">
            <a:avLst/>
          </a:prstGeom>
          <a:noFill/>
        </p:spPr>
        <p:txBody>
          <a:bodyPr wrap="square" rtlCol="0">
            <a:spAutoFit/>
          </a:bodyPr>
          <a:lstStyle/>
          <a:p>
            <a:r>
              <a:rPr lang="en-US" sz="2400" dirty="0"/>
              <a:t>Bowtie2</a:t>
            </a:r>
          </a:p>
        </p:txBody>
      </p:sp>
      <p:sp>
        <p:nvSpPr>
          <p:cNvPr id="19" name="TextBox 18"/>
          <p:cNvSpPr txBox="1"/>
          <p:nvPr/>
        </p:nvSpPr>
        <p:spPr>
          <a:xfrm>
            <a:off x="11231106" y="1679621"/>
            <a:ext cx="1711547" cy="461665"/>
          </a:xfrm>
          <a:prstGeom prst="rect">
            <a:avLst/>
          </a:prstGeom>
          <a:noFill/>
        </p:spPr>
        <p:txBody>
          <a:bodyPr wrap="square" rtlCol="0">
            <a:spAutoFit/>
          </a:bodyPr>
          <a:lstStyle/>
          <a:p>
            <a:r>
              <a:rPr lang="en-US" sz="2400" dirty="0"/>
              <a:t>SNAP</a:t>
            </a:r>
          </a:p>
        </p:txBody>
      </p:sp>
      <p:cxnSp>
        <p:nvCxnSpPr>
          <p:cNvPr id="20" name="Straight Arrow Connector 19"/>
          <p:cNvCxnSpPr/>
          <p:nvPr/>
        </p:nvCxnSpPr>
        <p:spPr>
          <a:xfrm flipH="1">
            <a:off x="3817083" y="3203913"/>
            <a:ext cx="957413" cy="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953053" y="3166005"/>
            <a:ext cx="957413" cy="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840373" y="2419037"/>
            <a:ext cx="2185713" cy="1569660"/>
          </a:xfrm>
          <a:prstGeom prst="rect">
            <a:avLst/>
          </a:prstGeom>
          <a:noFill/>
        </p:spPr>
        <p:txBody>
          <a:bodyPr wrap="square" rtlCol="0">
            <a:spAutoFit/>
          </a:bodyPr>
          <a:lstStyle/>
          <a:p>
            <a:pPr algn="ctr"/>
            <a:r>
              <a:rPr lang="en-US" sz="2400" dirty="0"/>
              <a:t>Redo velvet assembly with short reads and long </a:t>
            </a:r>
            <a:r>
              <a:rPr lang="en-US" sz="2400" dirty="0" err="1"/>
              <a:t>contigs</a:t>
            </a:r>
            <a:r>
              <a:rPr lang="en-US" sz="2400" dirty="0"/>
              <a:t> </a:t>
            </a:r>
          </a:p>
        </p:txBody>
      </p:sp>
      <p:sp>
        <p:nvSpPr>
          <p:cNvPr id="24" name="TextBox 23"/>
          <p:cNvSpPr txBox="1"/>
          <p:nvPr/>
        </p:nvSpPr>
        <p:spPr>
          <a:xfrm>
            <a:off x="7598210" y="2419037"/>
            <a:ext cx="2727014" cy="1200329"/>
          </a:xfrm>
          <a:prstGeom prst="rect">
            <a:avLst/>
          </a:prstGeom>
          <a:noFill/>
        </p:spPr>
        <p:txBody>
          <a:bodyPr wrap="square" rtlCol="0">
            <a:spAutoFit/>
          </a:bodyPr>
          <a:lstStyle/>
          <a:p>
            <a:pPr algn="ctr"/>
            <a:r>
              <a:rPr lang="en-US" sz="2400" dirty="0"/>
              <a:t>Extract longest </a:t>
            </a:r>
            <a:r>
              <a:rPr lang="en-US" sz="2400" dirty="0" err="1"/>
              <a:t>contigs</a:t>
            </a:r>
            <a:r>
              <a:rPr lang="en-US" sz="2400" dirty="0"/>
              <a:t> from Bowtie2</a:t>
            </a:r>
          </a:p>
        </p:txBody>
      </p:sp>
      <p:cxnSp>
        <p:nvCxnSpPr>
          <p:cNvPr id="30" name="Straight Arrow Connector 29"/>
          <p:cNvCxnSpPr/>
          <p:nvPr/>
        </p:nvCxnSpPr>
        <p:spPr>
          <a:xfrm flipH="1">
            <a:off x="250541" y="3203867"/>
            <a:ext cx="957413" cy="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50541" y="3228391"/>
            <a:ext cx="0" cy="76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35" idx="3"/>
          </p:cNvCxnSpPr>
          <p:nvPr/>
        </p:nvCxnSpPr>
        <p:spPr>
          <a:xfrm>
            <a:off x="2017779" y="4514565"/>
            <a:ext cx="625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0" y="4113584"/>
            <a:ext cx="2643008" cy="830997"/>
          </a:xfrm>
          <a:prstGeom prst="rect">
            <a:avLst/>
          </a:prstGeom>
          <a:noFill/>
        </p:spPr>
        <p:txBody>
          <a:bodyPr wrap="square" rtlCol="0">
            <a:spAutoFit/>
          </a:bodyPr>
          <a:lstStyle/>
          <a:p>
            <a:r>
              <a:rPr lang="en-US" sz="2400" dirty="0"/>
              <a:t>Map reads to ordered </a:t>
            </a:r>
            <a:r>
              <a:rPr lang="en-US" sz="2400" dirty="0" err="1"/>
              <a:t>contigs</a:t>
            </a:r>
            <a:endParaRPr lang="en-US" sz="2400" dirty="0"/>
          </a:p>
        </p:txBody>
      </p:sp>
      <p:cxnSp>
        <p:nvCxnSpPr>
          <p:cNvPr id="39" name="Straight Arrow Connector 38"/>
          <p:cNvCxnSpPr/>
          <p:nvPr/>
        </p:nvCxnSpPr>
        <p:spPr>
          <a:xfrm flipV="1">
            <a:off x="8279495" y="1882658"/>
            <a:ext cx="683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0547952" y="1910454"/>
            <a:ext cx="683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388190" y="4159238"/>
            <a:ext cx="1690644" cy="830997"/>
          </a:xfrm>
          <a:prstGeom prst="rect">
            <a:avLst/>
          </a:prstGeom>
          <a:noFill/>
        </p:spPr>
        <p:txBody>
          <a:bodyPr wrap="square" rtlCol="0">
            <a:spAutoFit/>
          </a:bodyPr>
          <a:lstStyle/>
          <a:p>
            <a:pPr algn="ctr"/>
            <a:r>
              <a:rPr lang="en-US" sz="2400" dirty="0"/>
              <a:t>Produce SAM files</a:t>
            </a:r>
          </a:p>
        </p:txBody>
      </p:sp>
      <p:sp>
        <p:nvSpPr>
          <p:cNvPr id="45" name="TextBox 44"/>
          <p:cNvSpPr txBox="1"/>
          <p:nvPr/>
        </p:nvSpPr>
        <p:spPr>
          <a:xfrm>
            <a:off x="8557886" y="5147905"/>
            <a:ext cx="2265011" cy="1200329"/>
          </a:xfrm>
          <a:prstGeom prst="rect">
            <a:avLst/>
          </a:prstGeom>
          <a:noFill/>
        </p:spPr>
        <p:txBody>
          <a:bodyPr wrap="square" rtlCol="0">
            <a:spAutoFit/>
          </a:bodyPr>
          <a:lstStyle/>
          <a:p>
            <a:r>
              <a:rPr lang="en-US" sz="2400" dirty="0" err="1"/>
              <a:t>Resfams</a:t>
            </a:r>
            <a:endParaRPr lang="en-US" sz="2400" dirty="0"/>
          </a:p>
          <a:p>
            <a:r>
              <a:rPr lang="en-US" sz="2400" dirty="0"/>
              <a:t>Virulence HMM</a:t>
            </a:r>
          </a:p>
          <a:p>
            <a:r>
              <a:rPr lang="en-US" sz="2400" dirty="0"/>
              <a:t>CARD</a:t>
            </a:r>
          </a:p>
        </p:txBody>
      </p:sp>
      <p:sp>
        <p:nvSpPr>
          <p:cNvPr id="46" name="TextBox 45"/>
          <p:cNvSpPr txBox="1"/>
          <p:nvPr/>
        </p:nvSpPr>
        <p:spPr>
          <a:xfrm>
            <a:off x="8327373" y="4219817"/>
            <a:ext cx="2643008" cy="461665"/>
          </a:xfrm>
          <a:prstGeom prst="rect">
            <a:avLst/>
          </a:prstGeom>
          <a:noFill/>
        </p:spPr>
        <p:txBody>
          <a:bodyPr wrap="square" rtlCol="0">
            <a:spAutoFit/>
          </a:bodyPr>
          <a:lstStyle/>
          <a:p>
            <a:r>
              <a:rPr lang="en-US" sz="2400" dirty="0" err="1"/>
              <a:t>Metagenemark</a:t>
            </a:r>
            <a:endParaRPr lang="en-US" sz="2400" dirty="0"/>
          </a:p>
        </p:txBody>
      </p:sp>
      <p:sp>
        <p:nvSpPr>
          <p:cNvPr id="47" name="TextBox 46"/>
          <p:cNvSpPr txBox="1"/>
          <p:nvPr/>
        </p:nvSpPr>
        <p:spPr>
          <a:xfrm>
            <a:off x="6256971" y="4303641"/>
            <a:ext cx="2643008" cy="461665"/>
          </a:xfrm>
          <a:prstGeom prst="rect">
            <a:avLst/>
          </a:prstGeom>
          <a:noFill/>
        </p:spPr>
        <p:txBody>
          <a:bodyPr wrap="square" rtlCol="0">
            <a:spAutoFit/>
          </a:bodyPr>
          <a:lstStyle/>
          <a:p>
            <a:r>
              <a:rPr lang="en-US" sz="2400" dirty="0"/>
              <a:t>Run Pilon</a:t>
            </a:r>
          </a:p>
        </p:txBody>
      </p:sp>
      <p:sp>
        <p:nvSpPr>
          <p:cNvPr id="48" name="TextBox 47"/>
          <p:cNvSpPr txBox="1"/>
          <p:nvPr/>
        </p:nvSpPr>
        <p:spPr>
          <a:xfrm>
            <a:off x="4180189" y="4088408"/>
            <a:ext cx="1702017" cy="830997"/>
          </a:xfrm>
          <a:prstGeom prst="rect">
            <a:avLst/>
          </a:prstGeom>
          <a:noFill/>
        </p:spPr>
        <p:txBody>
          <a:bodyPr wrap="square" rtlCol="0">
            <a:spAutoFit/>
          </a:bodyPr>
          <a:lstStyle/>
          <a:p>
            <a:pPr algn="ctr"/>
            <a:r>
              <a:rPr lang="en-US" sz="2400" dirty="0"/>
              <a:t>Index BAM files</a:t>
            </a:r>
          </a:p>
        </p:txBody>
      </p:sp>
      <p:pic>
        <p:nvPicPr>
          <p:cNvPr id="52" name="Picture 51"/>
          <p:cNvPicPr>
            <a:picLocks noChangeAspect="1"/>
          </p:cNvPicPr>
          <p:nvPr/>
        </p:nvPicPr>
        <p:blipFill>
          <a:blip r:embed="rId2"/>
          <a:stretch>
            <a:fillRect/>
          </a:stretch>
        </p:blipFill>
        <p:spPr>
          <a:xfrm>
            <a:off x="3860704" y="4427165"/>
            <a:ext cx="713294" cy="158510"/>
          </a:xfrm>
          <a:prstGeom prst="rect">
            <a:avLst/>
          </a:prstGeom>
        </p:spPr>
      </p:pic>
      <p:pic>
        <p:nvPicPr>
          <p:cNvPr id="54" name="Picture 53"/>
          <p:cNvPicPr>
            <a:picLocks noChangeAspect="1"/>
          </p:cNvPicPr>
          <p:nvPr/>
        </p:nvPicPr>
        <p:blipFill>
          <a:blip r:embed="rId2"/>
          <a:stretch>
            <a:fillRect/>
          </a:stretch>
        </p:blipFill>
        <p:spPr>
          <a:xfrm>
            <a:off x="7707282" y="4424651"/>
            <a:ext cx="713294" cy="158510"/>
          </a:xfrm>
          <a:prstGeom prst="rect">
            <a:avLst/>
          </a:prstGeom>
        </p:spPr>
      </p:pic>
      <p:pic>
        <p:nvPicPr>
          <p:cNvPr id="55" name="Picture 54"/>
          <p:cNvPicPr>
            <a:picLocks noChangeAspect="1"/>
          </p:cNvPicPr>
          <p:nvPr/>
        </p:nvPicPr>
        <p:blipFill>
          <a:blip r:embed="rId2"/>
          <a:stretch>
            <a:fillRect/>
          </a:stretch>
        </p:blipFill>
        <p:spPr>
          <a:xfrm>
            <a:off x="5653177" y="4445820"/>
            <a:ext cx="713294" cy="158510"/>
          </a:xfrm>
          <a:prstGeom prst="rect">
            <a:avLst/>
          </a:prstGeom>
        </p:spPr>
      </p:pic>
      <p:sp>
        <p:nvSpPr>
          <p:cNvPr id="5" name="Slide Number Placeholder 4"/>
          <p:cNvSpPr>
            <a:spLocks noGrp="1"/>
          </p:cNvSpPr>
          <p:nvPr>
            <p:ph type="sldNum" sz="quarter" idx="12"/>
          </p:nvPr>
        </p:nvSpPr>
        <p:spPr/>
        <p:txBody>
          <a:bodyPr/>
          <a:lstStyle/>
          <a:p>
            <a:fld id="{77E59808-E941-46E1-872F-5DB51E5B6943}" type="slidenum">
              <a:rPr lang="en-US" smtClean="0">
                <a:solidFill>
                  <a:prstClr val="white">
                    <a:tint val="75000"/>
                  </a:prstClr>
                </a:solidFill>
              </a:rPr>
              <a:pPr/>
              <a:t>70</a:t>
            </a:fld>
            <a:endParaRPr lang="en-US">
              <a:solidFill>
                <a:prstClr val="white">
                  <a:tint val="75000"/>
                </a:prstClr>
              </a:solidFill>
            </a:endParaRPr>
          </a:p>
        </p:txBody>
      </p:sp>
      <p:sp>
        <p:nvSpPr>
          <p:cNvPr id="38" name="Rectangle 37"/>
          <p:cNvSpPr/>
          <p:nvPr/>
        </p:nvSpPr>
        <p:spPr>
          <a:xfrm>
            <a:off x="9930492" y="1116122"/>
            <a:ext cx="2213883" cy="400110"/>
          </a:xfrm>
          <a:prstGeom prst="rect">
            <a:avLst/>
          </a:prstGeom>
          <a:noFill/>
        </p:spPr>
        <p:txBody>
          <a:bodyPr wrap="square" rtlCol="0">
            <a:spAutoFit/>
          </a:bodyPr>
          <a:lstStyle/>
          <a:p>
            <a:pPr algn="just"/>
            <a:r>
              <a:rPr lang="en-US" sz="2000" dirty="0">
                <a:latin typeface="Garamond" panose="02020404030301010803" pitchFamily="18" charset="0"/>
                <a:cs typeface="Arial" pitchFamily="34" charset="0"/>
              </a:rPr>
              <a:t>Aim 2, Manuscript 1</a:t>
            </a:r>
          </a:p>
        </p:txBody>
      </p:sp>
      <p:grpSp>
        <p:nvGrpSpPr>
          <p:cNvPr id="41" name="Group 40"/>
          <p:cNvGrpSpPr/>
          <p:nvPr/>
        </p:nvGrpSpPr>
        <p:grpSpPr>
          <a:xfrm>
            <a:off x="10680364" y="6331274"/>
            <a:ext cx="1061089" cy="510088"/>
            <a:chOff x="10680364" y="6331274"/>
            <a:chExt cx="1061089" cy="510088"/>
          </a:xfrm>
        </p:grpSpPr>
        <p:pic>
          <p:nvPicPr>
            <p:cNvPr id="42" name="Picture 41"/>
            <p:cNvPicPr>
              <a:picLocks noChangeAspect="1"/>
            </p:cNvPicPr>
            <p:nvPr/>
          </p:nvPicPr>
          <p:blipFill>
            <a:blip r:embed="rId3"/>
            <a:stretch>
              <a:fillRect/>
            </a:stretch>
          </p:blipFill>
          <p:spPr>
            <a:xfrm>
              <a:off x="10680364" y="6331274"/>
              <a:ext cx="622524" cy="510088"/>
            </a:xfrm>
            <a:prstGeom prst="rect">
              <a:avLst/>
            </a:prstGeom>
          </p:spPr>
        </p:pic>
        <p:pic>
          <p:nvPicPr>
            <p:cNvPr id="44" name="Picture 43"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cxnSp>
        <p:nvCxnSpPr>
          <p:cNvPr id="49" name="Straight Arrow Connector 48">
            <a:extLst>
              <a:ext uri="{FF2B5EF4-FFF2-40B4-BE49-F238E27FC236}">
                <a16:creationId xmlns:a16="http://schemas.microsoft.com/office/drawing/2014/main" id="{1C606E81-027C-4EB6-882D-A6D4529AE46F}"/>
              </a:ext>
            </a:extLst>
          </p:cNvPr>
          <p:cNvCxnSpPr/>
          <p:nvPr/>
        </p:nvCxnSpPr>
        <p:spPr>
          <a:xfrm>
            <a:off x="9171482" y="4681482"/>
            <a:ext cx="0" cy="425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A7D173F-A3A5-4E33-89D3-47C5DFD8EBA9}"/>
              </a:ext>
            </a:extLst>
          </p:cNvPr>
          <p:cNvSpPr txBox="1"/>
          <p:nvPr/>
        </p:nvSpPr>
        <p:spPr>
          <a:xfrm>
            <a:off x="1207954" y="2579914"/>
            <a:ext cx="2713016" cy="1569660"/>
          </a:xfrm>
          <a:prstGeom prst="rect">
            <a:avLst/>
          </a:prstGeom>
          <a:noFill/>
        </p:spPr>
        <p:txBody>
          <a:bodyPr wrap="square" rtlCol="0">
            <a:spAutoFit/>
          </a:bodyPr>
          <a:lstStyle/>
          <a:p>
            <a:pPr algn="ctr"/>
            <a:r>
              <a:rPr lang="en-US" sz="2400" dirty="0"/>
              <a:t>SPADES (untrusted contigs - Velvet + trusted contigs – Bowtie2)</a:t>
            </a:r>
          </a:p>
        </p:txBody>
      </p:sp>
    </p:spTree>
    <p:extLst>
      <p:ext uri="{BB962C8B-B14F-4D97-AF65-F5344CB8AC3E}">
        <p14:creationId xmlns:p14="http://schemas.microsoft.com/office/powerpoint/2010/main" val="6090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4" grpId="0"/>
      <p:bldP spid="18" grpId="0"/>
      <p:bldP spid="19" grpId="0"/>
      <p:bldP spid="23" grpId="0"/>
      <p:bldP spid="24" grpId="0"/>
      <p:bldP spid="35" grpId="0"/>
      <p:bldP spid="43" grpId="0"/>
      <p:bldP spid="45" grpId="0"/>
      <p:bldP spid="46" grpId="0"/>
      <p:bldP spid="47" grpId="0"/>
      <p:bldP spid="48" grpId="0"/>
      <p:bldP spid="50"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Isolates Next Generation Sequencing Analysis Pipeline</a:t>
            </a:r>
          </a:p>
        </p:txBody>
      </p:sp>
      <p:sp>
        <p:nvSpPr>
          <p:cNvPr id="5" name="Slide Number Placeholder 4"/>
          <p:cNvSpPr>
            <a:spLocks noGrp="1"/>
          </p:cNvSpPr>
          <p:nvPr>
            <p:ph type="sldNum" sz="quarter" idx="12"/>
          </p:nvPr>
        </p:nvSpPr>
        <p:spPr/>
        <p:txBody>
          <a:bodyPr/>
          <a:lstStyle/>
          <a:p>
            <a:fld id="{77E59808-E941-46E1-872F-5DB51E5B6943}" type="slidenum">
              <a:rPr lang="en-US" smtClean="0">
                <a:solidFill>
                  <a:prstClr val="white">
                    <a:tint val="75000"/>
                  </a:prstClr>
                </a:solidFill>
              </a:rPr>
              <a:pPr/>
              <a:t>71</a:t>
            </a:fld>
            <a:endParaRPr lang="en-US">
              <a:solidFill>
                <a:prstClr val="white">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635884072"/>
              </p:ext>
            </p:extLst>
          </p:nvPr>
        </p:nvGraphicFramePr>
        <p:xfrm>
          <a:off x="5960741" y="1674915"/>
          <a:ext cx="5780712" cy="4425245"/>
        </p:xfrm>
        <a:graphic>
          <a:graphicData uri="http://schemas.openxmlformats.org/drawingml/2006/table">
            <a:tbl>
              <a:tblPr>
                <a:tableStyleId>{5C22544A-7EE6-4342-B048-85BDC9FD1C3A}</a:tableStyleId>
              </a:tblPr>
              <a:tblGrid>
                <a:gridCol w="4251930">
                  <a:extLst>
                    <a:ext uri="{9D8B030D-6E8A-4147-A177-3AD203B41FA5}">
                      <a16:colId xmlns:a16="http://schemas.microsoft.com/office/drawing/2014/main" val="20000"/>
                    </a:ext>
                  </a:extLst>
                </a:gridCol>
                <a:gridCol w="1528782">
                  <a:extLst>
                    <a:ext uri="{9D8B030D-6E8A-4147-A177-3AD203B41FA5}">
                      <a16:colId xmlns:a16="http://schemas.microsoft.com/office/drawing/2014/main" val="20001"/>
                    </a:ext>
                  </a:extLst>
                </a:gridCol>
              </a:tblGrid>
              <a:tr h="402295">
                <a:tc gridSpan="2">
                  <a:txBody>
                    <a:bodyPr/>
                    <a:lstStyle/>
                    <a:p>
                      <a:pPr algn="ctr" fontAlgn="b"/>
                      <a:r>
                        <a:rPr lang="en-US" sz="2400" u="none" strike="noStrike" dirty="0">
                          <a:effectLst/>
                        </a:rPr>
                        <a:t>Parameters</a:t>
                      </a:r>
                      <a:endParaRPr lang="en-US" sz="24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10000"/>
                  </a:ext>
                </a:extLst>
              </a:tr>
              <a:tr h="402295">
                <a:tc>
                  <a:txBody>
                    <a:bodyPr/>
                    <a:lstStyle/>
                    <a:p>
                      <a:pPr algn="l" fontAlgn="b"/>
                      <a:r>
                        <a:rPr lang="en-US" sz="2400" u="none" strike="noStrike">
                          <a:effectLst/>
                        </a:rPr>
                        <a:t>seed mismatches</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1"/>
                  </a:ext>
                </a:extLst>
              </a:tr>
              <a:tr h="402295">
                <a:tc>
                  <a:txBody>
                    <a:bodyPr/>
                    <a:lstStyle/>
                    <a:p>
                      <a:pPr algn="l" fontAlgn="b"/>
                      <a:r>
                        <a:rPr lang="en-US" sz="2400" u="none" strike="noStrike">
                          <a:effectLst/>
                        </a:rPr>
                        <a:t>palindrome clip threshold</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30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2"/>
                  </a:ext>
                </a:extLst>
              </a:tr>
              <a:tr h="402295">
                <a:tc>
                  <a:txBody>
                    <a:bodyPr/>
                    <a:lstStyle/>
                    <a:p>
                      <a:pPr algn="l" fontAlgn="b"/>
                      <a:r>
                        <a:rPr lang="en-US" sz="2400" u="none" strike="noStrike">
                          <a:effectLst/>
                        </a:rPr>
                        <a:t>simple clip threshold</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3"/>
                  </a:ext>
                </a:extLst>
              </a:tr>
              <a:tr h="402295">
                <a:tc>
                  <a:txBody>
                    <a:bodyPr/>
                    <a:lstStyle/>
                    <a:p>
                      <a:pPr algn="l" fontAlgn="b"/>
                      <a:r>
                        <a:rPr lang="en-US" sz="2400" u="none" strike="noStrike">
                          <a:effectLst/>
                        </a:rPr>
                        <a:t>min Adapter length</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 1</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4"/>
                  </a:ext>
                </a:extLst>
              </a:tr>
              <a:tr h="402295">
                <a:tc>
                  <a:txBody>
                    <a:bodyPr/>
                    <a:lstStyle/>
                    <a:p>
                      <a:pPr algn="l" fontAlgn="b"/>
                      <a:r>
                        <a:rPr lang="en-US" sz="2400" u="none" strike="noStrike" dirty="0">
                          <a:effectLst/>
                        </a:rPr>
                        <a:t>keep both Reads</a:t>
                      </a:r>
                      <a:endParaRPr lang="en-US"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TRUE</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5"/>
                  </a:ext>
                </a:extLst>
              </a:tr>
              <a:tr h="402295">
                <a:tc>
                  <a:txBody>
                    <a:bodyPr/>
                    <a:lstStyle/>
                    <a:p>
                      <a:pPr algn="l" fontAlgn="b"/>
                      <a:r>
                        <a:rPr lang="en-US" sz="2400" u="none" strike="noStrike">
                          <a:effectLst/>
                        </a:rPr>
                        <a:t>window size</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6"/>
                  </a:ext>
                </a:extLst>
              </a:tr>
              <a:tr h="402295">
                <a:tc>
                  <a:txBody>
                    <a:bodyPr/>
                    <a:lstStyle/>
                    <a:p>
                      <a:pPr algn="l" fontAlgn="b"/>
                      <a:r>
                        <a:rPr lang="en-US" sz="2400" u="none" strike="noStrike">
                          <a:effectLst/>
                        </a:rPr>
                        <a:t>required quality</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20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7"/>
                  </a:ext>
                </a:extLst>
              </a:tr>
              <a:tr h="402295">
                <a:tc>
                  <a:txBody>
                    <a:bodyPr/>
                    <a:lstStyle/>
                    <a:p>
                      <a:pPr algn="l" fontAlgn="b"/>
                      <a:r>
                        <a:rPr lang="en-US" sz="2400" u="none" strike="noStrike">
                          <a:effectLst/>
                        </a:rPr>
                        <a:t>leading</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8"/>
                  </a:ext>
                </a:extLst>
              </a:tr>
              <a:tr h="402295">
                <a:tc>
                  <a:txBody>
                    <a:bodyPr/>
                    <a:lstStyle/>
                    <a:p>
                      <a:pPr algn="l" fontAlgn="b"/>
                      <a:r>
                        <a:rPr lang="en-US" sz="2400" u="none" strike="noStrike">
                          <a:effectLst/>
                        </a:rPr>
                        <a:t>trailing</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9"/>
                  </a:ext>
                </a:extLst>
              </a:tr>
              <a:tr h="402295">
                <a:tc>
                  <a:txBody>
                    <a:bodyPr/>
                    <a:lstStyle/>
                    <a:p>
                      <a:pPr algn="l" fontAlgn="b"/>
                      <a:r>
                        <a:rPr lang="en-US" sz="2400" u="none" strike="noStrike">
                          <a:effectLst/>
                        </a:rPr>
                        <a:t>min length</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60</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10"/>
                  </a:ext>
                </a:extLst>
              </a:tr>
            </a:tbl>
          </a:graphicData>
        </a:graphic>
      </p:graphicFrame>
      <p:sp>
        <p:nvSpPr>
          <p:cNvPr id="38" name="Rectangle 37"/>
          <p:cNvSpPr/>
          <p:nvPr/>
        </p:nvSpPr>
        <p:spPr>
          <a:xfrm>
            <a:off x="9930492" y="1116122"/>
            <a:ext cx="2213883" cy="400110"/>
          </a:xfrm>
          <a:prstGeom prst="rect">
            <a:avLst/>
          </a:prstGeom>
          <a:noFill/>
        </p:spPr>
        <p:txBody>
          <a:bodyPr wrap="square" rtlCol="0">
            <a:spAutoFit/>
          </a:bodyPr>
          <a:lstStyle/>
          <a:p>
            <a:pPr algn="just"/>
            <a:r>
              <a:rPr lang="en-US" sz="2000" dirty="0">
                <a:latin typeface="Garamond" panose="02020404030301010803" pitchFamily="18" charset="0"/>
                <a:cs typeface="Arial" pitchFamily="34" charset="0"/>
              </a:rPr>
              <a:t>Aim 2, Manuscript 1</a:t>
            </a:r>
          </a:p>
        </p:txBody>
      </p:sp>
      <p:grpSp>
        <p:nvGrpSpPr>
          <p:cNvPr id="41" name="Group 40"/>
          <p:cNvGrpSpPr/>
          <p:nvPr/>
        </p:nvGrpSpPr>
        <p:grpSpPr>
          <a:xfrm>
            <a:off x="10680364" y="6331274"/>
            <a:ext cx="1061089" cy="510088"/>
            <a:chOff x="10680364" y="6331274"/>
            <a:chExt cx="1061089" cy="510088"/>
          </a:xfrm>
        </p:grpSpPr>
        <p:pic>
          <p:nvPicPr>
            <p:cNvPr id="42" name="Picture 41"/>
            <p:cNvPicPr>
              <a:picLocks noChangeAspect="1"/>
            </p:cNvPicPr>
            <p:nvPr/>
          </p:nvPicPr>
          <p:blipFill>
            <a:blip r:embed="rId2"/>
            <a:stretch>
              <a:fillRect/>
            </a:stretch>
          </p:blipFill>
          <p:spPr>
            <a:xfrm>
              <a:off x="10680364" y="6331274"/>
              <a:ext cx="622524" cy="510088"/>
            </a:xfrm>
            <a:prstGeom prst="rect">
              <a:avLst/>
            </a:prstGeom>
          </p:spPr>
        </p:pic>
        <p:pic>
          <p:nvPicPr>
            <p:cNvPr id="44" name="Picture 43"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graphicFrame>
        <p:nvGraphicFramePr>
          <p:cNvPr id="9" name="Table 8">
            <a:extLst>
              <a:ext uri="{FF2B5EF4-FFF2-40B4-BE49-F238E27FC236}">
                <a16:creationId xmlns:a16="http://schemas.microsoft.com/office/drawing/2014/main" id="{6AC18E3D-6F6D-4CCF-B4B1-F787142C6AC8}"/>
              </a:ext>
            </a:extLst>
          </p:cNvPr>
          <p:cNvGraphicFramePr>
            <a:graphicFrameLocks noGrp="1"/>
          </p:cNvGraphicFramePr>
          <p:nvPr>
            <p:extLst>
              <p:ext uri="{D42A27DB-BD31-4B8C-83A1-F6EECF244321}">
                <p14:modId xmlns:p14="http://schemas.microsoft.com/office/powerpoint/2010/main" val="2830224498"/>
              </p:ext>
            </p:extLst>
          </p:nvPr>
        </p:nvGraphicFramePr>
        <p:xfrm>
          <a:off x="302453" y="2571473"/>
          <a:ext cx="5056531" cy="1944755"/>
        </p:xfrm>
        <a:graphic>
          <a:graphicData uri="http://schemas.openxmlformats.org/drawingml/2006/table">
            <a:tbl>
              <a:tblPr>
                <a:tableStyleId>{5C22544A-7EE6-4342-B048-85BDC9FD1C3A}</a:tableStyleId>
              </a:tblPr>
              <a:tblGrid>
                <a:gridCol w="3719268">
                  <a:extLst>
                    <a:ext uri="{9D8B030D-6E8A-4147-A177-3AD203B41FA5}">
                      <a16:colId xmlns:a16="http://schemas.microsoft.com/office/drawing/2014/main" val="20000"/>
                    </a:ext>
                  </a:extLst>
                </a:gridCol>
                <a:gridCol w="1337263">
                  <a:extLst>
                    <a:ext uri="{9D8B030D-6E8A-4147-A177-3AD203B41FA5}">
                      <a16:colId xmlns:a16="http://schemas.microsoft.com/office/drawing/2014/main" val="20001"/>
                    </a:ext>
                  </a:extLst>
                </a:gridCol>
              </a:tblGrid>
              <a:tr h="402295">
                <a:tc gridSpan="2">
                  <a:txBody>
                    <a:bodyPr/>
                    <a:lstStyle/>
                    <a:p>
                      <a:pPr algn="ctr" fontAlgn="b"/>
                      <a:r>
                        <a:rPr lang="en-US" sz="2400" u="none" strike="noStrike" dirty="0">
                          <a:effectLst/>
                        </a:rPr>
                        <a:t>Stats</a:t>
                      </a:r>
                      <a:endParaRPr lang="en-US" sz="24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10000"/>
                  </a:ext>
                </a:extLst>
              </a:tr>
              <a:tr h="402295">
                <a:tc>
                  <a:txBody>
                    <a:bodyPr/>
                    <a:lstStyle/>
                    <a:p>
                      <a:pPr algn="l" fontAlgn="b"/>
                      <a:r>
                        <a:rPr lang="en-US" sz="2400" u="none" strike="noStrike" dirty="0">
                          <a:effectLst/>
                        </a:rPr>
                        <a:t>Average N50</a:t>
                      </a:r>
                      <a:endParaRPr lang="en-US"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249,819</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1"/>
                  </a:ext>
                </a:extLst>
              </a:tr>
              <a:tr h="402295">
                <a:tc>
                  <a:txBody>
                    <a:bodyPr/>
                    <a:lstStyle/>
                    <a:p>
                      <a:pPr algn="l" fontAlgn="b"/>
                      <a:r>
                        <a:rPr lang="en-US" sz="2400" u="none" strike="noStrike" dirty="0">
                          <a:effectLst/>
                        </a:rPr>
                        <a:t>Average length of longest contig</a:t>
                      </a:r>
                      <a:endParaRPr lang="en-US"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672,629</a:t>
                      </a:r>
                    </a:p>
                  </a:txBody>
                  <a:tcPr marL="6350" marR="6350" marT="6350" marB="0" anchor="b"/>
                </a:tc>
                <a:extLst>
                  <a:ext uri="{0D108BD9-81ED-4DB2-BD59-A6C34878D82A}">
                    <a16:rowId xmlns:a16="http://schemas.microsoft.com/office/drawing/2014/main" val="10002"/>
                  </a:ext>
                </a:extLst>
              </a:tr>
              <a:tr h="402295">
                <a:tc>
                  <a:txBody>
                    <a:bodyPr/>
                    <a:lstStyle/>
                    <a:p>
                      <a:pPr algn="l" fontAlgn="b"/>
                      <a:r>
                        <a:rPr lang="en-US" sz="2400" u="none" strike="noStrike" dirty="0">
                          <a:effectLst/>
                        </a:rPr>
                        <a:t>Average total bases in contigs</a:t>
                      </a:r>
                      <a:endParaRPr lang="en-US"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5,545,658</a:t>
                      </a:r>
                    </a:p>
                  </a:txBody>
                  <a:tcPr marL="6350" marR="6350" marT="635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34221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Isolates Next Generation Sequencing Analysis Pipeline</a:t>
            </a:r>
          </a:p>
        </p:txBody>
      </p:sp>
      <p:sp>
        <p:nvSpPr>
          <p:cNvPr id="5" name="Slide Number Placeholder 4"/>
          <p:cNvSpPr>
            <a:spLocks noGrp="1"/>
          </p:cNvSpPr>
          <p:nvPr>
            <p:ph type="sldNum" sz="quarter" idx="12"/>
          </p:nvPr>
        </p:nvSpPr>
        <p:spPr/>
        <p:txBody>
          <a:bodyPr/>
          <a:lstStyle/>
          <a:p>
            <a:fld id="{77E59808-E941-46E1-872F-5DB51E5B6943}" type="slidenum">
              <a:rPr lang="en-US" smtClean="0">
                <a:solidFill>
                  <a:prstClr val="white">
                    <a:tint val="75000"/>
                  </a:prstClr>
                </a:solidFill>
              </a:rPr>
              <a:pPr/>
              <a:t>72</a:t>
            </a:fld>
            <a:endParaRPr lang="en-US">
              <a:solidFill>
                <a:prstClr val="white">
                  <a:tint val="75000"/>
                </a:prstClr>
              </a:solidFill>
            </a:endParaRPr>
          </a:p>
        </p:txBody>
      </p:sp>
      <p:sp>
        <p:nvSpPr>
          <p:cNvPr id="6" name="Rectangle 5"/>
          <p:cNvSpPr/>
          <p:nvPr/>
        </p:nvSpPr>
        <p:spPr>
          <a:xfrm>
            <a:off x="9930492" y="1116122"/>
            <a:ext cx="2213883" cy="400110"/>
          </a:xfrm>
          <a:prstGeom prst="rect">
            <a:avLst/>
          </a:prstGeom>
          <a:noFill/>
        </p:spPr>
        <p:txBody>
          <a:bodyPr wrap="square" rtlCol="0">
            <a:spAutoFit/>
          </a:bodyPr>
          <a:lstStyle/>
          <a:p>
            <a:pPr algn="just"/>
            <a:r>
              <a:rPr lang="en-US" sz="2000" dirty="0">
                <a:latin typeface="Garamond" panose="02020404030301010803" pitchFamily="18" charset="0"/>
                <a:cs typeface="Arial" pitchFamily="34" charset="0"/>
              </a:rPr>
              <a:t>Aim 2, Manuscript 1</a:t>
            </a:r>
          </a:p>
        </p:txBody>
      </p:sp>
      <p:graphicFrame>
        <p:nvGraphicFramePr>
          <p:cNvPr id="7" name="Table 6"/>
          <p:cNvGraphicFramePr>
            <a:graphicFrameLocks noGrp="1"/>
          </p:cNvGraphicFramePr>
          <p:nvPr>
            <p:extLst/>
          </p:nvPr>
        </p:nvGraphicFramePr>
        <p:xfrm>
          <a:off x="282160" y="2065682"/>
          <a:ext cx="4634395" cy="3500229"/>
        </p:xfrm>
        <a:graphic>
          <a:graphicData uri="http://schemas.openxmlformats.org/drawingml/2006/table">
            <a:tbl>
              <a:tblPr>
                <a:tableStyleId>{5C22544A-7EE6-4342-B048-85BDC9FD1C3A}</a:tableStyleId>
              </a:tblPr>
              <a:tblGrid>
                <a:gridCol w="3228702">
                  <a:extLst>
                    <a:ext uri="{9D8B030D-6E8A-4147-A177-3AD203B41FA5}">
                      <a16:colId xmlns:a16="http://schemas.microsoft.com/office/drawing/2014/main" val="20000"/>
                    </a:ext>
                  </a:extLst>
                </a:gridCol>
                <a:gridCol w="1405693">
                  <a:extLst>
                    <a:ext uri="{9D8B030D-6E8A-4147-A177-3AD203B41FA5}">
                      <a16:colId xmlns:a16="http://schemas.microsoft.com/office/drawing/2014/main" val="20001"/>
                    </a:ext>
                  </a:extLst>
                </a:gridCol>
              </a:tblGrid>
              <a:tr h="466965">
                <a:tc gridSpan="2">
                  <a:txBody>
                    <a:bodyPr/>
                    <a:lstStyle/>
                    <a:p>
                      <a:pPr algn="ctr" fontAlgn="b"/>
                      <a:r>
                        <a:rPr lang="en-US" sz="2400" b="1" u="none" strike="noStrike" dirty="0">
                          <a:effectLst/>
                        </a:rPr>
                        <a:t>Post Filtering Stats</a:t>
                      </a:r>
                      <a:endParaRPr lang="en-US" sz="2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10000"/>
                  </a:ext>
                </a:extLst>
              </a:tr>
              <a:tr h="466965">
                <a:tc>
                  <a:txBody>
                    <a:bodyPr/>
                    <a:lstStyle/>
                    <a:p>
                      <a:pPr algn="l" fontAlgn="b"/>
                      <a:r>
                        <a:rPr lang="en-US" sz="2400" u="none" strike="noStrike">
                          <a:effectLst/>
                        </a:rPr>
                        <a:t>Avg % of Reads Kept</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32%</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1"/>
                  </a:ext>
                </a:extLst>
              </a:tr>
              <a:tr h="698439">
                <a:tc>
                  <a:txBody>
                    <a:bodyPr/>
                    <a:lstStyle/>
                    <a:p>
                      <a:pPr algn="l" fontAlgn="b"/>
                      <a:r>
                        <a:rPr lang="en-US" sz="2400" u="none" strike="noStrike">
                          <a:effectLst/>
                        </a:rPr>
                        <a:t>Avg # of Reads</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468030.1</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2"/>
                  </a:ext>
                </a:extLst>
              </a:tr>
              <a:tr h="466965">
                <a:tc>
                  <a:txBody>
                    <a:bodyPr/>
                    <a:lstStyle/>
                    <a:p>
                      <a:pPr algn="l" fontAlgn="b"/>
                      <a:r>
                        <a:rPr lang="en-US" sz="2400" u="none" strike="noStrike">
                          <a:effectLst/>
                        </a:rPr>
                        <a:t>FW Reads Avg Length</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143.31</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3"/>
                  </a:ext>
                </a:extLst>
              </a:tr>
              <a:tr h="466965">
                <a:tc>
                  <a:txBody>
                    <a:bodyPr/>
                    <a:lstStyle/>
                    <a:p>
                      <a:pPr algn="l" fontAlgn="b"/>
                      <a:r>
                        <a:rPr lang="en-US" sz="2400" u="none" strike="noStrike">
                          <a:effectLst/>
                        </a:rPr>
                        <a:t>FW Reads Avg EE</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0.24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4"/>
                  </a:ext>
                </a:extLst>
              </a:tr>
              <a:tr h="466965">
                <a:tc>
                  <a:txBody>
                    <a:bodyPr/>
                    <a:lstStyle/>
                    <a:p>
                      <a:pPr algn="l" fontAlgn="b"/>
                      <a:r>
                        <a:rPr lang="en-US" sz="2400" u="none" strike="noStrike">
                          <a:effectLst/>
                        </a:rPr>
                        <a:t>RV Reads Avg Length</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141.82</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5"/>
                  </a:ext>
                </a:extLst>
              </a:tr>
              <a:tr h="466965">
                <a:tc>
                  <a:txBody>
                    <a:bodyPr/>
                    <a:lstStyle/>
                    <a:p>
                      <a:pPr algn="l" fontAlgn="b"/>
                      <a:r>
                        <a:rPr lang="en-US" sz="2400" u="none" strike="noStrike">
                          <a:effectLst/>
                        </a:rPr>
                        <a:t>RV Reads Avg EE</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0.25</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6981410" y="2065682"/>
          <a:ext cx="4388956" cy="2691365"/>
        </p:xfrm>
        <a:graphic>
          <a:graphicData uri="http://schemas.openxmlformats.org/drawingml/2006/table">
            <a:tbl>
              <a:tblPr>
                <a:tableStyleId>{5C22544A-7EE6-4342-B048-85BDC9FD1C3A}</a:tableStyleId>
              </a:tblPr>
              <a:tblGrid>
                <a:gridCol w="2932904">
                  <a:extLst>
                    <a:ext uri="{9D8B030D-6E8A-4147-A177-3AD203B41FA5}">
                      <a16:colId xmlns:a16="http://schemas.microsoft.com/office/drawing/2014/main" val="20000"/>
                    </a:ext>
                  </a:extLst>
                </a:gridCol>
                <a:gridCol w="1456052">
                  <a:extLst>
                    <a:ext uri="{9D8B030D-6E8A-4147-A177-3AD203B41FA5}">
                      <a16:colId xmlns:a16="http://schemas.microsoft.com/office/drawing/2014/main" val="20001"/>
                    </a:ext>
                  </a:extLst>
                </a:gridCol>
              </a:tblGrid>
              <a:tr h="538273">
                <a:tc gridSpan="2">
                  <a:txBody>
                    <a:bodyPr/>
                    <a:lstStyle/>
                    <a:p>
                      <a:pPr algn="ctr" fontAlgn="b"/>
                      <a:r>
                        <a:rPr lang="en-US" sz="2400" b="1" u="none" strike="noStrike" dirty="0">
                          <a:effectLst/>
                        </a:rPr>
                        <a:t>Post Human Filtering</a:t>
                      </a:r>
                      <a:endParaRPr lang="en-US" sz="2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10000"/>
                  </a:ext>
                </a:extLst>
              </a:tr>
              <a:tr h="538273">
                <a:tc>
                  <a:txBody>
                    <a:bodyPr/>
                    <a:lstStyle/>
                    <a:p>
                      <a:pPr algn="l" fontAlgn="b"/>
                      <a:r>
                        <a:rPr lang="en-US" sz="2400" u="none" strike="noStrike">
                          <a:effectLst/>
                        </a:rPr>
                        <a:t>Avg # of FW Cont.</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48.64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1"/>
                  </a:ext>
                </a:extLst>
              </a:tr>
              <a:tr h="538273">
                <a:tc>
                  <a:txBody>
                    <a:bodyPr/>
                    <a:lstStyle/>
                    <a:p>
                      <a:pPr algn="l" fontAlgn="b"/>
                      <a:r>
                        <a:rPr lang="en-US" sz="2400" u="none" strike="noStrike">
                          <a:effectLst/>
                        </a:rPr>
                        <a:t>Avg # of RV Cont.</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234.64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2"/>
                  </a:ext>
                </a:extLst>
              </a:tr>
              <a:tr h="538273">
                <a:tc>
                  <a:txBody>
                    <a:bodyPr/>
                    <a:lstStyle/>
                    <a:p>
                      <a:pPr algn="l" fontAlgn="b"/>
                      <a:r>
                        <a:rPr lang="en-US" sz="2400" u="none" strike="noStrike">
                          <a:effectLst/>
                        </a:rPr>
                        <a:t>Avg # of Reads</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a:effectLst/>
                        </a:rPr>
                        <a:t>467757.4</a:t>
                      </a:r>
                      <a:endParaRPr lang="en-US"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3"/>
                  </a:ext>
                </a:extLst>
              </a:tr>
              <a:tr h="538273">
                <a:tc>
                  <a:txBody>
                    <a:bodyPr/>
                    <a:lstStyle/>
                    <a:p>
                      <a:pPr algn="l" fontAlgn="b"/>
                      <a:r>
                        <a:rPr lang="en-US" sz="2400" u="none" strike="noStrike">
                          <a:effectLst/>
                        </a:rPr>
                        <a:t>Avg % of Reads Kept</a:t>
                      </a:r>
                      <a:endParaRPr lang="en-US" sz="2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400" u="none" strike="noStrike" dirty="0">
                          <a:effectLst/>
                        </a:rPr>
                        <a:t>99.94%</a:t>
                      </a:r>
                      <a:endParaRPr lang="en-US"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4"/>
                  </a:ext>
                </a:extLst>
              </a:tr>
            </a:tbl>
          </a:graphicData>
        </a:graphic>
      </p:graphicFrame>
      <p:grpSp>
        <p:nvGrpSpPr>
          <p:cNvPr id="9" name="Group 8"/>
          <p:cNvGrpSpPr/>
          <p:nvPr/>
        </p:nvGrpSpPr>
        <p:grpSpPr>
          <a:xfrm>
            <a:off x="10680364" y="6331274"/>
            <a:ext cx="1061089" cy="510088"/>
            <a:chOff x="10680364" y="6331274"/>
            <a:chExt cx="1061089" cy="510088"/>
          </a:xfrm>
        </p:grpSpPr>
        <p:pic>
          <p:nvPicPr>
            <p:cNvPr id="10" name="Picture 9"/>
            <p:cNvPicPr>
              <a:picLocks noChangeAspect="1"/>
            </p:cNvPicPr>
            <p:nvPr/>
          </p:nvPicPr>
          <p:blipFill>
            <a:blip r:embed="rId3"/>
            <a:stretch>
              <a:fillRect/>
            </a:stretch>
          </p:blipFill>
          <p:spPr>
            <a:xfrm>
              <a:off x="10680364" y="6331274"/>
              <a:ext cx="622524" cy="510088"/>
            </a:xfrm>
            <a:prstGeom prst="rect">
              <a:avLst/>
            </a:prstGeom>
          </p:spPr>
        </p:pic>
        <p:pic>
          <p:nvPicPr>
            <p:cNvPr id="11" name="Picture 10"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spTree>
    <p:extLst>
      <p:ext uri="{BB962C8B-B14F-4D97-AF65-F5344CB8AC3E}">
        <p14:creationId xmlns:p14="http://schemas.microsoft.com/office/powerpoint/2010/main" val="2297377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31533CC-254D-448E-9199-312F42A470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14" y="1979956"/>
            <a:ext cx="12111172" cy="3784740"/>
          </a:xfrm>
          <a:prstGeom prst="rect">
            <a:avLst/>
          </a:prstGeom>
        </p:spPr>
      </p:pic>
      <p:sp>
        <p:nvSpPr>
          <p:cNvPr id="2" name="Title 1">
            <a:extLst>
              <a:ext uri="{FF2B5EF4-FFF2-40B4-BE49-F238E27FC236}">
                <a16:creationId xmlns:a16="http://schemas.microsoft.com/office/drawing/2014/main" id="{BA1DBF94-C633-4C1F-89C0-3C8FC3516C4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Number of Reads Used for Asymptomatic Specimen</a:t>
            </a:r>
          </a:p>
        </p:txBody>
      </p:sp>
    </p:spTree>
    <p:extLst>
      <p:ext uri="{BB962C8B-B14F-4D97-AF65-F5344CB8AC3E}">
        <p14:creationId xmlns:p14="http://schemas.microsoft.com/office/powerpoint/2010/main" val="11519748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generated with high confidence">
            <a:extLst>
              <a:ext uri="{FF2B5EF4-FFF2-40B4-BE49-F238E27FC236}">
                <a16:creationId xmlns:a16="http://schemas.microsoft.com/office/drawing/2014/main" id="{FC893C8D-BC1F-4A5D-8B39-50CA2AC563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0" y="2010528"/>
            <a:ext cx="11820940" cy="3723596"/>
          </a:xfrm>
          <a:prstGeom prst="rect">
            <a:avLst/>
          </a:prstGeom>
        </p:spPr>
      </p:pic>
      <p:sp>
        <p:nvSpPr>
          <p:cNvPr id="2" name="Title 1">
            <a:extLst>
              <a:ext uri="{FF2B5EF4-FFF2-40B4-BE49-F238E27FC236}">
                <a16:creationId xmlns:a16="http://schemas.microsoft.com/office/drawing/2014/main" id="{D8F0D817-1BD1-4C4C-9DCD-5F628224D66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Number of Reads Used for Contaminated and Positive Specimen</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223511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5703B30-3810-4D17-A2CD-6EB9EA1998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205162" y="1388303"/>
            <a:ext cx="8226950" cy="5229726"/>
          </a:xfrm>
          <a:prstGeom prst="rect">
            <a:avLst/>
          </a:prstGeom>
        </p:spPr>
      </p:pic>
      <p:sp>
        <p:nvSpPr>
          <p:cNvPr id="2" name="Title 1">
            <a:extLst>
              <a:ext uri="{FF2B5EF4-FFF2-40B4-BE49-F238E27FC236}">
                <a16:creationId xmlns:a16="http://schemas.microsoft.com/office/drawing/2014/main" id="{6C1B6812-C8A3-4E24-972D-AA91D73A4D2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Urines vs Slurries Accumulation Curve</a:t>
            </a:r>
          </a:p>
        </p:txBody>
      </p:sp>
    </p:spTree>
    <p:extLst>
      <p:ext uri="{BB962C8B-B14F-4D97-AF65-F5344CB8AC3E}">
        <p14:creationId xmlns:p14="http://schemas.microsoft.com/office/powerpoint/2010/main" val="4040905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E8EEC0-E8F0-474D-B5C2-15FAE8FDE704}"/>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76</a:t>
            </a:fld>
            <a:endParaRPr lang="en-US" dirty="0">
              <a:solidFill>
                <a:prstClr val="white">
                  <a:tint val="75000"/>
                </a:prstClr>
              </a:solidFill>
            </a:endParaRPr>
          </a:p>
        </p:txBody>
      </p:sp>
      <p:pic>
        <p:nvPicPr>
          <p:cNvPr id="3" name="Picture 6">
            <a:extLst>
              <a:ext uri="{FF2B5EF4-FFF2-40B4-BE49-F238E27FC236}">
                <a16:creationId xmlns:a16="http://schemas.microsoft.com/office/drawing/2014/main" id="{C73F7A6E-2847-4B82-940F-66F22432267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063" t="15869" r="12144" b="22975"/>
          <a:stretch/>
        </p:blipFill>
        <p:spPr bwMode="auto">
          <a:xfrm rot="10800000" flipH="1" flipV="1">
            <a:off x="55148" y="66520"/>
            <a:ext cx="595386" cy="6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7">
            <a:extLst>
              <a:ext uri="{FF2B5EF4-FFF2-40B4-BE49-F238E27FC236}">
                <a16:creationId xmlns:a16="http://schemas.microsoft.com/office/drawing/2014/main" id="{DF3EAA4D-0162-4C30-B72F-0C6EF0E9E2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49" t="21242" r="13093" b="36682"/>
          <a:stretch/>
        </p:blipFill>
        <p:spPr bwMode="auto">
          <a:xfrm rot="5400000">
            <a:off x="-545492" y="4028317"/>
            <a:ext cx="1698972" cy="49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8">
            <a:extLst>
              <a:ext uri="{FF2B5EF4-FFF2-40B4-BE49-F238E27FC236}">
                <a16:creationId xmlns:a16="http://schemas.microsoft.com/office/drawing/2014/main" id="{D0424FBD-9178-42CF-BFAC-F40FD31DE90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60" t="13884" r="53689" b="16168"/>
          <a:stretch/>
        </p:blipFill>
        <p:spPr bwMode="auto">
          <a:xfrm>
            <a:off x="55149" y="2405112"/>
            <a:ext cx="1032296" cy="9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a:extLst>
              <a:ext uri="{FF2B5EF4-FFF2-40B4-BE49-F238E27FC236}">
                <a16:creationId xmlns:a16="http://schemas.microsoft.com/office/drawing/2014/main" id="{B9371E48-0D93-40D4-8190-1F04808ADC6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612" t="21514" r="9796" b="14197"/>
          <a:stretch/>
        </p:blipFill>
        <p:spPr bwMode="auto">
          <a:xfrm>
            <a:off x="55149" y="5201909"/>
            <a:ext cx="1125020" cy="93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descr="E:\DCIM\100PHOTO\SAM_0334.JPG">
            <a:extLst>
              <a:ext uri="{FF2B5EF4-FFF2-40B4-BE49-F238E27FC236}">
                <a16:creationId xmlns:a16="http://schemas.microsoft.com/office/drawing/2014/main" id="{3AF15233-B1A8-4DD9-BDE7-49E0873398D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830" t="27731" b="27152"/>
          <a:stretch/>
        </p:blipFill>
        <p:spPr bwMode="auto">
          <a:xfrm rot="16200000">
            <a:off x="-397618" y="1276713"/>
            <a:ext cx="1526660" cy="6211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7C4C742-A34A-4E81-BEA4-21A0F28EAE58}"/>
              </a:ext>
            </a:extLst>
          </p:cNvPr>
          <p:cNvSpPr/>
          <p:nvPr/>
        </p:nvSpPr>
        <p:spPr>
          <a:xfrm>
            <a:off x="16079" y="96559"/>
            <a:ext cx="2613298"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Conyza</a:t>
            </a:r>
            <a:r>
              <a:rPr lang="en-US" i="1" dirty="0">
                <a:latin typeface="Century Gothic" panose="020B0502020202020204" pitchFamily="34" charset="0"/>
                <a:ea typeface="Verdana" pitchFamily="34" charset="0"/>
                <a:cs typeface="Verdana" pitchFamily="34" charset="0"/>
              </a:rPr>
              <a:t> </a:t>
            </a:r>
          </a:p>
          <a:p>
            <a:pPr algn="ctr"/>
            <a:r>
              <a:rPr lang="en-US" i="1" dirty="0">
                <a:latin typeface="Century Gothic" panose="020B0502020202020204" pitchFamily="34" charset="0"/>
                <a:ea typeface="Verdana" pitchFamily="34" charset="0"/>
                <a:cs typeface="Verdana" pitchFamily="34" charset="0"/>
              </a:rPr>
              <a:t>canadensis</a:t>
            </a:r>
          </a:p>
        </p:txBody>
      </p:sp>
      <p:sp>
        <p:nvSpPr>
          <p:cNvPr id="9" name="Rectangle 8">
            <a:extLst>
              <a:ext uri="{FF2B5EF4-FFF2-40B4-BE49-F238E27FC236}">
                <a16:creationId xmlns:a16="http://schemas.microsoft.com/office/drawing/2014/main" id="{71443E76-730A-455D-8A8B-3F43E9CD4986}"/>
              </a:ext>
            </a:extLst>
          </p:cNvPr>
          <p:cNvSpPr/>
          <p:nvPr/>
        </p:nvSpPr>
        <p:spPr>
          <a:xfrm>
            <a:off x="191672" y="1266230"/>
            <a:ext cx="2199640" cy="646331"/>
          </a:xfrm>
          <a:prstGeom prst="rect">
            <a:avLst/>
          </a:prstGeom>
        </p:spPr>
        <p:txBody>
          <a:bodyPr wrap="square">
            <a:spAutoFit/>
          </a:bodyPr>
          <a:lstStyle/>
          <a:p>
            <a:pPr algn="ctr"/>
            <a:r>
              <a:rPr lang="en-US" i="1" dirty="0">
                <a:latin typeface="Century Gothic" panose="020B0502020202020204" pitchFamily="34" charset="0"/>
                <a:ea typeface="Verdana" pitchFamily="34" charset="0"/>
                <a:cs typeface="Verdana" pitchFamily="34" charset="0"/>
              </a:rPr>
              <a:t>Monarda </a:t>
            </a:r>
          </a:p>
          <a:p>
            <a:pPr algn="ctr"/>
            <a:r>
              <a:rPr lang="en-US" i="1" dirty="0" err="1">
                <a:latin typeface="Century Gothic" panose="020B0502020202020204" pitchFamily="34" charset="0"/>
                <a:ea typeface="Verdana" pitchFamily="34" charset="0"/>
                <a:cs typeface="Verdana" pitchFamily="34" charset="0"/>
              </a:rPr>
              <a:t>fistulosa</a:t>
            </a:r>
            <a:endParaRPr lang="en-US" dirty="0">
              <a:latin typeface="Century Gothic" panose="020B0502020202020204" pitchFamily="34" charset="0"/>
              <a:ea typeface="Verdana" pitchFamily="34" charset="0"/>
              <a:cs typeface="Verdana" pitchFamily="34" charset="0"/>
            </a:endParaRPr>
          </a:p>
        </p:txBody>
      </p:sp>
      <p:sp>
        <p:nvSpPr>
          <p:cNvPr id="11" name="Rectangle 10">
            <a:extLst>
              <a:ext uri="{FF2B5EF4-FFF2-40B4-BE49-F238E27FC236}">
                <a16:creationId xmlns:a16="http://schemas.microsoft.com/office/drawing/2014/main" id="{859EB6BD-6218-4ABF-A763-937D9D7C09DE}"/>
              </a:ext>
            </a:extLst>
          </p:cNvPr>
          <p:cNvSpPr/>
          <p:nvPr/>
        </p:nvSpPr>
        <p:spPr>
          <a:xfrm>
            <a:off x="598541" y="2690802"/>
            <a:ext cx="215538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Ratibida</a:t>
            </a:r>
            <a:r>
              <a:rPr lang="en-US" i="1" dirty="0">
                <a:latin typeface="Century Gothic" panose="020B0502020202020204" pitchFamily="34" charset="0"/>
                <a:ea typeface="Verdana" pitchFamily="34" charset="0"/>
                <a:cs typeface="Verdana" pitchFamily="34" charset="0"/>
              </a:rPr>
              <a:t> </a:t>
            </a:r>
          </a:p>
          <a:p>
            <a:pPr algn="ctr"/>
            <a:r>
              <a:rPr lang="en-US" i="1" dirty="0" err="1">
                <a:latin typeface="Century Gothic" panose="020B0502020202020204" pitchFamily="34" charset="0"/>
                <a:ea typeface="Verdana" pitchFamily="34" charset="0"/>
                <a:cs typeface="Verdana" pitchFamily="34" charset="0"/>
              </a:rPr>
              <a:t>pinnata</a:t>
            </a:r>
            <a:endParaRPr lang="en-US" dirty="0">
              <a:latin typeface="Century Gothic" panose="020B0502020202020204" pitchFamily="34" charset="0"/>
              <a:ea typeface="Verdana" pitchFamily="34" charset="0"/>
              <a:cs typeface="Verdana" pitchFamily="34" charset="0"/>
            </a:endParaRPr>
          </a:p>
        </p:txBody>
      </p:sp>
      <p:sp>
        <p:nvSpPr>
          <p:cNvPr id="12" name="Rectangle 11">
            <a:extLst>
              <a:ext uri="{FF2B5EF4-FFF2-40B4-BE49-F238E27FC236}">
                <a16:creationId xmlns:a16="http://schemas.microsoft.com/office/drawing/2014/main" id="{8FA1B439-C042-40CF-891D-6A44E9E95642}"/>
              </a:ext>
            </a:extLst>
          </p:cNvPr>
          <p:cNvSpPr/>
          <p:nvPr/>
        </p:nvSpPr>
        <p:spPr>
          <a:xfrm>
            <a:off x="191672" y="3987903"/>
            <a:ext cx="2329559"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Heliopsis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helianthoides</a:t>
            </a:r>
            <a:endParaRPr lang="en-US" dirty="0">
              <a:latin typeface="Century Gothic" panose="020B0502020202020204" pitchFamily="34" charset="0"/>
              <a:ea typeface="Verdana" pitchFamily="34" charset="0"/>
              <a:cs typeface="Verdana" pitchFamily="34" charset="0"/>
            </a:endParaRPr>
          </a:p>
        </p:txBody>
      </p:sp>
      <p:sp>
        <p:nvSpPr>
          <p:cNvPr id="13" name="Rectangle 12">
            <a:extLst>
              <a:ext uri="{FF2B5EF4-FFF2-40B4-BE49-F238E27FC236}">
                <a16:creationId xmlns:a16="http://schemas.microsoft.com/office/drawing/2014/main" id="{E731C16D-D91F-47DE-AB04-4DBFC2642547}"/>
              </a:ext>
            </a:extLst>
          </p:cNvPr>
          <p:cNvSpPr/>
          <p:nvPr/>
        </p:nvSpPr>
        <p:spPr>
          <a:xfrm>
            <a:off x="804003" y="5345164"/>
            <a:ext cx="1805067"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Carduus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nutans</a:t>
            </a:r>
            <a:endParaRPr lang="en-US" dirty="0">
              <a:latin typeface="Century Gothic" panose="020B0502020202020204" pitchFamily="34" charset="0"/>
              <a:ea typeface="Verdana" pitchFamily="34" charset="0"/>
              <a:cs typeface="Verdana" pitchFamily="34" charset="0"/>
            </a:endParaRPr>
          </a:p>
        </p:txBody>
      </p:sp>
      <p:cxnSp>
        <p:nvCxnSpPr>
          <p:cNvPr id="14" name="Straight Arrow Connector 13">
            <a:extLst>
              <a:ext uri="{FF2B5EF4-FFF2-40B4-BE49-F238E27FC236}">
                <a16:creationId xmlns:a16="http://schemas.microsoft.com/office/drawing/2014/main" id="{6F5F8532-E588-4D19-B466-AF8497C4D332}"/>
              </a:ext>
            </a:extLst>
          </p:cNvPr>
          <p:cNvCxnSpPr>
            <a:cxnSpLocks/>
            <a:endCxn id="36" idx="1"/>
          </p:cNvCxnSpPr>
          <p:nvPr/>
        </p:nvCxnSpPr>
        <p:spPr>
          <a:xfrm flipV="1">
            <a:off x="2270032" y="787558"/>
            <a:ext cx="1714655" cy="1842107"/>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5760C1-7BF6-4C4F-BDB8-C8CB284E6817}"/>
              </a:ext>
            </a:extLst>
          </p:cNvPr>
          <p:cNvCxnSpPr>
            <a:cxnSpLocks/>
          </p:cNvCxnSpPr>
          <p:nvPr/>
        </p:nvCxnSpPr>
        <p:spPr>
          <a:xfrm flipV="1">
            <a:off x="2397977" y="2093212"/>
            <a:ext cx="1418302" cy="784512"/>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7AF75B-F1DF-4523-B88B-79EF4FFFEA92}"/>
              </a:ext>
            </a:extLst>
          </p:cNvPr>
          <p:cNvCxnSpPr>
            <a:cxnSpLocks/>
          </p:cNvCxnSpPr>
          <p:nvPr/>
        </p:nvCxnSpPr>
        <p:spPr>
          <a:xfrm flipV="1">
            <a:off x="2515917" y="3013968"/>
            <a:ext cx="1310964" cy="62266"/>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C7A1D5-442B-4055-B350-E53BA96F6801}"/>
              </a:ext>
            </a:extLst>
          </p:cNvPr>
          <p:cNvCxnSpPr>
            <a:cxnSpLocks/>
          </p:cNvCxnSpPr>
          <p:nvPr/>
        </p:nvCxnSpPr>
        <p:spPr>
          <a:xfrm>
            <a:off x="2559982" y="3294912"/>
            <a:ext cx="1303582" cy="1074118"/>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3E9CF-CB01-4058-A024-670A2150146A}"/>
              </a:ext>
            </a:extLst>
          </p:cNvPr>
          <p:cNvCxnSpPr>
            <a:cxnSpLocks/>
          </p:cNvCxnSpPr>
          <p:nvPr/>
        </p:nvCxnSpPr>
        <p:spPr>
          <a:xfrm>
            <a:off x="2270032" y="3519779"/>
            <a:ext cx="1808007" cy="1997182"/>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http://www.clker.com/cliparts/F/K/9/k/l/J/plant-pot-md.png">
            <a:extLst>
              <a:ext uri="{FF2B5EF4-FFF2-40B4-BE49-F238E27FC236}">
                <a16:creationId xmlns:a16="http://schemas.microsoft.com/office/drawing/2014/main" id="{C85B330D-2B24-4EE1-B946-4FF3CF742BED}"/>
              </a:ext>
            </a:extLst>
          </p:cNvPr>
          <p:cNvPicPr>
            <a:picLocks noChangeAspect="1" noChangeArrowheads="1"/>
          </p:cNvPicPr>
          <p:nvPr/>
        </p:nvPicPr>
        <p:blipFill>
          <a:blip r:embed="rId8"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5165424" y="250576"/>
            <a:ext cx="897046" cy="921710"/>
          </a:xfrm>
          <a:prstGeom prst="rect">
            <a:avLst/>
          </a:prstGeom>
          <a:solidFill>
            <a:schemeClr val="bg1"/>
          </a:solidFill>
          <a:extLst/>
        </p:spPr>
      </p:pic>
      <p:sp>
        <p:nvSpPr>
          <p:cNvPr id="27" name="Rectangle 26">
            <a:extLst>
              <a:ext uri="{FF2B5EF4-FFF2-40B4-BE49-F238E27FC236}">
                <a16:creationId xmlns:a16="http://schemas.microsoft.com/office/drawing/2014/main" id="{F064F399-A919-4DAD-B273-E553391B2452}"/>
              </a:ext>
            </a:extLst>
          </p:cNvPr>
          <p:cNvSpPr/>
          <p:nvPr/>
        </p:nvSpPr>
        <p:spPr>
          <a:xfrm>
            <a:off x="4449202" y="570768"/>
            <a:ext cx="2342189"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1</a:t>
            </a:r>
          </a:p>
        </p:txBody>
      </p:sp>
      <p:pic>
        <p:nvPicPr>
          <p:cNvPr id="28" name="Picture 27" descr="http://www.clker.com/cliparts/F/K/9/k/l/J/plant-pot-md.png">
            <a:extLst>
              <a:ext uri="{FF2B5EF4-FFF2-40B4-BE49-F238E27FC236}">
                <a16:creationId xmlns:a16="http://schemas.microsoft.com/office/drawing/2014/main" id="{7D105D82-8955-4E49-9123-3122FA9E9889}"/>
              </a:ext>
            </a:extLst>
          </p:cNvPr>
          <p:cNvPicPr>
            <a:picLocks noChangeAspect="1" noChangeArrowheads="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216256" y="1457647"/>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6C7620DD-FB3A-4622-AAC3-D93516EE8D87}"/>
              </a:ext>
            </a:extLst>
          </p:cNvPr>
          <p:cNvSpPr/>
          <p:nvPr/>
        </p:nvSpPr>
        <p:spPr>
          <a:xfrm>
            <a:off x="4356443" y="1723880"/>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2</a:t>
            </a:r>
          </a:p>
        </p:txBody>
      </p:sp>
      <p:pic>
        <p:nvPicPr>
          <p:cNvPr id="30" name="Picture 29" descr="http://www.clker.com/cliparts/F/K/9/k/l/J/plant-pot-md.png">
            <a:extLst>
              <a:ext uri="{FF2B5EF4-FFF2-40B4-BE49-F238E27FC236}">
                <a16:creationId xmlns:a16="http://schemas.microsoft.com/office/drawing/2014/main" id="{884D6A6E-5300-44D3-9C24-4D15EEEDC4A3}"/>
              </a:ext>
            </a:extLst>
          </p:cNvPr>
          <p:cNvPicPr>
            <a:picLocks noChangeAspect="1" noChangeArrowheads="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175" y="2679953"/>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E70BB2B-2DDE-478F-85B0-10C76DCDC428}"/>
              </a:ext>
            </a:extLst>
          </p:cNvPr>
          <p:cNvSpPr/>
          <p:nvPr/>
        </p:nvSpPr>
        <p:spPr>
          <a:xfrm>
            <a:off x="4345362" y="2946186"/>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3</a:t>
            </a:r>
          </a:p>
        </p:txBody>
      </p:sp>
      <p:pic>
        <p:nvPicPr>
          <p:cNvPr id="32" name="Picture 31" descr="http://www.clker.com/cliparts/F/K/9/k/l/J/plant-pot-md.png">
            <a:extLst>
              <a:ext uri="{FF2B5EF4-FFF2-40B4-BE49-F238E27FC236}">
                <a16:creationId xmlns:a16="http://schemas.microsoft.com/office/drawing/2014/main" id="{B8D1039B-4D3B-4A77-BE32-690C83B2E446}"/>
              </a:ext>
            </a:extLst>
          </p:cNvPr>
          <p:cNvPicPr>
            <a:picLocks noChangeAspect="1" noChangeArrowheads="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117073" y="4039111"/>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7ABF358B-3EE3-4B2D-AE78-2EB8B72B6DD6}"/>
              </a:ext>
            </a:extLst>
          </p:cNvPr>
          <p:cNvSpPr/>
          <p:nvPr/>
        </p:nvSpPr>
        <p:spPr>
          <a:xfrm>
            <a:off x="4257260" y="4305344"/>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4</a:t>
            </a:r>
          </a:p>
        </p:txBody>
      </p:sp>
      <p:pic>
        <p:nvPicPr>
          <p:cNvPr id="34" name="Picture 33" descr="http://www.clker.com/cliparts/F/K/9/k/l/J/plant-pot-md.png">
            <a:extLst>
              <a:ext uri="{FF2B5EF4-FFF2-40B4-BE49-F238E27FC236}">
                <a16:creationId xmlns:a16="http://schemas.microsoft.com/office/drawing/2014/main" id="{4B92E22C-B317-4490-B5B1-5CE8D2A9447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44933" y="5235564"/>
            <a:ext cx="897046" cy="92171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D84470E-B936-458C-9867-43A6B5D1A77A}"/>
              </a:ext>
            </a:extLst>
          </p:cNvPr>
          <p:cNvSpPr/>
          <p:nvPr/>
        </p:nvSpPr>
        <p:spPr>
          <a:xfrm>
            <a:off x="4286807" y="557891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Soil 5</a:t>
            </a:r>
          </a:p>
        </p:txBody>
      </p:sp>
      <p:sp>
        <p:nvSpPr>
          <p:cNvPr id="36" name="Rectangle 35">
            <a:extLst>
              <a:ext uri="{FF2B5EF4-FFF2-40B4-BE49-F238E27FC236}">
                <a16:creationId xmlns:a16="http://schemas.microsoft.com/office/drawing/2014/main" id="{EEF4F468-4E72-4EC8-90BC-48452EFA6C4F}"/>
              </a:ext>
            </a:extLst>
          </p:cNvPr>
          <p:cNvSpPr/>
          <p:nvPr/>
        </p:nvSpPr>
        <p:spPr>
          <a:xfrm>
            <a:off x="3984687" y="464392"/>
            <a:ext cx="1234141"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Carduus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nutans</a:t>
            </a:r>
            <a:endParaRPr lang="en-US" dirty="0">
              <a:latin typeface="Century Gothic" panose="020B0502020202020204" pitchFamily="34" charset="0"/>
            </a:endParaRPr>
          </a:p>
        </p:txBody>
      </p:sp>
      <p:sp>
        <p:nvSpPr>
          <p:cNvPr id="37" name="Rectangle 36">
            <a:extLst>
              <a:ext uri="{FF2B5EF4-FFF2-40B4-BE49-F238E27FC236}">
                <a16:creationId xmlns:a16="http://schemas.microsoft.com/office/drawing/2014/main" id="{B6867F4D-5A71-452E-8F9B-0DC85D59E34E}"/>
              </a:ext>
            </a:extLst>
          </p:cNvPr>
          <p:cNvSpPr/>
          <p:nvPr/>
        </p:nvSpPr>
        <p:spPr>
          <a:xfrm>
            <a:off x="3867646" y="1634744"/>
            <a:ext cx="1554471"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Conyza</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canadensis</a:t>
            </a:r>
            <a:endParaRPr lang="en-US" dirty="0">
              <a:latin typeface="Century Gothic" panose="020B0502020202020204" pitchFamily="34" charset="0"/>
            </a:endParaRPr>
          </a:p>
        </p:txBody>
      </p:sp>
      <p:sp>
        <p:nvSpPr>
          <p:cNvPr id="38" name="Rectangle 37">
            <a:extLst>
              <a:ext uri="{FF2B5EF4-FFF2-40B4-BE49-F238E27FC236}">
                <a16:creationId xmlns:a16="http://schemas.microsoft.com/office/drawing/2014/main" id="{4B53F337-6A09-4C09-89D9-C0FABE8BAA9B}"/>
              </a:ext>
            </a:extLst>
          </p:cNvPr>
          <p:cNvSpPr/>
          <p:nvPr/>
        </p:nvSpPr>
        <p:spPr>
          <a:xfrm>
            <a:off x="3500878" y="2862599"/>
            <a:ext cx="200767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Heliopsis</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helianthoides</a:t>
            </a:r>
            <a:endParaRPr lang="en-US" dirty="0">
              <a:latin typeface="Century Gothic" panose="020B0502020202020204" pitchFamily="34" charset="0"/>
            </a:endParaRPr>
          </a:p>
        </p:txBody>
      </p:sp>
      <p:sp>
        <p:nvSpPr>
          <p:cNvPr id="39" name="Rectangle 38">
            <a:extLst>
              <a:ext uri="{FF2B5EF4-FFF2-40B4-BE49-F238E27FC236}">
                <a16:creationId xmlns:a16="http://schemas.microsoft.com/office/drawing/2014/main" id="{3D5B85AC-7290-4CE7-87DB-EA242A52F3CB}"/>
              </a:ext>
            </a:extLst>
          </p:cNvPr>
          <p:cNvSpPr/>
          <p:nvPr/>
        </p:nvSpPr>
        <p:spPr>
          <a:xfrm>
            <a:off x="3848162" y="4198326"/>
            <a:ext cx="1356975"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Monarda</a:t>
            </a:r>
            <a:r>
              <a:rPr lang="en-US" i="1" dirty="0">
                <a:latin typeface="Century Gothic" panose="020B0502020202020204" pitchFamily="34" charset="0"/>
                <a:ea typeface="Verdana" pitchFamily="34" charset="0"/>
                <a:cs typeface="Verdana" pitchFamily="34" charset="0"/>
              </a:rPr>
              <a:t> </a:t>
            </a:r>
            <a:r>
              <a:rPr lang="en-US" i="1" dirty="0" err="1">
                <a:latin typeface="Century Gothic" panose="020B0502020202020204" pitchFamily="34" charset="0"/>
                <a:ea typeface="Verdana" pitchFamily="34" charset="0"/>
                <a:cs typeface="Verdana" pitchFamily="34" charset="0"/>
              </a:rPr>
              <a:t>fistulosa</a:t>
            </a:r>
            <a:endParaRPr lang="en-US" dirty="0">
              <a:latin typeface="Century Gothic" panose="020B0502020202020204" pitchFamily="34" charset="0"/>
              <a:ea typeface="Verdana" pitchFamily="34" charset="0"/>
              <a:cs typeface="Verdana" pitchFamily="34" charset="0"/>
            </a:endParaRPr>
          </a:p>
        </p:txBody>
      </p:sp>
      <p:sp>
        <p:nvSpPr>
          <p:cNvPr id="41" name="Rectangle 40">
            <a:extLst>
              <a:ext uri="{FF2B5EF4-FFF2-40B4-BE49-F238E27FC236}">
                <a16:creationId xmlns:a16="http://schemas.microsoft.com/office/drawing/2014/main" id="{6D69E668-31DD-4ADE-9629-C7C13E547F57}"/>
              </a:ext>
            </a:extLst>
          </p:cNvPr>
          <p:cNvSpPr/>
          <p:nvPr/>
        </p:nvSpPr>
        <p:spPr>
          <a:xfrm>
            <a:off x="3556109" y="5454242"/>
            <a:ext cx="2155380" cy="646331"/>
          </a:xfrm>
          <a:prstGeom prst="rect">
            <a:avLst/>
          </a:prstGeom>
        </p:spPr>
        <p:txBody>
          <a:bodyPr wrap="square">
            <a:spAutoFit/>
          </a:bodyPr>
          <a:lstStyle/>
          <a:p>
            <a:pPr algn="ctr"/>
            <a:r>
              <a:rPr lang="en-US" i="1" dirty="0" err="1">
                <a:latin typeface="Century Gothic" panose="020B0502020202020204" pitchFamily="34" charset="0"/>
                <a:ea typeface="Verdana" pitchFamily="34" charset="0"/>
                <a:cs typeface="Verdana" pitchFamily="34" charset="0"/>
              </a:rPr>
              <a:t>Ratibida</a:t>
            </a:r>
            <a:r>
              <a:rPr lang="en-US" i="1" dirty="0">
                <a:latin typeface="Century Gothic" panose="020B0502020202020204" pitchFamily="34" charset="0"/>
                <a:ea typeface="Verdana" pitchFamily="34" charset="0"/>
                <a:cs typeface="Verdana" pitchFamily="34" charset="0"/>
              </a:rPr>
              <a:t> </a:t>
            </a:r>
          </a:p>
          <a:p>
            <a:pPr algn="ctr"/>
            <a:r>
              <a:rPr lang="en-US" i="1" dirty="0" err="1">
                <a:latin typeface="Century Gothic" panose="020B0502020202020204" pitchFamily="34" charset="0"/>
                <a:ea typeface="Verdana" pitchFamily="34" charset="0"/>
                <a:cs typeface="Verdana" pitchFamily="34" charset="0"/>
              </a:rPr>
              <a:t>pinnata</a:t>
            </a:r>
            <a:endParaRPr lang="en-US" dirty="0">
              <a:latin typeface="Century Gothic" panose="020B0502020202020204" pitchFamily="34" charset="0"/>
              <a:ea typeface="Verdana" pitchFamily="34" charset="0"/>
              <a:cs typeface="Verdana" pitchFamily="34" charset="0"/>
            </a:endParaRPr>
          </a:p>
        </p:txBody>
      </p:sp>
      <p:cxnSp>
        <p:nvCxnSpPr>
          <p:cNvPr id="62" name="Straight Arrow Connector 61">
            <a:extLst>
              <a:ext uri="{FF2B5EF4-FFF2-40B4-BE49-F238E27FC236}">
                <a16:creationId xmlns:a16="http://schemas.microsoft.com/office/drawing/2014/main" id="{1AE8289B-2DB0-4181-8E86-FBFC8C089CFF}"/>
              </a:ext>
            </a:extLst>
          </p:cNvPr>
          <p:cNvCxnSpPr>
            <a:cxnSpLocks/>
          </p:cNvCxnSpPr>
          <p:nvPr/>
        </p:nvCxnSpPr>
        <p:spPr>
          <a:xfrm flipV="1">
            <a:off x="6076006" y="227768"/>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BEA0EA6-2F3A-4A2C-8EA1-43D8BF66EEBA}"/>
              </a:ext>
            </a:extLst>
          </p:cNvPr>
          <p:cNvCxnSpPr>
            <a:cxnSpLocks/>
          </p:cNvCxnSpPr>
          <p:nvPr/>
        </p:nvCxnSpPr>
        <p:spPr>
          <a:xfrm>
            <a:off x="6092346" y="805944"/>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FB42F35-A01B-4F57-98FC-D9D61C07179C}"/>
              </a:ext>
            </a:extLst>
          </p:cNvPr>
          <p:cNvSpPr/>
          <p:nvPr/>
        </p:nvSpPr>
        <p:spPr>
          <a:xfrm>
            <a:off x="6346678" y="83767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70" name="Rectangle 69">
            <a:extLst>
              <a:ext uri="{FF2B5EF4-FFF2-40B4-BE49-F238E27FC236}">
                <a16:creationId xmlns:a16="http://schemas.microsoft.com/office/drawing/2014/main" id="{E2D758E1-A362-4B38-BF29-40DFD9FAA3E2}"/>
              </a:ext>
            </a:extLst>
          </p:cNvPr>
          <p:cNvSpPr/>
          <p:nvPr/>
        </p:nvSpPr>
        <p:spPr>
          <a:xfrm>
            <a:off x="6567348" y="53221"/>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(14)</a:t>
            </a:r>
          </a:p>
        </p:txBody>
      </p:sp>
      <p:cxnSp>
        <p:nvCxnSpPr>
          <p:cNvPr id="72" name="Straight Arrow Connector 71">
            <a:extLst>
              <a:ext uri="{FF2B5EF4-FFF2-40B4-BE49-F238E27FC236}">
                <a16:creationId xmlns:a16="http://schemas.microsoft.com/office/drawing/2014/main" id="{92A0C8B8-46B2-4DC0-9B8D-DE3912D38A07}"/>
              </a:ext>
            </a:extLst>
          </p:cNvPr>
          <p:cNvCxnSpPr>
            <a:cxnSpLocks/>
          </p:cNvCxnSpPr>
          <p:nvPr/>
        </p:nvCxnSpPr>
        <p:spPr>
          <a:xfrm flipV="1">
            <a:off x="6076006" y="1511421"/>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FD70A3C-7B44-4ACB-8F5C-D09A95B23CF2}"/>
              </a:ext>
            </a:extLst>
          </p:cNvPr>
          <p:cNvCxnSpPr>
            <a:cxnSpLocks/>
          </p:cNvCxnSpPr>
          <p:nvPr/>
        </p:nvCxnSpPr>
        <p:spPr>
          <a:xfrm>
            <a:off x="6092346" y="2089597"/>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DEF9BE4-53E6-4092-921B-BAE68ECE95DC}"/>
              </a:ext>
            </a:extLst>
          </p:cNvPr>
          <p:cNvSpPr/>
          <p:nvPr/>
        </p:nvSpPr>
        <p:spPr>
          <a:xfrm>
            <a:off x="6330956" y="2115662"/>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75" name="Rectangle 74">
            <a:extLst>
              <a:ext uri="{FF2B5EF4-FFF2-40B4-BE49-F238E27FC236}">
                <a16:creationId xmlns:a16="http://schemas.microsoft.com/office/drawing/2014/main" id="{BBC8608E-5051-45AA-A130-B0EC22753246}"/>
              </a:ext>
            </a:extLst>
          </p:cNvPr>
          <p:cNvSpPr/>
          <p:nvPr/>
        </p:nvSpPr>
        <p:spPr>
          <a:xfrm>
            <a:off x="6567348" y="136102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(14)</a:t>
            </a:r>
          </a:p>
        </p:txBody>
      </p:sp>
      <p:cxnSp>
        <p:nvCxnSpPr>
          <p:cNvPr id="76" name="Straight Arrow Connector 75">
            <a:extLst>
              <a:ext uri="{FF2B5EF4-FFF2-40B4-BE49-F238E27FC236}">
                <a16:creationId xmlns:a16="http://schemas.microsoft.com/office/drawing/2014/main" id="{98AEFD24-DAC4-4FF4-A5D8-9CA33849E301}"/>
              </a:ext>
            </a:extLst>
          </p:cNvPr>
          <p:cNvCxnSpPr>
            <a:cxnSpLocks/>
          </p:cNvCxnSpPr>
          <p:nvPr/>
        </p:nvCxnSpPr>
        <p:spPr>
          <a:xfrm flipV="1">
            <a:off x="6076006" y="2723169"/>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F6D66CC-FB17-451A-84F1-4DFDAE3F598C}"/>
              </a:ext>
            </a:extLst>
          </p:cNvPr>
          <p:cNvCxnSpPr>
            <a:cxnSpLocks/>
          </p:cNvCxnSpPr>
          <p:nvPr/>
        </p:nvCxnSpPr>
        <p:spPr>
          <a:xfrm>
            <a:off x="6092346" y="3301345"/>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AC4774A-D4B6-42AA-A3E0-E968EA703570}"/>
              </a:ext>
            </a:extLst>
          </p:cNvPr>
          <p:cNvSpPr/>
          <p:nvPr/>
        </p:nvSpPr>
        <p:spPr>
          <a:xfrm>
            <a:off x="6426930" y="335386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79" name="Rectangle 78">
            <a:extLst>
              <a:ext uri="{FF2B5EF4-FFF2-40B4-BE49-F238E27FC236}">
                <a16:creationId xmlns:a16="http://schemas.microsoft.com/office/drawing/2014/main" id="{C1BA599A-EAD2-47EC-84BD-1010F5A8210F}"/>
              </a:ext>
            </a:extLst>
          </p:cNvPr>
          <p:cNvSpPr/>
          <p:nvPr/>
        </p:nvSpPr>
        <p:spPr>
          <a:xfrm>
            <a:off x="6547561" y="2580133"/>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(14)</a:t>
            </a:r>
          </a:p>
        </p:txBody>
      </p:sp>
      <p:cxnSp>
        <p:nvCxnSpPr>
          <p:cNvPr id="80" name="Straight Arrow Connector 79">
            <a:extLst>
              <a:ext uri="{FF2B5EF4-FFF2-40B4-BE49-F238E27FC236}">
                <a16:creationId xmlns:a16="http://schemas.microsoft.com/office/drawing/2014/main" id="{C1E41E84-F2ED-4B8D-AE12-9634DC223CCB}"/>
              </a:ext>
            </a:extLst>
          </p:cNvPr>
          <p:cNvCxnSpPr>
            <a:cxnSpLocks/>
          </p:cNvCxnSpPr>
          <p:nvPr/>
        </p:nvCxnSpPr>
        <p:spPr>
          <a:xfrm flipV="1">
            <a:off x="5954367" y="4129992"/>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5049537-358C-4FB1-A5D8-7358E7372ED0}"/>
              </a:ext>
            </a:extLst>
          </p:cNvPr>
          <p:cNvCxnSpPr>
            <a:cxnSpLocks/>
          </p:cNvCxnSpPr>
          <p:nvPr/>
        </p:nvCxnSpPr>
        <p:spPr>
          <a:xfrm>
            <a:off x="5970707" y="4708168"/>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70F60DB1-20DF-415D-A4D1-AE4D96DF1E80}"/>
              </a:ext>
            </a:extLst>
          </p:cNvPr>
          <p:cNvSpPr/>
          <p:nvPr/>
        </p:nvSpPr>
        <p:spPr>
          <a:xfrm>
            <a:off x="6235968" y="4791001"/>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83" name="Rectangle 82">
            <a:extLst>
              <a:ext uri="{FF2B5EF4-FFF2-40B4-BE49-F238E27FC236}">
                <a16:creationId xmlns:a16="http://schemas.microsoft.com/office/drawing/2014/main" id="{8EE6C2D3-307C-481F-92F8-D8D428AC02C5}"/>
              </a:ext>
            </a:extLst>
          </p:cNvPr>
          <p:cNvSpPr/>
          <p:nvPr/>
        </p:nvSpPr>
        <p:spPr>
          <a:xfrm>
            <a:off x="6426930" y="3974531"/>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(14)</a:t>
            </a:r>
          </a:p>
        </p:txBody>
      </p:sp>
      <p:cxnSp>
        <p:nvCxnSpPr>
          <p:cNvPr id="84" name="Straight Arrow Connector 83">
            <a:extLst>
              <a:ext uri="{FF2B5EF4-FFF2-40B4-BE49-F238E27FC236}">
                <a16:creationId xmlns:a16="http://schemas.microsoft.com/office/drawing/2014/main" id="{0955027D-B586-44A3-8156-2A2383F12159}"/>
              </a:ext>
            </a:extLst>
          </p:cNvPr>
          <p:cNvCxnSpPr>
            <a:cxnSpLocks/>
          </p:cNvCxnSpPr>
          <p:nvPr/>
        </p:nvCxnSpPr>
        <p:spPr>
          <a:xfrm flipV="1">
            <a:off x="6014320" y="5338523"/>
            <a:ext cx="477806" cy="438885"/>
          </a:xfrm>
          <a:prstGeom prst="straightConnector1">
            <a:avLst/>
          </a:prstGeom>
          <a:ln w="53975" cap="rnd">
            <a:solidFill>
              <a:srgbClr val="C4BD9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706766F-1BAE-41E1-89C5-A9106F39B2A9}"/>
              </a:ext>
            </a:extLst>
          </p:cNvPr>
          <p:cNvCxnSpPr>
            <a:cxnSpLocks/>
          </p:cNvCxnSpPr>
          <p:nvPr/>
        </p:nvCxnSpPr>
        <p:spPr>
          <a:xfrm>
            <a:off x="6030660" y="5916699"/>
            <a:ext cx="669169" cy="247494"/>
          </a:xfrm>
          <a:prstGeom prst="straightConnector1">
            <a:avLst/>
          </a:prstGeom>
          <a:ln w="53975" cap="rnd">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F901F98-3A14-4327-BF19-DAEC1701DD3B}"/>
              </a:ext>
            </a:extLst>
          </p:cNvPr>
          <p:cNvSpPr/>
          <p:nvPr/>
        </p:nvSpPr>
        <p:spPr>
          <a:xfrm>
            <a:off x="6256290" y="5950085"/>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Autoclaved (6)</a:t>
            </a:r>
          </a:p>
        </p:txBody>
      </p:sp>
      <p:sp>
        <p:nvSpPr>
          <p:cNvPr id="87" name="Rectangle 86">
            <a:extLst>
              <a:ext uri="{FF2B5EF4-FFF2-40B4-BE49-F238E27FC236}">
                <a16:creationId xmlns:a16="http://schemas.microsoft.com/office/drawing/2014/main" id="{B0C93D0B-65FB-4C63-80F9-9A3D36D116BB}"/>
              </a:ext>
            </a:extLst>
          </p:cNvPr>
          <p:cNvSpPr/>
          <p:nvPr/>
        </p:nvSpPr>
        <p:spPr>
          <a:xfrm>
            <a:off x="6492126" y="5199232"/>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Non- Autoclaved (24)</a:t>
            </a:r>
          </a:p>
        </p:txBody>
      </p:sp>
      <p:sp>
        <p:nvSpPr>
          <p:cNvPr id="222" name="Rectangle 221">
            <a:extLst>
              <a:ext uri="{FF2B5EF4-FFF2-40B4-BE49-F238E27FC236}">
                <a16:creationId xmlns:a16="http://schemas.microsoft.com/office/drawing/2014/main" id="{9C4B7348-E27A-4288-876E-FD017B3B5428}"/>
              </a:ext>
            </a:extLst>
          </p:cNvPr>
          <p:cNvSpPr/>
          <p:nvPr/>
        </p:nvSpPr>
        <p:spPr>
          <a:xfrm>
            <a:off x="-328638" y="6401617"/>
            <a:ext cx="2613298" cy="369332"/>
          </a:xfrm>
          <a:prstGeom prst="rect">
            <a:avLst/>
          </a:prstGeom>
        </p:spPr>
        <p:txBody>
          <a:bodyPr wrap="square">
            <a:spAutoFit/>
          </a:bodyPr>
          <a:lstStyle/>
          <a:p>
            <a:pPr algn="ctr"/>
            <a:r>
              <a:rPr lang="en-US" dirty="0">
                <a:latin typeface="Century Gothic" panose="020B0502020202020204" pitchFamily="34" charset="0"/>
                <a:ea typeface="Verdana" pitchFamily="34" charset="0"/>
                <a:cs typeface="Verdana" pitchFamily="34" charset="0"/>
              </a:rPr>
              <a:t>Total = 550 pots</a:t>
            </a:r>
          </a:p>
        </p:txBody>
      </p:sp>
      <p:grpSp>
        <p:nvGrpSpPr>
          <p:cNvPr id="61" name="Group 60">
            <a:extLst>
              <a:ext uri="{FF2B5EF4-FFF2-40B4-BE49-F238E27FC236}">
                <a16:creationId xmlns:a16="http://schemas.microsoft.com/office/drawing/2014/main" id="{62ED5C8B-BFEA-416E-A0C1-2420FEBF71A0}"/>
              </a:ext>
            </a:extLst>
          </p:cNvPr>
          <p:cNvGrpSpPr/>
          <p:nvPr/>
        </p:nvGrpSpPr>
        <p:grpSpPr>
          <a:xfrm>
            <a:off x="10980283" y="6391285"/>
            <a:ext cx="890145" cy="413852"/>
            <a:chOff x="10967816" y="6391059"/>
            <a:chExt cx="890145" cy="413852"/>
          </a:xfrm>
        </p:grpSpPr>
        <p:pic>
          <p:nvPicPr>
            <p:cNvPr id="63" name="Picture 62" descr="Screen Clipping">
              <a:extLst>
                <a:ext uri="{FF2B5EF4-FFF2-40B4-BE49-F238E27FC236}">
                  <a16:creationId xmlns:a16="http://schemas.microsoft.com/office/drawing/2014/main" id="{BBD7F3FB-31CF-42F9-9824-89D9EB1351D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65" name="Picture 64">
              <a:extLst>
                <a:ext uri="{FF2B5EF4-FFF2-40B4-BE49-F238E27FC236}">
                  <a16:creationId xmlns:a16="http://schemas.microsoft.com/office/drawing/2014/main" id="{F1DFA840-BFD8-497E-AE1E-89561EF7EBC0}"/>
                </a:ext>
              </a:extLst>
            </p:cNvPr>
            <p:cNvPicPr>
              <a:picLocks noChangeAspect="1"/>
            </p:cNvPicPr>
            <p:nvPr/>
          </p:nvPicPr>
          <p:blipFill>
            <a:blip r:embed="rId10"/>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96" name="Picture 11" descr="C:\Users\Boahemaa Adu-Oppong\SkyDrive\SkyDrive camera roll\WP_001291.jpg">
            <a:extLst>
              <a:ext uri="{FF2B5EF4-FFF2-40B4-BE49-F238E27FC236}">
                <a16:creationId xmlns:a16="http://schemas.microsoft.com/office/drawing/2014/main" id="{3197D63C-CFD9-4ACB-A28F-0F54427BA0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83100" y="115915"/>
            <a:ext cx="2568154" cy="342261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2" descr="C:\Users\Boahemaa Adu-Oppong\SkyDrive\SkyDrive camera roll\WP_001293.jpg">
            <a:extLst>
              <a:ext uri="{FF2B5EF4-FFF2-40B4-BE49-F238E27FC236}">
                <a16:creationId xmlns:a16="http://schemas.microsoft.com/office/drawing/2014/main" id="{D67354AD-4657-4AAE-9705-E0F1201272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55552" y="4127708"/>
            <a:ext cx="2595702" cy="194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6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nodeType="withEffect">
                                  <p:stCondLst>
                                    <p:cond delay="0"/>
                                  </p:stCondLst>
                                  <p:childTnLst>
                                    <p:set>
                                      <p:cBhvr>
                                        <p:cTn id="9" dur="indefinite"/>
                                        <p:tgtEl>
                                          <p:spTgt spid="3"/>
                                        </p:tgtEl>
                                        <p:attrNameLst>
                                          <p:attrName>style.opacity</p:attrName>
                                        </p:attrNameLst>
                                      </p:cBhvr>
                                      <p:to>
                                        <p:strVal val="0.5"/>
                                      </p:to>
                                    </p:set>
                                    <p:animEffect filter="image" prLst="opacity: 0.5">
                                      <p:cBhvr rctx="IE">
                                        <p:cTn id="10" dur="indefinite"/>
                                        <p:tgtEl>
                                          <p:spTgt spid="3"/>
                                        </p:tgtEl>
                                      </p:cBhvr>
                                    </p:animEffect>
                                  </p:childTnLst>
                                </p:cTn>
                              </p:par>
                              <p:par>
                                <p:cTn id="11" presetID="9" presetClass="emph" presetSubtype="0" grpId="0" nodeType="withEffect">
                                  <p:stCondLst>
                                    <p:cond delay="0"/>
                                  </p:stCondLst>
                                  <p:childTnLst>
                                    <p:set>
                                      <p:cBhvr>
                                        <p:cTn id="12" dur="indefinite"/>
                                        <p:tgtEl>
                                          <p:spTgt spid="8"/>
                                        </p:tgtEl>
                                        <p:attrNameLst>
                                          <p:attrName>style.opacity</p:attrName>
                                        </p:attrNameLst>
                                      </p:cBhvr>
                                      <p:to>
                                        <p:strVal val="0.5"/>
                                      </p:to>
                                    </p:set>
                                    <p:animEffect filter="image" prLst="opacity: 0.5">
                                      <p:cBhvr rctx="IE">
                                        <p:cTn id="13" dur="indefinite"/>
                                        <p:tgtEl>
                                          <p:spTgt spid="8"/>
                                        </p:tgtEl>
                                      </p:cBhvr>
                                    </p:animEffect>
                                  </p:childTnLst>
                                </p:cTn>
                              </p:par>
                              <p:par>
                                <p:cTn id="14" presetID="9" presetClass="emph" presetSubtype="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nodeType="withEffect">
                                  <p:stCondLst>
                                    <p:cond delay="0"/>
                                  </p:stCondLst>
                                  <p:childTnLst>
                                    <p:set>
                                      <p:cBhvr>
                                        <p:cTn id="18" dur="indefinite"/>
                                        <p:tgtEl>
                                          <p:spTgt spid="4"/>
                                        </p:tgtEl>
                                        <p:attrNameLst>
                                          <p:attrName>style.opacity</p:attrName>
                                        </p:attrNameLst>
                                      </p:cBhvr>
                                      <p:to>
                                        <p:strVal val="0.5"/>
                                      </p:to>
                                    </p:set>
                                    <p:animEffect filter="image" prLst="opacity: 0.5">
                                      <p:cBhvr rctx="IE">
                                        <p:cTn id="19" dur="indefinite"/>
                                        <p:tgtEl>
                                          <p:spTgt spid="4"/>
                                        </p:tgtEl>
                                      </p:cBhvr>
                                    </p:animEffect>
                                  </p:childTnLst>
                                </p:cTn>
                              </p:par>
                              <p:par>
                                <p:cTn id="20" presetID="9" presetClass="emph" presetSubtype="0" grpId="0" nodeType="withEffect">
                                  <p:stCondLst>
                                    <p:cond delay="0"/>
                                  </p:stCondLst>
                                  <p:childTnLst>
                                    <p:set>
                                      <p:cBhvr>
                                        <p:cTn id="21" dur="indefinite"/>
                                        <p:tgtEl>
                                          <p:spTgt spid="12"/>
                                        </p:tgtEl>
                                        <p:attrNameLst>
                                          <p:attrName>style.opacity</p:attrName>
                                        </p:attrNameLst>
                                      </p:cBhvr>
                                      <p:to>
                                        <p:strVal val="0.5"/>
                                      </p:to>
                                    </p:set>
                                    <p:animEffect filter="image" prLst="opacity: 0.5">
                                      <p:cBhvr rctx="IE">
                                        <p:cTn id="22" dur="indefinite"/>
                                        <p:tgtEl>
                                          <p:spTgt spid="12"/>
                                        </p:tgtEl>
                                      </p:cBhvr>
                                    </p:animEffect>
                                  </p:childTnLst>
                                </p:cTn>
                              </p:par>
                              <p:par>
                                <p:cTn id="23" presetID="9" presetClass="emph" presetSubtype="0" nodeType="withEffect">
                                  <p:stCondLst>
                                    <p:cond delay="0"/>
                                  </p:stCondLst>
                                  <p:childTnLst>
                                    <p:set>
                                      <p:cBhvr>
                                        <p:cTn id="24" dur="indefinite"/>
                                        <p:tgtEl>
                                          <p:spTgt spid="6"/>
                                        </p:tgtEl>
                                        <p:attrNameLst>
                                          <p:attrName>style.opacity</p:attrName>
                                        </p:attrNameLst>
                                      </p:cBhvr>
                                      <p:to>
                                        <p:strVal val="0.5"/>
                                      </p:to>
                                    </p:set>
                                    <p:animEffect filter="image" prLst="opacity: 0.5">
                                      <p:cBhvr rctx="IE">
                                        <p:cTn id="25" dur="indefinite"/>
                                        <p:tgtEl>
                                          <p:spTgt spid="6"/>
                                        </p:tgtEl>
                                      </p:cBhvr>
                                    </p:animEffect>
                                  </p:childTnLst>
                                </p:cTn>
                              </p:par>
                              <p:par>
                                <p:cTn id="26" presetID="9" presetClass="emph" presetSubtype="0" grpId="0" nodeType="withEffect">
                                  <p:stCondLst>
                                    <p:cond delay="0"/>
                                  </p:stCondLst>
                                  <p:childTnLst>
                                    <p:set>
                                      <p:cBhvr>
                                        <p:cTn id="27" dur="indefinite"/>
                                        <p:tgtEl>
                                          <p:spTgt spid="13"/>
                                        </p:tgtEl>
                                        <p:attrNameLst>
                                          <p:attrName>style.opacity</p:attrName>
                                        </p:attrNameLst>
                                      </p:cBhvr>
                                      <p:to>
                                        <p:strVal val="0.5"/>
                                      </p:to>
                                    </p:set>
                                    <p:animEffect filter="image" prLst="opacity: 0.5">
                                      <p:cBhvr rctx="IE">
                                        <p:cTn id="28" dur="indefinite"/>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27" grpId="0"/>
      <p:bldP spid="29" grpId="0"/>
      <p:bldP spid="31" grpId="0"/>
      <p:bldP spid="33" grpId="0"/>
      <p:bldP spid="35" grpId="0"/>
      <p:bldP spid="36" grpId="0"/>
      <p:bldP spid="37" grpId="0"/>
      <p:bldP spid="38" grpId="0"/>
      <p:bldP spid="39" grpId="0"/>
      <p:bldP spid="41" grpId="0"/>
      <p:bldP spid="69" grpId="0"/>
      <p:bldP spid="70" grpId="0"/>
      <p:bldP spid="74" grpId="0"/>
      <p:bldP spid="75" grpId="0"/>
      <p:bldP spid="78" grpId="0"/>
      <p:bldP spid="79" grpId="0"/>
      <p:bldP spid="82" grpId="0"/>
      <p:bldP spid="83" grpId="0"/>
      <p:bldP spid="86" grpId="0"/>
      <p:bldP spid="87"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678"/>
            <a:ext cx="10515600" cy="1325563"/>
          </a:xfrm>
        </p:spPr>
        <p:txBody>
          <a:bodyPr/>
          <a:lstStyle/>
          <a:p>
            <a:r>
              <a:rPr lang="en-US" dirty="0"/>
              <a:t>Supplementary Figure 1. </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387" y="1050142"/>
            <a:ext cx="8584164" cy="5180704"/>
          </a:xfrm>
          <a:prstGeom prst="rect">
            <a:avLst/>
          </a:prstGeom>
        </p:spPr>
      </p:pic>
    </p:spTree>
    <p:extLst>
      <p:ext uri="{BB962C8B-B14F-4D97-AF65-F5344CB8AC3E}">
        <p14:creationId xmlns:p14="http://schemas.microsoft.com/office/powerpoint/2010/main" val="718873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095" y="3648439"/>
            <a:ext cx="4942282" cy="3101922"/>
          </a:xfrm>
          <a:prstGeom prst="rect">
            <a:avLst/>
          </a:prstGeom>
        </p:spPr>
      </p:pic>
      <p:pic>
        <p:nvPicPr>
          <p:cNvPr id="3" name="Picture 2" descr="Screen Clipping"/>
          <p:cNvPicPr>
            <a:picLocks noChangeAspect="1"/>
          </p:cNvPicPr>
          <p:nvPr/>
        </p:nvPicPr>
        <p:blipFill rotWithShape="1">
          <a:blip r:embed="rId4">
            <a:extLst>
              <a:ext uri="{28A0092B-C50C-407E-A947-70E740481C1C}">
                <a14:useLocalDpi xmlns:a14="http://schemas.microsoft.com/office/drawing/2010/main" val="0"/>
              </a:ext>
            </a:extLst>
          </a:blip>
          <a:srcRect r="2105"/>
          <a:stretch/>
        </p:blipFill>
        <p:spPr>
          <a:xfrm>
            <a:off x="1104251" y="3816233"/>
            <a:ext cx="4675198" cy="2930402"/>
          </a:xfrm>
          <a:prstGeom prst="rect">
            <a:avLst/>
          </a:prstGeom>
        </p:spPr>
      </p:pic>
      <p:sp>
        <p:nvSpPr>
          <p:cNvPr id="15" name="TextBox 14"/>
          <p:cNvSpPr txBox="1"/>
          <p:nvPr/>
        </p:nvSpPr>
        <p:spPr>
          <a:xfrm>
            <a:off x="6406646" y="3706872"/>
            <a:ext cx="31248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0.078</a:t>
            </a:r>
          </a:p>
        </p:txBody>
      </p:sp>
      <p:sp>
        <p:nvSpPr>
          <p:cNvPr id="16" name="TextBox 15"/>
          <p:cNvSpPr txBox="1"/>
          <p:nvPr/>
        </p:nvSpPr>
        <p:spPr>
          <a:xfrm>
            <a:off x="5519312" y="689094"/>
            <a:ext cx="5447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19" name="TextBox 18"/>
          <p:cNvSpPr txBox="1"/>
          <p:nvPr/>
        </p:nvSpPr>
        <p:spPr>
          <a:xfrm>
            <a:off x="831859" y="816607"/>
            <a:ext cx="5447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20" name="TextBox 19"/>
          <p:cNvSpPr txBox="1"/>
          <p:nvPr/>
        </p:nvSpPr>
        <p:spPr>
          <a:xfrm>
            <a:off x="1441661" y="3859313"/>
            <a:ext cx="31248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0.006</a:t>
            </a:r>
          </a:p>
        </p:txBody>
      </p:sp>
      <p:sp>
        <p:nvSpPr>
          <p:cNvPr id="21" name="Title 1"/>
          <p:cNvSpPr>
            <a:spLocks noGrp="1"/>
          </p:cNvSpPr>
          <p:nvPr>
            <p:ph type="title"/>
          </p:nvPr>
        </p:nvSpPr>
        <p:spPr>
          <a:xfrm>
            <a:off x="24018" y="-155947"/>
            <a:ext cx="6191794" cy="1325563"/>
          </a:xfrm>
        </p:spPr>
        <p:txBody>
          <a:bodyPr>
            <a:normAutofit/>
          </a:bodyPr>
          <a:lstStyle/>
          <a:p>
            <a:r>
              <a:rPr lang="en-US" sz="3200" dirty="0"/>
              <a:t>Supplementary Figure 2. </a:t>
            </a:r>
          </a:p>
        </p:txBody>
      </p:sp>
      <p:pic>
        <p:nvPicPr>
          <p:cNvPr id="14" name="Picture 13" descr="170512_cap_species_full_model.pdf - Adobe Acrobat Reader DC"/>
          <p:cNvPicPr>
            <a:picLocks noChangeAspect="1"/>
          </p:cNvPicPr>
          <p:nvPr/>
        </p:nvPicPr>
        <p:blipFill rotWithShape="1">
          <a:blip r:embed="rId5">
            <a:extLst>
              <a:ext uri="{28A0092B-C50C-407E-A947-70E740481C1C}">
                <a14:useLocalDpi xmlns:a14="http://schemas.microsoft.com/office/drawing/2010/main" val="0"/>
              </a:ext>
            </a:extLst>
          </a:blip>
          <a:srcRect l="6507" t="15144" r="9761" b="952"/>
          <a:stretch/>
        </p:blipFill>
        <p:spPr>
          <a:xfrm>
            <a:off x="1104251" y="808938"/>
            <a:ext cx="4512778" cy="2897934"/>
          </a:xfrm>
          <a:prstGeom prst="rect">
            <a:avLst/>
          </a:prstGeom>
        </p:spPr>
      </p:pic>
      <p:pic>
        <p:nvPicPr>
          <p:cNvPr id="23" name="Picture 2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8780" y="586775"/>
            <a:ext cx="4772296" cy="2979132"/>
          </a:xfrm>
          <a:prstGeom prst="rect">
            <a:avLst/>
          </a:prstGeom>
        </p:spPr>
      </p:pic>
      <p:sp>
        <p:nvSpPr>
          <p:cNvPr id="24" name="TextBox 23"/>
          <p:cNvSpPr txBox="1"/>
          <p:nvPr/>
        </p:nvSpPr>
        <p:spPr>
          <a:xfrm>
            <a:off x="831859" y="3776219"/>
            <a:ext cx="5447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25" name="TextBox 24"/>
          <p:cNvSpPr txBox="1"/>
          <p:nvPr/>
        </p:nvSpPr>
        <p:spPr>
          <a:xfrm>
            <a:off x="5681732" y="3590301"/>
            <a:ext cx="5447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
            </a:r>
          </a:p>
        </p:txBody>
      </p:sp>
      <p:sp>
        <p:nvSpPr>
          <p:cNvPr id="17" name="TextBox 16"/>
          <p:cNvSpPr txBox="1"/>
          <p:nvPr/>
        </p:nvSpPr>
        <p:spPr>
          <a:xfrm>
            <a:off x="3472664" y="710071"/>
            <a:ext cx="31248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0.073</a:t>
            </a:r>
          </a:p>
        </p:txBody>
      </p:sp>
      <p:sp>
        <p:nvSpPr>
          <p:cNvPr id="18" name="TextBox 17"/>
          <p:cNvSpPr txBox="1"/>
          <p:nvPr/>
        </p:nvSpPr>
        <p:spPr>
          <a:xfrm>
            <a:off x="8184364" y="562381"/>
            <a:ext cx="31248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0.019</a:t>
            </a:r>
          </a:p>
        </p:txBody>
      </p:sp>
    </p:spTree>
    <p:extLst>
      <p:ext uri="{BB962C8B-B14F-4D97-AF65-F5344CB8AC3E}">
        <p14:creationId xmlns:p14="http://schemas.microsoft.com/office/powerpoint/2010/main" val="2435063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1991454" y="864577"/>
            <a:ext cx="6747598" cy="4543446"/>
            <a:chOff x="3376116" y="1458937"/>
            <a:chExt cx="4059826" cy="3210157"/>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116" y="1949042"/>
              <a:ext cx="4059826" cy="2720052"/>
            </a:xfrm>
            <a:prstGeom prst="rect">
              <a:avLst/>
            </a:prstGeom>
          </p:spPr>
        </p:pic>
        <p:cxnSp>
          <p:nvCxnSpPr>
            <p:cNvPr id="6" name="Straight Connector 5"/>
            <p:cNvCxnSpPr/>
            <p:nvPr/>
          </p:nvCxnSpPr>
          <p:spPr>
            <a:xfrm flipV="1">
              <a:off x="6075531" y="3155182"/>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914751" y="3155182"/>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075532" y="3155182"/>
              <a:ext cx="845680"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345406" y="2922891"/>
              <a:ext cx="457200" cy="369332"/>
            </a:xfrm>
            <a:prstGeom prst="rect">
              <a:avLst/>
            </a:prstGeom>
            <a:noFill/>
          </p:spPr>
          <p:txBody>
            <a:bodyPr wrap="square" rtlCol="0">
              <a:spAutoFit/>
            </a:bodyPr>
            <a:lstStyle/>
            <a:p>
              <a:r>
                <a:rPr lang="en-US" dirty="0"/>
                <a:t>*</a:t>
              </a:r>
            </a:p>
          </p:txBody>
        </p:sp>
        <p:cxnSp>
          <p:nvCxnSpPr>
            <p:cNvPr id="10" name="Straight Connector 9"/>
            <p:cNvCxnSpPr/>
            <p:nvPr/>
          </p:nvCxnSpPr>
          <p:spPr>
            <a:xfrm flipV="1">
              <a:off x="4377354" y="1677416"/>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434703" y="1677416"/>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4377355" y="1677416"/>
              <a:ext cx="2057348"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818" y="1458937"/>
              <a:ext cx="457200" cy="369332"/>
            </a:xfrm>
            <a:prstGeom prst="rect">
              <a:avLst/>
            </a:prstGeom>
            <a:noFill/>
          </p:spPr>
          <p:txBody>
            <a:bodyPr wrap="square" rtlCol="0">
              <a:spAutoFit/>
            </a:bodyPr>
            <a:lstStyle/>
            <a:p>
              <a:r>
                <a:rPr lang="en-US" dirty="0"/>
                <a:t>*</a:t>
              </a:r>
            </a:p>
          </p:txBody>
        </p:sp>
      </p:grpSp>
      <p:sp>
        <p:nvSpPr>
          <p:cNvPr id="14" name="TextBox 13"/>
          <p:cNvSpPr txBox="1"/>
          <p:nvPr/>
        </p:nvSpPr>
        <p:spPr>
          <a:xfrm>
            <a:off x="2666896" y="6257836"/>
            <a:ext cx="7269433" cy="600164"/>
          </a:xfrm>
          <a:prstGeom prst="rect">
            <a:avLst/>
          </a:prstGeom>
          <a:noFill/>
        </p:spPr>
        <p:txBody>
          <a:bodyPr wrap="square" rtlCol="0">
            <a:spAutoFit/>
          </a:bodyPr>
          <a:lstStyle/>
          <a:p>
            <a:r>
              <a:rPr lang="en-US" sz="1100" dirty="0"/>
              <a:t>Live vs Autoclaved -Permutation </a:t>
            </a:r>
            <a:r>
              <a:rPr lang="en-US" sz="1100" dirty="0" err="1"/>
              <a:t>Anova</a:t>
            </a:r>
            <a:r>
              <a:rPr lang="en-US" sz="1100" dirty="0"/>
              <a:t> - p &lt; 0.001</a:t>
            </a:r>
          </a:p>
          <a:p>
            <a:r>
              <a:rPr lang="en-US" sz="1100" dirty="0"/>
              <a:t>Autoclaved - Antibiotics vs No-Antibiotics – Permutation ANOVA p&lt;.001</a:t>
            </a:r>
          </a:p>
          <a:p>
            <a:endParaRPr lang="en-US" sz="1100" dirty="0"/>
          </a:p>
        </p:txBody>
      </p:sp>
      <p:sp>
        <p:nvSpPr>
          <p:cNvPr id="16" name="Title 1"/>
          <p:cNvSpPr>
            <a:spLocks noGrp="1"/>
          </p:cNvSpPr>
          <p:nvPr>
            <p:ph type="title"/>
          </p:nvPr>
        </p:nvSpPr>
        <p:spPr>
          <a:xfrm>
            <a:off x="24018" y="-155947"/>
            <a:ext cx="6191794" cy="1325563"/>
          </a:xfrm>
        </p:spPr>
        <p:txBody>
          <a:bodyPr>
            <a:normAutofit/>
          </a:bodyPr>
          <a:lstStyle/>
          <a:p>
            <a:r>
              <a:rPr lang="en-US" sz="3200" dirty="0"/>
              <a:t>Supplementary Figure 3. </a:t>
            </a:r>
          </a:p>
        </p:txBody>
      </p:sp>
    </p:spTree>
    <p:extLst>
      <p:ext uri="{BB962C8B-B14F-4D97-AF65-F5344CB8AC3E}">
        <p14:creationId xmlns:p14="http://schemas.microsoft.com/office/powerpoint/2010/main" val="2205168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58F3-0F4B-434F-AD3F-6BFD09744B8F}"/>
              </a:ext>
            </a:extLst>
          </p:cNvPr>
          <p:cNvSpPr>
            <a:spLocks noGrp="1"/>
          </p:cNvSpPr>
          <p:nvPr>
            <p:ph type="title"/>
          </p:nvPr>
        </p:nvSpPr>
        <p:spPr/>
        <p:txBody>
          <a:bodyPr>
            <a:normAutofit fontScale="90000"/>
          </a:bodyPr>
          <a:lstStyle/>
          <a:p>
            <a:r>
              <a:rPr lang="en-US" dirty="0" err="1"/>
              <a:t>Endosphere</a:t>
            </a:r>
            <a:r>
              <a:rPr lang="en-US" dirty="0"/>
              <a:t> contains bacteria that are compositionally distinct from nearby habitats </a:t>
            </a:r>
          </a:p>
        </p:txBody>
      </p:sp>
      <p:sp>
        <p:nvSpPr>
          <p:cNvPr id="4" name="Slide Number Placeholder 3">
            <a:extLst>
              <a:ext uri="{FF2B5EF4-FFF2-40B4-BE49-F238E27FC236}">
                <a16:creationId xmlns:a16="http://schemas.microsoft.com/office/drawing/2014/main" id="{15B585C4-B02A-4AB5-9099-C51EFBA87916}"/>
              </a:ext>
            </a:extLst>
          </p:cNvPr>
          <p:cNvSpPr>
            <a:spLocks noGrp="1"/>
          </p:cNvSpPr>
          <p:nvPr>
            <p:ph type="sldNum" sz="quarter" idx="12"/>
          </p:nvPr>
        </p:nvSpPr>
        <p:spPr/>
        <p:txBody>
          <a:bodyPr/>
          <a:lstStyle/>
          <a:p>
            <a:fld id="{77E59808-E941-46E1-872F-5DB51E5B6943}" type="slidenum">
              <a:rPr lang="en-US" smtClean="0"/>
              <a:pPr/>
              <a:t>8</a:t>
            </a:fld>
            <a:endParaRPr lang="en-US"/>
          </a:p>
        </p:txBody>
      </p:sp>
      <p:pic>
        <p:nvPicPr>
          <p:cNvPr id="8" name="Picture 7" descr="Screen Clipping">
            <a:extLst>
              <a:ext uri="{FF2B5EF4-FFF2-40B4-BE49-F238E27FC236}">
                <a16:creationId xmlns:a16="http://schemas.microsoft.com/office/drawing/2014/main" id="{373BBBBE-A338-4117-B960-F9FE1D685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370" y="1079196"/>
            <a:ext cx="5722748" cy="5196806"/>
          </a:xfrm>
          <a:prstGeom prst="rect">
            <a:avLst/>
          </a:prstGeom>
        </p:spPr>
      </p:pic>
      <p:sp>
        <p:nvSpPr>
          <p:cNvPr id="9" name="TextBox 8">
            <a:extLst>
              <a:ext uri="{FF2B5EF4-FFF2-40B4-BE49-F238E27FC236}">
                <a16:creationId xmlns:a16="http://schemas.microsoft.com/office/drawing/2014/main" id="{7BF288C3-EAAF-4602-B232-290B12A52AEB}"/>
              </a:ext>
            </a:extLst>
          </p:cNvPr>
          <p:cNvSpPr txBox="1"/>
          <p:nvPr/>
        </p:nvSpPr>
        <p:spPr>
          <a:xfrm>
            <a:off x="8621529" y="1473535"/>
            <a:ext cx="1489682" cy="400110"/>
          </a:xfrm>
          <a:prstGeom prst="rect">
            <a:avLst/>
          </a:prstGeom>
          <a:noFill/>
        </p:spPr>
        <p:txBody>
          <a:bodyPr wrap="square" rtlCol="0">
            <a:spAutoFit/>
          </a:bodyPr>
          <a:lstStyle/>
          <a:p>
            <a:pPr algn="ctr"/>
            <a:r>
              <a:rPr lang="en-US" sz="2000" b="1" dirty="0">
                <a:latin typeface="Century Gothic" panose="020B0502020202020204" pitchFamily="34" charset="0"/>
              </a:rPr>
              <a:t>Soil</a:t>
            </a:r>
          </a:p>
        </p:txBody>
      </p:sp>
      <p:sp>
        <p:nvSpPr>
          <p:cNvPr id="10" name="TextBox 9">
            <a:extLst>
              <a:ext uri="{FF2B5EF4-FFF2-40B4-BE49-F238E27FC236}">
                <a16:creationId xmlns:a16="http://schemas.microsoft.com/office/drawing/2014/main" id="{C46153A6-B41B-47EB-8C51-7E2EBAE6ED9E}"/>
              </a:ext>
            </a:extLst>
          </p:cNvPr>
          <p:cNvSpPr txBox="1"/>
          <p:nvPr/>
        </p:nvSpPr>
        <p:spPr>
          <a:xfrm>
            <a:off x="6474764" y="5828138"/>
            <a:ext cx="1829026" cy="400110"/>
          </a:xfrm>
          <a:prstGeom prst="rect">
            <a:avLst/>
          </a:prstGeom>
          <a:noFill/>
        </p:spPr>
        <p:txBody>
          <a:bodyPr wrap="square" rtlCol="0">
            <a:spAutoFit/>
          </a:bodyPr>
          <a:lstStyle/>
          <a:p>
            <a:pPr algn="ctr"/>
            <a:r>
              <a:rPr lang="en-US" sz="2000" b="1" dirty="0" err="1">
                <a:latin typeface="Century Gothic" panose="020B0502020202020204" pitchFamily="34" charset="0"/>
              </a:rPr>
              <a:t>Endosphere</a:t>
            </a:r>
            <a:endParaRPr lang="en-US" sz="2000" b="1" dirty="0">
              <a:latin typeface="Century Gothic" panose="020B0502020202020204" pitchFamily="34" charset="0"/>
            </a:endParaRPr>
          </a:p>
        </p:txBody>
      </p:sp>
      <p:sp>
        <p:nvSpPr>
          <p:cNvPr id="11" name="TextBox 10">
            <a:extLst>
              <a:ext uri="{FF2B5EF4-FFF2-40B4-BE49-F238E27FC236}">
                <a16:creationId xmlns:a16="http://schemas.microsoft.com/office/drawing/2014/main" id="{6570EAF3-1BF2-42AA-939A-F8A4797F64A1}"/>
              </a:ext>
            </a:extLst>
          </p:cNvPr>
          <p:cNvSpPr txBox="1"/>
          <p:nvPr/>
        </p:nvSpPr>
        <p:spPr>
          <a:xfrm>
            <a:off x="10408437" y="5828138"/>
            <a:ext cx="1983588" cy="400110"/>
          </a:xfrm>
          <a:prstGeom prst="rect">
            <a:avLst/>
          </a:prstGeom>
          <a:noFill/>
        </p:spPr>
        <p:txBody>
          <a:bodyPr wrap="square" rtlCol="0">
            <a:spAutoFit/>
          </a:bodyPr>
          <a:lstStyle/>
          <a:p>
            <a:pPr algn="ctr"/>
            <a:r>
              <a:rPr lang="en-US" sz="2000" b="1" dirty="0" err="1">
                <a:latin typeface="Century Gothic" panose="020B0502020202020204" pitchFamily="34" charset="0"/>
              </a:rPr>
              <a:t>Rhizosphere</a:t>
            </a:r>
            <a:endParaRPr lang="en-US" sz="2000" b="1" dirty="0">
              <a:latin typeface="Century Gothic" panose="020B0502020202020204" pitchFamily="34" charset="0"/>
            </a:endParaRPr>
          </a:p>
        </p:txBody>
      </p:sp>
      <p:sp>
        <p:nvSpPr>
          <p:cNvPr id="12" name="Rectangle 11">
            <a:extLst>
              <a:ext uri="{FF2B5EF4-FFF2-40B4-BE49-F238E27FC236}">
                <a16:creationId xmlns:a16="http://schemas.microsoft.com/office/drawing/2014/main" id="{F677FA42-93FA-4D19-8A18-2FBE4B22A31F}"/>
              </a:ext>
            </a:extLst>
          </p:cNvPr>
          <p:cNvSpPr/>
          <p:nvPr/>
        </p:nvSpPr>
        <p:spPr>
          <a:xfrm flipH="1">
            <a:off x="6551939" y="5895975"/>
            <a:ext cx="1862918" cy="3322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3EA3A-9584-44B2-839C-75A0FF022E99}"/>
              </a:ext>
            </a:extLst>
          </p:cNvPr>
          <p:cNvSpPr txBox="1"/>
          <p:nvPr/>
        </p:nvSpPr>
        <p:spPr>
          <a:xfrm>
            <a:off x="4812" y="3442362"/>
            <a:ext cx="2846258" cy="584775"/>
          </a:xfrm>
          <a:prstGeom prst="rect">
            <a:avLst/>
          </a:prstGeom>
          <a:noFill/>
        </p:spPr>
        <p:txBody>
          <a:bodyPr wrap="square" rtlCol="0">
            <a:spAutoFit/>
          </a:bodyPr>
          <a:lstStyle/>
          <a:p>
            <a:r>
              <a:rPr lang="en-US" sz="3200" dirty="0" err="1">
                <a:solidFill>
                  <a:prstClr val="white"/>
                </a:solidFill>
                <a:latin typeface="Century Gothic" panose="020B0502020202020204" pitchFamily="34" charset="0"/>
              </a:rPr>
              <a:t>Rhizosphere</a:t>
            </a:r>
            <a:endParaRPr lang="en-US" sz="3200" dirty="0">
              <a:solidFill>
                <a:prstClr val="white"/>
              </a:solidFill>
              <a:latin typeface="Century Gothic" panose="020B0502020202020204" pitchFamily="34" charset="0"/>
            </a:endParaRPr>
          </a:p>
        </p:txBody>
      </p:sp>
      <p:sp>
        <p:nvSpPr>
          <p:cNvPr id="14" name="TextBox 13">
            <a:extLst>
              <a:ext uri="{FF2B5EF4-FFF2-40B4-BE49-F238E27FC236}">
                <a16:creationId xmlns:a16="http://schemas.microsoft.com/office/drawing/2014/main" id="{AB910024-F0D3-410F-8AF9-AF4CB2FD0F21}"/>
              </a:ext>
            </a:extLst>
          </p:cNvPr>
          <p:cNvSpPr txBox="1"/>
          <p:nvPr/>
        </p:nvSpPr>
        <p:spPr>
          <a:xfrm>
            <a:off x="-4613" y="3862421"/>
            <a:ext cx="2731424" cy="584775"/>
          </a:xfrm>
          <a:prstGeom prst="rect">
            <a:avLst/>
          </a:prstGeom>
          <a:noFill/>
        </p:spPr>
        <p:txBody>
          <a:bodyPr wrap="square" rtlCol="0">
            <a:spAutoFit/>
          </a:bodyPr>
          <a:lstStyle/>
          <a:p>
            <a:r>
              <a:rPr lang="en-US" sz="3200" dirty="0" err="1">
                <a:solidFill>
                  <a:prstClr val="white"/>
                </a:solidFill>
                <a:latin typeface="Century Gothic" panose="020B0502020202020204" pitchFamily="34" charset="0"/>
              </a:rPr>
              <a:t>Endosphere</a:t>
            </a:r>
            <a:endParaRPr lang="en-US" sz="3200" dirty="0">
              <a:solidFill>
                <a:prstClr val="white"/>
              </a:solidFill>
              <a:latin typeface="Century Gothic" panose="020B0502020202020204" pitchFamily="34" charset="0"/>
            </a:endParaRPr>
          </a:p>
        </p:txBody>
      </p:sp>
      <p:grpSp>
        <p:nvGrpSpPr>
          <p:cNvPr id="15" name="Group 14">
            <a:extLst>
              <a:ext uri="{FF2B5EF4-FFF2-40B4-BE49-F238E27FC236}">
                <a16:creationId xmlns:a16="http://schemas.microsoft.com/office/drawing/2014/main" id="{C762C0FC-AC96-4132-B7AC-6C6FF7A45250}"/>
              </a:ext>
            </a:extLst>
          </p:cNvPr>
          <p:cNvGrpSpPr/>
          <p:nvPr/>
        </p:nvGrpSpPr>
        <p:grpSpPr>
          <a:xfrm>
            <a:off x="2698871" y="1503667"/>
            <a:ext cx="3508432" cy="4788357"/>
            <a:chOff x="3024890" y="1500706"/>
            <a:chExt cx="3508432" cy="4788357"/>
          </a:xfrm>
        </p:grpSpPr>
        <p:pic>
          <p:nvPicPr>
            <p:cNvPr id="16" name="Picture 15" descr="Screen Clipping">
              <a:extLst>
                <a:ext uri="{FF2B5EF4-FFF2-40B4-BE49-F238E27FC236}">
                  <a16:creationId xmlns:a16="http://schemas.microsoft.com/office/drawing/2014/main" id="{11368F29-A68A-4BBF-B2FF-F89A36CF5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890" y="1500706"/>
              <a:ext cx="3508432" cy="4788357"/>
            </a:xfrm>
            <a:prstGeom prst="rect">
              <a:avLst/>
            </a:prstGeom>
          </p:spPr>
        </p:pic>
        <p:sp>
          <p:nvSpPr>
            <p:cNvPr id="17" name="Rectangle 16">
              <a:extLst>
                <a:ext uri="{FF2B5EF4-FFF2-40B4-BE49-F238E27FC236}">
                  <a16:creationId xmlns:a16="http://schemas.microsoft.com/office/drawing/2014/main" id="{A33C7ADE-DDF3-4D8E-BB08-667BEBDEFF0D}"/>
                </a:ext>
              </a:extLst>
            </p:cNvPr>
            <p:cNvSpPr/>
            <p:nvPr/>
          </p:nvSpPr>
          <p:spPr>
            <a:xfrm>
              <a:off x="3048000" y="1534350"/>
              <a:ext cx="327910" cy="21825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a:extLst>
                <a:ext uri="{FF2B5EF4-FFF2-40B4-BE49-F238E27FC236}">
                  <a16:creationId xmlns:a16="http://schemas.microsoft.com/office/drawing/2014/main" id="{4D571573-8C37-475A-9883-6965AE8E5248}"/>
                </a:ext>
              </a:extLst>
            </p:cNvPr>
            <p:cNvSpPr/>
            <p:nvPr/>
          </p:nvSpPr>
          <p:spPr>
            <a:xfrm>
              <a:off x="3048000" y="3712712"/>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DD101D22-E900-4AAB-8AAB-6561A2DCF7B3}"/>
                </a:ext>
              </a:extLst>
            </p:cNvPr>
            <p:cNvSpPr/>
            <p:nvPr/>
          </p:nvSpPr>
          <p:spPr>
            <a:xfrm>
              <a:off x="3052830" y="3920435"/>
              <a:ext cx="685800" cy="228600"/>
            </a:xfrm>
            <a:prstGeom prst="rect">
              <a:avLst/>
            </a:prstGeom>
            <a:solidFill>
              <a:srgbClr val="F1E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20" name="Straight Connector 19">
            <a:extLst>
              <a:ext uri="{FF2B5EF4-FFF2-40B4-BE49-F238E27FC236}">
                <a16:creationId xmlns:a16="http://schemas.microsoft.com/office/drawing/2014/main" id="{2E347E6B-D588-47F7-8B80-948922A01534}"/>
              </a:ext>
            </a:extLst>
          </p:cNvPr>
          <p:cNvCxnSpPr/>
          <p:nvPr/>
        </p:nvCxnSpPr>
        <p:spPr>
          <a:xfrm>
            <a:off x="2587804" y="4044616"/>
            <a:ext cx="1845407" cy="1418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29211B-6737-45A4-ABDF-E4C777F6D91C}"/>
              </a:ext>
            </a:extLst>
          </p:cNvPr>
          <p:cNvCxnSpPr/>
          <p:nvPr/>
        </p:nvCxnSpPr>
        <p:spPr>
          <a:xfrm>
            <a:off x="2587803" y="3806682"/>
            <a:ext cx="1143000" cy="874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370EAC2-F691-4502-9B52-D06CAACCCB6D}"/>
              </a:ext>
            </a:extLst>
          </p:cNvPr>
          <p:cNvSpPr txBox="1"/>
          <p:nvPr/>
        </p:nvSpPr>
        <p:spPr>
          <a:xfrm>
            <a:off x="29413" y="3022303"/>
            <a:ext cx="1497878" cy="584775"/>
          </a:xfrm>
          <a:prstGeom prst="rect">
            <a:avLst/>
          </a:prstGeom>
          <a:noFill/>
        </p:spPr>
        <p:txBody>
          <a:bodyPr wrap="square" rtlCol="0">
            <a:spAutoFit/>
          </a:bodyPr>
          <a:lstStyle/>
          <a:p>
            <a:r>
              <a:rPr lang="en-US" sz="3200" dirty="0">
                <a:solidFill>
                  <a:prstClr val="white"/>
                </a:solidFill>
                <a:latin typeface="Century Gothic" panose="020B0502020202020204" pitchFamily="34" charset="0"/>
              </a:rPr>
              <a:t>Soil </a:t>
            </a:r>
          </a:p>
        </p:txBody>
      </p:sp>
      <p:cxnSp>
        <p:nvCxnSpPr>
          <p:cNvPr id="23" name="Straight Connector 22">
            <a:extLst>
              <a:ext uri="{FF2B5EF4-FFF2-40B4-BE49-F238E27FC236}">
                <a16:creationId xmlns:a16="http://schemas.microsoft.com/office/drawing/2014/main" id="{E10EB249-76DD-452A-BDEC-16273B7CA440}"/>
              </a:ext>
            </a:extLst>
          </p:cNvPr>
          <p:cNvCxnSpPr>
            <a:cxnSpLocks/>
          </p:cNvCxnSpPr>
          <p:nvPr/>
        </p:nvCxnSpPr>
        <p:spPr>
          <a:xfrm>
            <a:off x="889216" y="3301581"/>
            <a:ext cx="1996720" cy="874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6829D49-FD3D-4181-B90A-046220D8B83B}"/>
              </a:ext>
            </a:extLst>
          </p:cNvPr>
          <p:cNvGrpSpPr/>
          <p:nvPr/>
        </p:nvGrpSpPr>
        <p:grpSpPr>
          <a:xfrm>
            <a:off x="10980283" y="6391285"/>
            <a:ext cx="890145" cy="413852"/>
            <a:chOff x="10967816" y="6391059"/>
            <a:chExt cx="890145" cy="413852"/>
          </a:xfrm>
        </p:grpSpPr>
        <p:pic>
          <p:nvPicPr>
            <p:cNvPr id="25" name="Picture 24" descr="Screen Clipping">
              <a:extLst>
                <a:ext uri="{FF2B5EF4-FFF2-40B4-BE49-F238E27FC236}">
                  <a16:creationId xmlns:a16="http://schemas.microsoft.com/office/drawing/2014/main" id="{D538D906-F6FA-4E2F-BA0C-ECE523EA61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6" name="Picture 25">
              <a:extLst>
                <a:ext uri="{FF2B5EF4-FFF2-40B4-BE49-F238E27FC236}">
                  <a16:creationId xmlns:a16="http://schemas.microsoft.com/office/drawing/2014/main" id="{0D23F285-CBB8-4B71-8B83-F81A7F7CC8D4}"/>
                </a:ext>
              </a:extLst>
            </p:cNvPr>
            <p:cNvPicPr>
              <a:picLocks noChangeAspect="1"/>
            </p:cNvPicPr>
            <p:nvPr/>
          </p:nvPicPr>
          <p:blipFill>
            <a:blip r:embed="rId6"/>
            <a:stretch>
              <a:fillRect/>
            </a:stretch>
          </p:blipFill>
          <p:spPr>
            <a:xfrm>
              <a:off x="10967816" y="6391059"/>
              <a:ext cx="505074" cy="413852"/>
            </a:xfrm>
            <a:prstGeom prst="rect">
              <a:avLst/>
            </a:prstGeom>
            <a:ln w="19050">
              <a:solidFill>
                <a:schemeClr val="accent3">
                  <a:lumMod val="60000"/>
                  <a:lumOff val="40000"/>
                </a:schemeClr>
              </a:solidFill>
            </a:ln>
          </p:spPr>
        </p:pic>
      </p:grpSp>
      <p:sp>
        <p:nvSpPr>
          <p:cNvPr id="27" name="Rectangle 26">
            <a:extLst>
              <a:ext uri="{FF2B5EF4-FFF2-40B4-BE49-F238E27FC236}">
                <a16:creationId xmlns:a16="http://schemas.microsoft.com/office/drawing/2014/main" id="{261AA85C-0E7F-41F3-9F46-AD3F6264B885}"/>
              </a:ext>
            </a:extLst>
          </p:cNvPr>
          <p:cNvSpPr/>
          <p:nvPr/>
        </p:nvSpPr>
        <p:spPr>
          <a:xfrm>
            <a:off x="0" y="6395818"/>
            <a:ext cx="9156033" cy="307777"/>
          </a:xfrm>
          <a:prstGeom prst="rect">
            <a:avLst/>
          </a:prstGeom>
          <a:noFill/>
        </p:spPr>
        <p:txBody>
          <a:bodyPr wrap="square" rtlCol="0">
            <a:spAutoFit/>
          </a:bodyPr>
          <a:lstStyle/>
          <a:p>
            <a:pPr algn="just"/>
            <a:r>
              <a:rPr lang="en-US" sz="1400" dirty="0" err="1">
                <a:solidFill>
                  <a:prstClr val="white"/>
                </a:solidFill>
                <a:latin typeface="Century Gothic" panose="020B0502020202020204" pitchFamily="34" charset="0"/>
                <a:cs typeface="Arial" pitchFamily="34" charset="0"/>
              </a:rPr>
              <a:t>Bulgarelli</a:t>
            </a:r>
            <a:r>
              <a:rPr lang="en-US" sz="1400" dirty="0">
                <a:solidFill>
                  <a:prstClr val="white"/>
                </a:solidFill>
                <a:latin typeface="Century Gothic" panose="020B0502020202020204" pitchFamily="34" charset="0"/>
                <a:cs typeface="Arial" pitchFamily="34" charset="0"/>
              </a:rPr>
              <a:t> et al. </a:t>
            </a:r>
            <a:r>
              <a:rPr lang="en-US" sz="1400" i="1" dirty="0">
                <a:solidFill>
                  <a:prstClr val="white"/>
                </a:solidFill>
                <a:latin typeface="Century Gothic" panose="020B0502020202020204" pitchFamily="34" charset="0"/>
                <a:cs typeface="Arial" pitchFamily="34" charset="0"/>
              </a:rPr>
              <a:t>Nature </a:t>
            </a:r>
            <a:r>
              <a:rPr lang="en-US" sz="1400" dirty="0">
                <a:solidFill>
                  <a:prstClr val="white"/>
                </a:solidFill>
                <a:latin typeface="Century Gothic" panose="020B0502020202020204" pitchFamily="34" charset="0"/>
                <a:cs typeface="Arial" pitchFamily="34" charset="0"/>
              </a:rPr>
              <a:t>2012</a:t>
            </a:r>
          </a:p>
        </p:txBody>
      </p:sp>
    </p:spTree>
    <p:extLst>
      <p:ext uri="{BB962C8B-B14F-4D97-AF65-F5344CB8AC3E}">
        <p14:creationId xmlns:p14="http://schemas.microsoft.com/office/powerpoint/2010/main" val="161056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0" y="-378678"/>
            <a:ext cx="10515600" cy="1325563"/>
          </a:xfrm>
        </p:spPr>
        <p:txBody>
          <a:bodyPr/>
          <a:lstStyle/>
          <a:p>
            <a:r>
              <a:rPr lang="en-US" dirty="0"/>
              <a:t>Supplementary Figure 4. </a:t>
            </a:r>
          </a:p>
        </p:txBody>
      </p:sp>
      <p:pic>
        <p:nvPicPr>
          <p:cNvPr id="2" name="Picture 1"/>
          <p:cNvPicPr>
            <a:picLocks noChangeAspect="1"/>
          </p:cNvPicPr>
          <p:nvPr/>
        </p:nvPicPr>
        <p:blipFill>
          <a:blip r:embed="rId3"/>
          <a:stretch>
            <a:fillRect/>
          </a:stretch>
        </p:blipFill>
        <p:spPr>
          <a:xfrm>
            <a:off x="6537484" y="1180966"/>
            <a:ext cx="5428346" cy="4076354"/>
          </a:xfrm>
          <a:prstGeom prst="rect">
            <a:avLst/>
          </a:prstGeom>
        </p:spPr>
      </p:pic>
      <p:sp>
        <p:nvSpPr>
          <p:cNvPr id="5" name="TextBox 4"/>
          <p:cNvSpPr txBox="1"/>
          <p:nvPr/>
        </p:nvSpPr>
        <p:spPr>
          <a:xfrm>
            <a:off x="9251658" y="4547153"/>
            <a:ext cx="1175658" cy="415498"/>
          </a:xfrm>
          <a:prstGeom prst="rect">
            <a:avLst/>
          </a:prstGeom>
          <a:noFill/>
        </p:spPr>
        <p:txBody>
          <a:bodyPr wrap="square" rtlCol="0">
            <a:spAutoFit/>
          </a:bodyPr>
          <a:lstStyle/>
          <a:p>
            <a:r>
              <a:rPr lang="en-US" sz="1050" dirty="0"/>
              <a:t>Adonis p &lt; 0.001</a:t>
            </a:r>
          </a:p>
          <a:p>
            <a:r>
              <a:rPr lang="en-US" sz="1050" dirty="0"/>
              <a:t>R</a:t>
            </a:r>
            <a:r>
              <a:rPr lang="en-US" sz="1050" baseline="30000" dirty="0"/>
              <a:t>2</a:t>
            </a:r>
            <a:r>
              <a:rPr lang="en-US" sz="1050" dirty="0"/>
              <a:t> = 0.2367</a:t>
            </a:r>
          </a:p>
        </p:txBody>
      </p:sp>
      <p:pic>
        <p:nvPicPr>
          <p:cNvPr id="6" name="Picture 5"/>
          <p:cNvPicPr>
            <a:picLocks noChangeAspect="1"/>
          </p:cNvPicPr>
          <p:nvPr/>
        </p:nvPicPr>
        <p:blipFill>
          <a:blip r:embed="rId4"/>
          <a:stretch>
            <a:fillRect/>
          </a:stretch>
        </p:blipFill>
        <p:spPr>
          <a:xfrm>
            <a:off x="383140" y="1587794"/>
            <a:ext cx="5907516" cy="3669526"/>
          </a:xfrm>
          <a:prstGeom prst="rect">
            <a:avLst/>
          </a:prstGeom>
        </p:spPr>
      </p:pic>
      <p:sp>
        <p:nvSpPr>
          <p:cNvPr id="7" name="TextBox 6"/>
          <p:cNvSpPr txBox="1"/>
          <p:nvPr/>
        </p:nvSpPr>
        <p:spPr>
          <a:xfrm>
            <a:off x="136312" y="1315553"/>
            <a:ext cx="4051781" cy="369332"/>
          </a:xfrm>
          <a:prstGeom prst="rect">
            <a:avLst/>
          </a:prstGeom>
          <a:noFill/>
        </p:spPr>
        <p:txBody>
          <a:bodyPr wrap="square" rtlCol="0">
            <a:spAutoFit/>
          </a:bodyPr>
          <a:lstStyle/>
          <a:p>
            <a:r>
              <a:rPr lang="en-US" dirty="0"/>
              <a:t>A.</a:t>
            </a:r>
            <a:endParaRPr lang="en-US" dirty="0">
              <a:latin typeface="Arial" pitchFamily="34" charset="0"/>
              <a:cs typeface="Arial" pitchFamily="34" charset="0"/>
            </a:endParaRPr>
          </a:p>
        </p:txBody>
      </p:sp>
      <p:sp>
        <p:nvSpPr>
          <p:cNvPr id="8" name="TextBox 7"/>
          <p:cNvSpPr txBox="1"/>
          <p:nvPr/>
        </p:nvSpPr>
        <p:spPr>
          <a:xfrm>
            <a:off x="6188580" y="1082342"/>
            <a:ext cx="4051781" cy="369332"/>
          </a:xfrm>
          <a:prstGeom prst="rect">
            <a:avLst/>
          </a:prstGeom>
          <a:noFill/>
        </p:spPr>
        <p:txBody>
          <a:bodyPr wrap="square" rtlCol="0">
            <a:spAutoFit/>
          </a:bodyPr>
          <a:lstStyle/>
          <a:p>
            <a:r>
              <a:rPr lang="en-US" dirty="0">
                <a:latin typeface="Arial" pitchFamily="34" charset="0"/>
                <a:cs typeface="Arial" pitchFamily="34" charset="0"/>
              </a:rPr>
              <a:t>B.</a:t>
            </a:r>
          </a:p>
        </p:txBody>
      </p:sp>
    </p:spTree>
    <p:extLst>
      <p:ext uri="{BB962C8B-B14F-4D97-AF65-F5344CB8AC3E}">
        <p14:creationId xmlns:p14="http://schemas.microsoft.com/office/powerpoint/2010/main" val="1611362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885" y="154734"/>
            <a:ext cx="12175067" cy="1143000"/>
          </a:xfrm>
        </p:spPr>
        <p:txBody>
          <a:bodyPr vert="horz" lIns="91440" tIns="45720" rIns="91440" bIns="45720" rtlCol="0" anchor="ctr">
            <a:normAutofit fontScale="90000"/>
          </a:bodyPr>
          <a:lstStyle/>
          <a:p>
            <a:r>
              <a:rPr lang="en-US" sz="4800" dirty="0">
                <a:latin typeface="Garamond" panose="02020404030301010803" pitchFamily="18" charset="0"/>
              </a:rPr>
              <a:t>Total biomass was higher in </a:t>
            </a:r>
            <a:r>
              <a:rPr lang="en-US" sz="4800" dirty="0" err="1">
                <a:latin typeface="Garamond" panose="02020404030301010803" pitchFamily="18" charset="0"/>
              </a:rPr>
              <a:t>Monarda’s</a:t>
            </a:r>
            <a:r>
              <a:rPr lang="en-US" sz="4800" dirty="0">
                <a:latin typeface="Garamond" panose="02020404030301010803" pitchFamily="18" charset="0"/>
              </a:rPr>
              <a:t> soil when compared to other soils</a:t>
            </a:r>
          </a:p>
        </p:txBody>
      </p:sp>
      <p:sp>
        <p:nvSpPr>
          <p:cNvPr id="6" name="Text Box 20"/>
          <p:cNvSpPr txBox="1"/>
          <p:nvPr/>
        </p:nvSpPr>
        <p:spPr>
          <a:xfrm>
            <a:off x="2797266" y="6052697"/>
            <a:ext cx="2268968" cy="46422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ADONIS - p &lt; .001</a:t>
            </a:r>
            <a:endParaRPr kumimoji="0" lang="en-US" sz="24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panose="02020603050405020304" pitchFamily="18" charset="0"/>
            </a:endParaRPr>
          </a:p>
        </p:txBody>
      </p:sp>
      <p:cxnSp>
        <p:nvCxnSpPr>
          <p:cNvPr id="5" name="Straight Connector 4"/>
          <p:cNvCxnSpPr/>
          <p:nvPr/>
        </p:nvCxnSpPr>
        <p:spPr>
          <a:xfrm flipV="1">
            <a:off x="6346988" y="2284574"/>
            <a:ext cx="5235412" cy="3232319"/>
          </a:xfrm>
          <a:prstGeom prst="line">
            <a:avLst/>
          </a:prstGeom>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6346988" y="1906559"/>
            <a:ext cx="3607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Linear Regression p &lt; .001 R</a:t>
            </a:r>
            <a:r>
              <a:rPr kumimoji="0" lang="en-US" sz="1800" b="0" i="0" u="none" strike="noStrike" kern="1200" cap="none" spc="0" normalizeH="0" baseline="30000" noProof="0" dirty="0">
                <a:ln>
                  <a:noFill/>
                </a:ln>
                <a:solidFill>
                  <a:prstClr val="black"/>
                </a:solidFill>
                <a:effectLst/>
                <a:uLnTx/>
                <a:uFillTx/>
                <a:latin typeface="Calibri"/>
                <a:ea typeface="+mn-ea"/>
                <a:cs typeface="+mn-cs"/>
              </a:rPr>
              <a:t>2</a:t>
            </a:r>
            <a:r>
              <a:rPr kumimoji="0" lang="en-US" sz="1800" b="0" i="0" u="none" strike="noStrike" kern="1200" cap="none" spc="0" normalizeH="0" baseline="0" noProof="0" dirty="0">
                <a:ln>
                  <a:noFill/>
                </a:ln>
                <a:solidFill>
                  <a:prstClr val="black"/>
                </a:solidFill>
                <a:effectLst/>
                <a:uLnTx/>
                <a:uFillTx/>
                <a:latin typeface="Calibri"/>
                <a:ea typeface="+mn-ea"/>
                <a:cs typeface="+mn-cs"/>
              </a:rPr>
              <a:t>  73%</a:t>
            </a:r>
          </a:p>
        </p:txBody>
      </p:sp>
      <p:sp>
        <p:nvSpPr>
          <p:cNvPr id="21" name="TextBox 20"/>
          <p:cNvSpPr txBox="1"/>
          <p:nvPr/>
        </p:nvSpPr>
        <p:spPr>
          <a:xfrm>
            <a:off x="3843250" y="5449699"/>
            <a:ext cx="4860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Mantel Pearson’s p = 0.042 (R 0.15)</a:t>
            </a:r>
          </a:p>
        </p:txBody>
      </p:sp>
      <p:sp>
        <p:nvSpPr>
          <p:cNvPr id="23" name="TextBox 22"/>
          <p:cNvSpPr txBox="1"/>
          <p:nvPr/>
        </p:nvSpPr>
        <p:spPr>
          <a:xfrm>
            <a:off x="4503319" y="5515228"/>
            <a:ext cx="4860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Mantel Pearson’s p = 0.0025 (R .26)</a:t>
            </a:r>
          </a:p>
        </p:txBody>
      </p:sp>
      <p:sp>
        <p:nvSpPr>
          <p:cNvPr id="24" name="Rectangle 23"/>
          <p:cNvSpPr/>
          <p:nvPr/>
        </p:nvSpPr>
        <p:spPr>
          <a:xfrm>
            <a:off x="10067017" y="1131374"/>
            <a:ext cx="2213883"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aramond" panose="02020404030301010803" pitchFamily="18" charset="0"/>
                <a:ea typeface="+mn-ea"/>
                <a:cs typeface="Arial" pitchFamily="34" charset="0"/>
              </a:rPr>
              <a:t>Aim 1, Manuscript 1</a:t>
            </a:r>
          </a:p>
        </p:txBody>
      </p:sp>
      <p:sp>
        <p:nvSpPr>
          <p:cNvPr id="13" name="Slide Number Placeholder 3"/>
          <p:cNvSpPr>
            <a:spLocks noGrp="1"/>
          </p:cNvSpPr>
          <p:nvPr>
            <p:ph type="sldNum" sz="quarter" idx="12"/>
          </p:nvPr>
        </p:nvSpPr>
        <p:spPr>
          <a:xfrm>
            <a:off x="9326036" y="645963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E59808-E941-46E1-872F-5DB51E5B6943}" type="slidenum">
              <a:rPr kumimoji="0" lang="en-US" sz="12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white">
                  <a:tint val="75000"/>
                </a:prstClr>
              </a:solidFill>
              <a:effectLst/>
              <a:uLnTx/>
              <a:uFillTx/>
              <a:latin typeface="Calibri"/>
              <a:ea typeface="+mn-ea"/>
              <a:cs typeface="+mn-cs"/>
            </a:endParaRPr>
          </a:p>
        </p:txBody>
      </p:sp>
      <p:grpSp>
        <p:nvGrpSpPr>
          <p:cNvPr id="14" name="Group 13"/>
          <p:cNvGrpSpPr/>
          <p:nvPr/>
        </p:nvGrpSpPr>
        <p:grpSpPr>
          <a:xfrm>
            <a:off x="10967816" y="6391059"/>
            <a:ext cx="890145" cy="413852"/>
            <a:chOff x="10967816" y="6391059"/>
            <a:chExt cx="890145" cy="413852"/>
          </a:xfrm>
        </p:grpSpPr>
        <p:pic>
          <p:nvPicPr>
            <p:cNvPr id="15" name="Picture 1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16" name="Picture 15"/>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4" name="Picture 3"/>
          <p:cNvPicPr>
            <a:picLocks noChangeAspect="1"/>
          </p:cNvPicPr>
          <p:nvPr/>
        </p:nvPicPr>
        <p:blipFill>
          <a:blip r:embed="rId5"/>
          <a:stretch>
            <a:fillRect/>
          </a:stretch>
        </p:blipFill>
        <p:spPr>
          <a:xfrm>
            <a:off x="1766961" y="1386260"/>
            <a:ext cx="8872464" cy="4842366"/>
          </a:xfrm>
          <a:prstGeom prst="rect">
            <a:avLst/>
          </a:prstGeom>
        </p:spPr>
      </p:pic>
      <p:sp>
        <p:nvSpPr>
          <p:cNvPr id="3" name="Rectangle 2"/>
          <p:cNvSpPr/>
          <p:nvPr/>
        </p:nvSpPr>
        <p:spPr>
          <a:xfrm>
            <a:off x="9363478" y="3207657"/>
            <a:ext cx="1604338" cy="139337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PB"/>
          <p:cNvSpPr/>
          <p:nvPr/>
        </p:nvSpPr>
        <p:spPr>
          <a:xfrm>
            <a:off x="0" y="6807200"/>
            <a:ext cx="6521302" cy="152400"/>
          </a:xfrm>
          <a:prstGeom prst="rect">
            <a:avLst/>
          </a:prstGeom>
          <a:solidFill>
            <a:srgbClr val="969696"/>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3765178" y="2031997"/>
            <a:ext cx="1822824" cy="21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995272" y="1876069"/>
            <a:ext cx="1822824" cy="11409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p:cNvPicPr>
            <a:picLocks noChangeAspect="1"/>
          </p:cNvPicPr>
          <p:nvPr/>
        </p:nvPicPr>
        <p:blipFill rotWithShape="1">
          <a:blip r:embed="rId5"/>
          <a:srcRect l="37284" t="-126" r="60002" b="96424"/>
          <a:stretch/>
        </p:blipFill>
        <p:spPr>
          <a:xfrm>
            <a:off x="6152920" y="1852702"/>
            <a:ext cx="240818" cy="179295"/>
          </a:xfrm>
          <a:prstGeom prst="rect">
            <a:avLst/>
          </a:prstGeom>
        </p:spPr>
      </p:pic>
    </p:spTree>
    <p:extLst>
      <p:ext uri="{BB962C8B-B14F-4D97-AF65-F5344CB8AC3E}">
        <p14:creationId xmlns:p14="http://schemas.microsoft.com/office/powerpoint/2010/main" val="1542599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 name="Picture 10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93" y="3670986"/>
            <a:ext cx="4816358" cy="2898670"/>
          </a:xfrm>
          <a:prstGeom prst="rect">
            <a:avLst/>
          </a:prstGeom>
        </p:spPr>
      </p:pic>
      <p:sp>
        <p:nvSpPr>
          <p:cNvPr id="2" name="Title 1"/>
          <p:cNvSpPr>
            <a:spLocks noGrp="1"/>
          </p:cNvSpPr>
          <p:nvPr>
            <p:ph type="title"/>
          </p:nvPr>
        </p:nvSpPr>
        <p:spPr>
          <a:xfrm>
            <a:off x="51033" y="-452852"/>
            <a:ext cx="1258508" cy="1325563"/>
          </a:xfrm>
        </p:spPr>
        <p:txBody>
          <a:bodyPr>
            <a:normAutofit/>
          </a:bodyPr>
          <a:lstStyle/>
          <a:p>
            <a:r>
              <a:rPr lang="en-US" sz="3200" dirty="0"/>
              <a:t>Fig 1. </a:t>
            </a:r>
          </a:p>
        </p:txBody>
      </p:sp>
      <p:sp>
        <p:nvSpPr>
          <p:cNvPr id="5" name="TextBox 4"/>
          <p:cNvSpPr txBox="1"/>
          <p:nvPr/>
        </p:nvSpPr>
        <p:spPr>
          <a:xfrm>
            <a:off x="545053" y="347122"/>
            <a:ext cx="544783" cy="369332"/>
          </a:xfrm>
          <a:prstGeom prst="rect">
            <a:avLst/>
          </a:prstGeom>
          <a:noFill/>
        </p:spPr>
        <p:txBody>
          <a:bodyPr wrap="square" rtlCol="0">
            <a:spAutoFit/>
          </a:bodyPr>
          <a:lstStyle/>
          <a:p>
            <a:r>
              <a:rPr lang="en-US" dirty="0"/>
              <a:t>A.</a:t>
            </a:r>
          </a:p>
        </p:txBody>
      </p:sp>
      <p:cxnSp>
        <p:nvCxnSpPr>
          <p:cNvPr id="22" name="Straight Connector 21"/>
          <p:cNvCxnSpPr/>
          <p:nvPr/>
        </p:nvCxnSpPr>
        <p:spPr>
          <a:xfrm flipV="1">
            <a:off x="1783001" y="347121"/>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622635" y="361975"/>
            <a:ext cx="0" cy="219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783002" y="347121"/>
            <a:ext cx="1839633"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25628" y="118648"/>
            <a:ext cx="457200" cy="369332"/>
          </a:xfrm>
          <a:prstGeom prst="rect">
            <a:avLst/>
          </a:prstGeom>
          <a:noFill/>
        </p:spPr>
        <p:txBody>
          <a:bodyPr wrap="square" rtlCol="0">
            <a:spAutoFit/>
          </a:bodyPr>
          <a:lstStyle/>
          <a:p>
            <a:r>
              <a:rPr lang="en-US" dirty="0"/>
              <a:t>*</a:t>
            </a:r>
          </a:p>
        </p:txBody>
      </p:sp>
      <p:sp>
        <p:nvSpPr>
          <p:cNvPr id="37" name="TextBox 36"/>
          <p:cNvSpPr txBox="1"/>
          <p:nvPr/>
        </p:nvSpPr>
        <p:spPr>
          <a:xfrm>
            <a:off x="5395922" y="152932"/>
            <a:ext cx="486233" cy="369332"/>
          </a:xfrm>
          <a:prstGeom prst="rect">
            <a:avLst/>
          </a:prstGeom>
          <a:noFill/>
        </p:spPr>
        <p:txBody>
          <a:bodyPr wrap="square" rtlCol="0">
            <a:spAutoFit/>
          </a:bodyPr>
          <a:lstStyle/>
          <a:p>
            <a:r>
              <a:rPr lang="en-US" dirty="0"/>
              <a:t>C.</a:t>
            </a:r>
          </a:p>
        </p:txBody>
      </p:sp>
      <p:sp>
        <p:nvSpPr>
          <p:cNvPr id="38" name="TextBox 37"/>
          <p:cNvSpPr txBox="1"/>
          <p:nvPr/>
        </p:nvSpPr>
        <p:spPr>
          <a:xfrm>
            <a:off x="5441826" y="3486320"/>
            <a:ext cx="544783" cy="369332"/>
          </a:xfrm>
          <a:prstGeom prst="rect">
            <a:avLst/>
          </a:prstGeom>
          <a:noFill/>
        </p:spPr>
        <p:txBody>
          <a:bodyPr wrap="square" rtlCol="0">
            <a:spAutoFit/>
          </a:bodyPr>
          <a:lstStyle/>
          <a:p>
            <a:r>
              <a:rPr lang="en-US" dirty="0"/>
              <a:t>D.</a:t>
            </a:r>
          </a:p>
        </p:txBody>
      </p:sp>
      <p:sp>
        <p:nvSpPr>
          <p:cNvPr id="40" name="TextBox 39"/>
          <p:cNvSpPr txBox="1"/>
          <p:nvPr/>
        </p:nvSpPr>
        <p:spPr>
          <a:xfrm>
            <a:off x="400117" y="3613663"/>
            <a:ext cx="544783" cy="369332"/>
          </a:xfrm>
          <a:prstGeom prst="rect">
            <a:avLst/>
          </a:prstGeom>
          <a:noFill/>
        </p:spPr>
        <p:txBody>
          <a:bodyPr wrap="square" rtlCol="0">
            <a:spAutoFit/>
          </a:bodyPr>
          <a:lstStyle/>
          <a:p>
            <a:r>
              <a:rPr lang="en-US" dirty="0"/>
              <a:t>B.</a:t>
            </a:r>
          </a:p>
        </p:txBody>
      </p:sp>
      <p:cxnSp>
        <p:nvCxnSpPr>
          <p:cNvPr id="89" name="Straight Connector 88"/>
          <p:cNvCxnSpPr>
            <a:cxnSpLocks/>
          </p:cNvCxnSpPr>
          <p:nvPr/>
        </p:nvCxnSpPr>
        <p:spPr>
          <a:xfrm flipH="1">
            <a:off x="3181435" y="3678661"/>
            <a:ext cx="862397"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flipV="1">
            <a:off x="1440329" y="3421957"/>
            <a:ext cx="2603503" cy="792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flipH="1" flipV="1">
            <a:off x="2265082" y="3564440"/>
            <a:ext cx="1778750" cy="43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2573246" y="3205221"/>
            <a:ext cx="457200" cy="369332"/>
          </a:xfrm>
          <a:prstGeom prst="rect">
            <a:avLst/>
          </a:prstGeom>
          <a:noFill/>
        </p:spPr>
        <p:txBody>
          <a:bodyPr wrap="square" rtlCol="0">
            <a:spAutoFit/>
          </a:bodyPr>
          <a:lstStyle/>
          <a:p>
            <a:r>
              <a:rPr lang="en-US" dirty="0"/>
              <a:t>*</a:t>
            </a:r>
          </a:p>
        </p:txBody>
      </p:sp>
      <p:sp>
        <p:nvSpPr>
          <p:cNvPr id="96" name="TextBox 95"/>
          <p:cNvSpPr txBox="1"/>
          <p:nvPr/>
        </p:nvSpPr>
        <p:spPr>
          <a:xfrm>
            <a:off x="3018502" y="3357621"/>
            <a:ext cx="457200" cy="369332"/>
          </a:xfrm>
          <a:prstGeom prst="rect">
            <a:avLst/>
          </a:prstGeom>
          <a:noFill/>
        </p:spPr>
        <p:txBody>
          <a:bodyPr wrap="square" rtlCol="0">
            <a:spAutoFit/>
          </a:bodyPr>
          <a:lstStyle/>
          <a:p>
            <a:r>
              <a:rPr lang="en-US" dirty="0"/>
              <a:t>*</a:t>
            </a:r>
          </a:p>
        </p:txBody>
      </p:sp>
      <p:sp>
        <p:nvSpPr>
          <p:cNvPr id="97" name="TextBox 96"/>
          <p:cNvSpPr txBox="1"/>
          <p:nvPr/>
        </p:nvSpPr>
        <p:spPr>
          <a:xfrm>
            <a:off x="3475702" y="3474158"/>
            <a:ext cx="457200" cy="369332"/>
          </a:xfrm>
          <a:prstGeom prst="rect">
            <a:avLst/>
          </a:prstGeom>
          <a:noFill/>
        </p:spPr>
        <p:txBody>
          <a:bodyPr wrap="square" rtlCol="0">
            <a:spAutoFit/>
          </a:bodyPr>
          <a:lstStyle/>
          <a:p>
            <a:r>
              <a:rPr lang="en-US" dirty="0"/>
              <a:t>*</a:t>
            </a:r>
          </a:p>
        </p:txBody>
      </p:sp>
      <p:sp>
        <p:nvSpPr>
          <p:cNvPr id="98" name="TextBox 97"/>
          <p:cNvSpPr txBox="1"/>
          <p:nvPr/>
        </p:nvSpPr>
        <p:spPr>
          <a:xfrm>
            <a:off x="1569269" y="3855652"/>
            <a:ext cx="1312142" cy="430887"/>
          </a:xfrm>
          <a:prstGeom prst="rect">
            <a:avLst/>
          </a:prstGeom>
          <a:noFill/>
        </p:spPr>
        <p:txBody>
          <a:bodyPr wrap="square" rtlCol="0">
            <a:spAutoFit/>
          </a:bodyPr>
          <a:lstStyle/>
          <a:p>
            <a:r>
              <a:rPr lang="en-US" sz="1100" dirty="0"/>
              <a:t>Soil -Permutation </a:t>
            </a:r>
            <a:r>
              <a:rPr lang="en-US" sz="1100" dirty="0" err="1"/>
              <a:t>Anova</a:t>
            </a:r>
            <a:r>
              <a:rPr lang="en-US" sz="1100" dirty="0"/>
              <a:t> - p &lt; 0.0001</a:t>
            </a:r>
          </a:p>
        </p:txBody>
      </p:sp>
      <p:cxnSp>
        <p:nvCxnSpPr>
          <p:cNvPr id="108" name="Straight Connector 107"/>
          <p:cNvCxnSpPr>
            <a:cxnSpLocks/>
          </p:cNvCxnSpPr>
          <p:nvPr/>
        </p:nvCxnSpPr>
        <p:spPr>
          <a:xfrm flipH="1">
            <a:off x="2133600" y="3771986"/>
            <a:ext cx="277272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3622126" y="3584723"/>
            <a:ext cx="457200" cy="369332"/>
          </a:xfrm>
          <a:prstGeom prst="rect">
            <a:avLst/>
          </a:prstGeom>
          <a:noFill/>
        </p:spPr>
        <p:txBody>
          <a:bodyPr wrap="square" rtlCol="0">
            <a:spAutoFit/>
          </a:bodyPr>
          <a:lstStyle/>
          <a:p>
            <a:r>
              <a:rPr lang="en-US" dirty="0"/>
              <a:t>*</a:t>
            </a: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227" y="492047"/>
            <a:ext cx="4148674" cy="2497260"/>
          </a:xfrm>
          <a:prstGeom prst="rect">
            <a:avLst/>
          </a:prstGeom>
        </p:spPr>
      </p:pic>
      <p:sp>
        <p:nvSpPr>
          <p:cNvPr id="6" name="Rectangle 5"/>
          <p:cNvSpPr/>
          <p:nvPr/>
        </p:nvSpPr>
        <p:spPr>
          <a:xfrm>
            <a:off x="2236101" y="2891732"/>
            <a:ext cx="2547860" cy="220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Autoclaved Field Soil</a:t>
            </a:r>
          </a:p>
        </p:txBody>
      </p:sp>
      <p:sp>
        <p:nvSpPr>
          <p:cNvPr id="52" name="Rectangle 51"/>
          <p:cNvSpPr/>
          <p:nvPr/>
        </p:nvSpPr>
        <p:spPr>
          <a:xfrm>
            <a:off x="1637515" y="2899025"/>
            <a:ext cx="772998" cy="18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Field Soil</a:t>
            </a:r>
          </a:p>
        </p:txBody>
      </p:sp>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2582" y="422003"/>
            <a:ext cx="6390468" cy="2738392"/>
          </a:xfrm>
          <a:prstGeom prst="rect">
            <a:avLst/>
          </a:prstGeom>
        </p:spPr>
      </p:pic>
      <p:cxnSp>
        <p:nvCxnSpPr>
          <p:cNvPr id="55" name="Straight Connector 54"/>
          <p:cNvCxnSpPr>
            <a:cxnSpLocks/>
          </p:cNvCxnSpPr>
          <p:nvPr/>
        </p:nvCxnSpPr>
        <p:spPr>
          <a:xfrm flipH="1">
            <a:off x="8682281" y="687500"/>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flipV="1">
            <a:off x="8685257" y="687501"/>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a:xfrm flipV="1">
            <a:off x="9231071" y="687500"/>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flipH="1">
            <a:off x="9915883" y="810111"/>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flipV="1">
            <a:off x="9918859" y="810112"/>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464673" y="810111"/>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11146002" y="1435601"/>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V="1">
            <a:off x="11148978" y="1435602"/>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flipV="1">
            <a:off x="11694792" y="1435601"/>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812739" y="486364"/>
            <a:ext cx="457200" cy="369332"/>
          </a:xfrm>
          <a:prstGeom prst="rect">
            <a:avLst/>
          </a:prstGeom>
          <a:noFill/>
        </p:spPr>
        <p:txBody>
          <a:bodyPr wrap="square" rtlCol="0">
            <a:spAutoFit/>
          </a:bodyPr>
          <a:lstStyle/>
          <a:p>
            <a:r>
              <a:rPr lang="en-US" dirty="0"/>
              <a:t>*</a:t>
            </a:r>
          </a:p>
        </p:txBody>
      </p:sp>
      <p:sp>
        <p:nvSpPr>
          <p:cNvPr id="82" name="TextBox 81"/>
          <p:cNvSpPr txBox="1"/>
          <p:nvPr/>
        </p:nvSpPr>
        <p:spPr>
          <a:xfrm>
            <a:off x="10057343" y="584032"/>
            <a:ext cx="457200" cy="369332"/>
          </a:xfrm>
          <a:prstGeom prst="rect">
            <a:avLst/>
          </a:prstGeom>
          <a:noFill/>
        </p:spPr>
        <p:txBody>
          <a:bodyPr wrap="square" rtlCol="0">
            <a:spAutoFit/>
          </a:bodyPr>
          <a:lstStyle/>
          <a:p>
            <a:r>
              <a:rPr lang="en-US" dirty="0"/>
              <a:t>*</a:t>
            </a:r>
          </a:p>
        </p:txBody>
      </p:sp>
      <p:sp>
        <p:nvSpPr>
          <p:cNvPr id="87" name="TextBox 86"/>
          <p:cNvSpPr txBox="1"/>
          <p:nvPr/>
        </p:nvSpPr>
        <p:spPr>
          <a:xfrm>
            <a:off x="11276460" y="1219509"/>
            <a:ext cx="457200" cy="369332"/>
          </a:xfrm>
          <a:prstGeom prst="rect">
            <a:avLst/>
          </a:prstGeom>
          <a:noFill/>
        </p:spPr>
        <p:txBody>
          <a:bodyPr wrap="square" rtlCol="0">
            <a:spAutoFit/>
          </a:bodyPr>
          <a:lstStyle/>
          <a:p>
            <a:r>
              <a:rPr lang="en-US" dirty="0"/>
              <a:t>*</a:t>
            </a:r>
          </a:p>
        </p:txBody>
      </p:sp>
      <p:pic>
        <p:nvPicPr>
          <p:cNvPr id="15" name="Picture 1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4217" y="3782572"/>
            <a:ext cx="6429200" cy="2762588"/>
          </a:xfrm>
          <a:prstGeom prst="rect">
            <a:avLst/>
          </a:prstGeom>
        </p:spPr>
      </p:pic>
      <p:cxnSp>
        <p:nvCxnSpPr>
          <p:cNvPr id="112" name="Straight Connector 111"/>
          <p:cNvCxnSpPr>
            <a:cxnSpLocks/>
          </p:cNvCxnSpPr>
          <p:nvPr/>
        </p:nvCxnSpPr>
        <p:spPr>
          <a:xfrm flipH="1">
            <a:off x="8722953" y="4082375"/>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p:cNvCxnSpPr>
          <p:nvPr/>
        </p:nvCxnSpPr>
        <p:spPr>
          <a:xfrm flipV="1">
            <a:off x="8722953" y="4076026"/>
            <a:ext cx="0" cy="1099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cxnSpLocks/>
          </p:cNvCxnSpPr>
          <p:nvPr/>
        </p:nvCxnSpPr>
        <p:spPr>
          <a:xfrm flipV="1">
            <a:off x="9271743" y="4076025"/>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cxnSpLocks/>
          </p:cNvCxnSpPr>
          <p:nvPr/>
        </p:nvCxnSpPr>
        <p:spPr>
          <a:xfrm flipH="1">
            <a:off x="9956555" y="4185936"/>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p:cNvCxnSpPr>
          <p:nvPr/>
        </p:nvCxnSpPr>
        <p:spPr>
          <a:xfrm flipV="1">
            <a:off x="9959531" y="4185937"/>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p:cNvCxnSpPr>
          <p:nvPr/>
        </p:nvCxnSpPr>
        <p:spPr>
          <a:xfrm flipV="1">
            <a:off x="10505345" y="4185936"/>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p:cNvCxnSpPr>
          <p:nvPr/>
        </p:nvCxnSpPr>
        <p:spPr>
          <a:xfrm flipH="1">
            <a:off x="11186674" y="4811426"/>
            <a:ext cx="5487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11189650" y="4811427"/>
            <a:ext cx="0" cy="140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flipV="1">
            <a:off x="11735464" y="4811426"/>
            <a:ext cx="0" cy="322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8853411" y="3881239"/>
            <a:ext cx="457200" cy="369332"/>
          </a:xfrm>
          <a:prstGeom prst="rect">
            <a:avLst/>
          </a:prstGeom>
          <a:noFill/>
        </p:spPr>
        <p:txBody>
          <a:bodyPr wrap="square" rtlCol="0">
            <a:spAutoFit/>
          </a:bodyPr>
          <a:lstStyle/>
          <a:p>
            <a:r>
              <a:rPr lang="en-US" dirty="0"/>
              <a:t>*</a:t>
            </a:r>
          </a:p>
        </p:txBody>
      </p:sp>
      <p:sp>
        <p:nvSpPr>
          <p:cNvPr id="122" name="TextBox 121"/>
          <p:cNvSpPr txBox="1"/>
          <p:nvPr/>
        </p:nvSpPr>
        <p:spPr>
          <a:xfrm>
            <a:off x="10098015" y="3959857"/>
            <a:ext cx="457200" cy="369332"/>
          </a:xfrm>
          <a:prstGeom prst="rect">
            <a:avLst/>
          </a:prstGeom>
          <a:noFill/>
        </p:spPr>
        <p:txBody>
          <a:bodyPr wrap="square" rtlCol="0">
            <a:spAutoFit/>
          </a:bodyPr>
          <a:lstStyle/>
          <a:p>
            <a:r>
              <a:rPr lang="en-US" dirty="0"/>
              <a:t>*</a:t>
            </a:r>
          </a:p>
        </p:txBody>
      </p:sp>
      <p:sp>
        <p:nvSpPr>
          <p:cNvPr id="123" name="TextBox 122"/>
          <p:cNvSpPr txBox="1"/>
          <p:nvPr/>
        </p:nvSpPr>
        <p:spPr>
          <a:xfrm>
            <a:off x="11317132" y="4595334"/>
            <a:ext cx="457200" cy="369332"/>
          </a:xfrm>
          <a:prstGeom prst="rect">
            <a:avLst/>
          </a:prstGeom>
          <a:noFill/>
        </p:spPr>
        <p:txBody>
          <a:bodyPr wrap="square" rtlCol="0">
            <a:spAutoFit/>
          </a:bodyPr>
          <a:lstStyle/>
          <a:p>
            <a:r>
              <a:rPr lang="en-US" dirty="0"/>
              <a:t>*</a:t>
            </a:r>
          </a:p>
        </p:txBody>
      </p:sp>
      <p:sp>
        <p:nvSpPr>
          <p:cNvPr id="16" name="Rectangle 15"/>
          <p:cNvSpPr/>
          <p:nvPr/>
        </p:nvSpPr>
        <p:spPr>
          <a:xfrm rot="16200000">
            <a:off x="-257364" y="4916456"/>
            <a:ext cx="1726068" cy="16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Total Biomass</a:t>
            </a:r>
          </a:p>
        </p:txBody>
      </p:sp>
      <p:sp>
        <p:nvSpPr>
          <p:cNvPr id="26" name="TextBox 25"/>
          <p:cNvSpPr txBox="1"/>
          <p:nvPr/>
        </p:nvSpPr>
        <p:spPr>
          <a:xfrm>
            <a:off x="2801846" y="617617"/>
            <a:ext cx="1280874" cy="600164"/>
          </a:xfrm>
          <a:prstGeom prst="rect">
            <a:avLst/>
          </a:prstGeom>
          <a:noFill/>
        </p:spPr>
        <p:txBody>
          <a:bodyPr wrap="square" rtlCol="0">
            <a:spAutoFit/>
          </a:bodyPr>
          <a:lstStyle/>
          <a:p>
            <a:r>
              <a:rPr lang="en-US" sz="1100" dirty="0"/>
              <a:t>Live vs Autoclaved -Permutation </a:t>
            </a:r>
            <a:r>
              <a:rPr lang="en-US" sz="1100" dirty="0" err="1"/>
              <a:t>Anova</a:t>
            </a:r>
            <a:r>
              <a:rPr lang="en-US" sz="1100" dirty="0"/>
              <a:t> - p &lt; 0.001</a:t>
            </a:r>
          </a:p>
        </p:txBody>
      </p:sp>
      <p:sp>
        <p:nvSpPr>
          <p:cNvPr id="53" name="Rectangle 52"/>
          <p:cNvSpPr/>
          <p:nvPr/>
        </p:nvSpPr>
        <p:spPr>
          <a:xfrm>
            <a:off x="2643947" y="6585140"/>
            <a:ext cx="772998" cy="18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Field Soil</a:t>
            </a:r>
          </a:p>
        </p:txBody>
      </p:sp>
    </p:spTree>
    <p:extLst>
      <p:ext uri="{BB962C8B-B14F-4D97-AF65-F5344CB8AC3E}">
        <p14:creationId xmlns:p14="http://schemas.microsoft.com/office/powerpoint/2010/main" val="369866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8778-5A60-4EE1-ACE8-42C39983CED5}"/>
              </a:ext>
            </a:extLst>
          </p:cNvPr>
          <p:cNvSpPr>
            <a:spLocks noGrp="1"/>
          </p:cNvSpPr>
          <p:nvPr>
            <p:ph type="title"/>
          </p:nvPr>
        </p:nvSpPr>
        <p:spPr/>
        <p:txBody>
          <a:bodyPr/>
          <a:lstStyle/>
          <a:p>
            <a:endParaRPr lang="en-US"/>
          </a:p>
        </p:txBody>
      </p:sp>
      <p:pic>
        <p:nvPicPr>
          <p:cNvPr id="5" name="Content Placeholder 4" descr="A close up of a map&#10;&#10;Description generated with high confidence">
            <a:extLst>
              <a:ext uri="{FF2B5EF4-FFF2-40B4-BE49-F238E27FC236}">
                <a16:creationId xmlns:a16="http://schemas.microsoft.com/office/drawing/2014/main" id="{017597C7-88EB-4141-9C9D-1441408E2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163" y="349458"/>
            <a:ext cx="11589674" cy="6508542"/>
          </a:xfrm>
        </p:spPr>
      </p:pic>
    </p:spTree>
    <p:extLst>
      <p:ext uri="{BB962C8B-B14F-4D97-AF65-F5344CB8AC3E}">
        <p14:creationId xmlns:p14="http://schemas.microsoft.com/office/powerpoint/2010/main" val="23155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Compounds released by plant roots included in concept of </a:t>
            </a:r>
            <a:r>
              <a:rPr lang="en-US" dirty="0" err="1"/>
              <a:t>rhizodeposition</a:t>
            </a:r>
            <a:r>
              <a:rPr lang="en-US" dirty="0"/>
              <a:t> </a:t>
            </a:r>
          </a:p>
        </p:txBody>
      </p:sp>
      <p:sp>
        <p:nvSpPr>
          <p:cNvPr id="4" name="Slide Number Placeholder 3"/>
          <p:cNvSpPr>
            <a:spLocks noGrp="1"/>
          </p:cNvSpPr>
          <p:nvPr>
            <p:ph type="sldNum" sz="quarter" idx="12"/>
          </p:nvPr>
        </p:nvSpPr>
        <p:spPr/>
        <p:txBody>
          <a:bodyPr/>
          <a:lstStyle/>
          <a:p>
            <a:fld id="{77E59808-E941-46E1-872F-5DB51E5B6943}" type="slidenum">
              <a:rPr lang="en-US" smtClean="0">
                <a:solidFill>
                  <a:prstClr val="white">
                    <a:tint val="75000"/>
                  </a:prstClr>
                </a:solidFill>
              </a:rPr>
              <a:pPr/>
              <a:t>84</a:t>
            </a:fld>
            <a:endParaRPr lang="en-US">
              <a:solidFill>
                <a:prstClr val="white">
                  <a:tint val="75000"/>
                </a:prstClr>
              </a:solidFill>
            </a:endParaRPr>
          </a:p>
        </p:txBody>
      </p:sp>
      <p:sp>
        <p:nvSpPr>
          <p:cNvPr id="7" name="Rectangle 6"/>
          <p:cNvSpPr/>
          <p:nvPr/>
        </p:nvSpPr>
        <p:spPr>
          <a:xfrm>
            <a:off x="1613346" y="6396336"/>
            <a:ext cx="9008725" cy="307777"/>
          </a:xfrm>
          <a:prstGeom prst="rect">
            <a:avLst/>
          </a:prstGeom>
          <a:noFill/>
        </p:spPr>
        <p:txBody>
          <a:bodyPr wrap="square" rtlCol="0">
            <a:spAutoFit/>
          </a:bodyPr>
          <a:lstStyle/>
          <a:p>
            <a:pPr algn="just"/>
            <a:r>
              <a:rPr lang="en-US" sz="1400" dirty="0">
                <a:solidFill>
                  <a:prstClr val="white"/>
                </a:solidFill>
                <a:latin typeface="Arial" pitchFamily="34" charset="0"/>
                <a:cs typeface="Arial" pitchFamily="34" charset="0"/>
              </a:rPr>
              <a:t>Wichern et al Nitrogen </a:t>
            </a:r>
            <a:r>
              <a:rPr lang="en-US" sz="1400" dirty="0" err="1">
                <a:solidFill>
                  <a:prstClr val="white"/>
                </a:solidFill>
                <a:latin typeface="Arial" pitchFamily="34" charset="0"/>
                <a:cs typeface="Arial" pitchFamily="34" charset="0"/>
              </a:rPr>
              <a:t>rhizodeposition</a:t>
            </a:r>
            <a:r>
              <a:rPr lang="en-US" sz="1400" dirty="0">
                <a:solidFill>
                  <a:prstClr val="white"/>
                </a:solidFill>
                <a:latin typeface="Arial" pitchFamily="34" charset="0"/>
                <a:cs typeface="Arial" pitchFamily="34" charset="0"/>
              </a:rPr>
              <a:t> in agricultural crops: Methods, estimates and future prospects 2008</a:t>
            </a:r>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462" y="1511991"/>
            <a:ext cx="9375912" cy="4728150"/>
          </a:xfrm>
          <a:prstGeom prst="rect">
            <a:avLst/>
          </a:prstGeom>
        </p:spPr>
      </p:pic>
    </p:spTree>
    <p:extLst>
      <p:ext uri="{BB962C8B-B14F-4D97-AF65-F5344CB8AC3E}">
        <p14:creationId xmlns:p14="http://schemas.microsoft.com/office/powerpoint/2010/main" val="10853835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23 Bacterial Phyla But Only 6 Dominate the Soil Microbiome</a:t>
            </a:r>
          </a:p>
        </p:txBody>
      </p:sp>
      <p:sp>
        <p:nvSpPr>
          <p:cNvPr id="4" name="Slide Number Placeholder 3"/>
          <p:cNvSpPr>
            <a:spLocks noGrp="1"/>
          </p:cNvSpPr>
          <p:nvPr>
            <p:ph type="sldNum" sz="quarter" idx="12"/>
          </p:nvPr>
        </p:nvSpPr>
        <p:spPr/>
        <p:txBody>
          <a:bodyPr/>
          <a:lstStyle/>
          <a:p>
            <a:fld id="{77E59808-E941-46E1-872F-5DB51E5B6943}" type="slidenum">
              <a:rPr lang="en-US" smtClean="0">
                <a:solidFill>
                  <a:prstClr val="white">
                    <a:tint val="75000"/>
                  </a:prstClr>
                </a:solidFill>
              </a:rPr>
              <a:pPr/>
              <a:t>85</a:t>
            </a:fld>
            <a:endParaRPr lang="en-US">
              <a:solidFill>
                <a:prstClr val="white">
                  <a:tint val="75000"/>
                </a:prstClr>
              </a:solidFill>
            </a:endParaRPr>
          </a:p>
        </p:txBody>
      </p:sp>
      <p:sp>
        <p:nvSpPr>
          <p:cNvPr id="6" name="TextBox 5"/>
          <p:cNvSpPr txBox="1"/>
          <p:nvPr/>
        </p:nvSpPr>
        <p:spPr>
          <a:xfrm>
            <a:off x="0" y="1766875"/>
            <a:ext cx="3822357"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solidFill>
                  <a:srgbClr val="FF0000"/>
                </a:solidFill>
              </a:rPr>
              <a:t>Actinobacteria</a:t>
            </a:r>
            <a:endParaRPr lang="en-US" sz="2000" b="1" dirty="0">
              <a:solidFill>
                <a:srgbClr val="FF0000"/>
              </a:solidFill>
            </a:endParaRPr>
          </a:p>
          <a:p>
            <a:pPr marL="285750" indent="-285750">
              <a:buFont typeface="Arial" panose="020B0604020202020204" pitchFamily="34" charset="0"/>
              <a:buChar char="•"/>
            </a:pPr>
            <a:r>
              <a:rPr lang="en-US" sz="2000" dirty="0" err="1"/>
              <a:t>Aquificae</a:t>
            </a:r>
            <a:endParaRPr lang="en-US" sz="2000" dirty="0"/>
          </a:p>
          <a:p>
            <a:pPr marL="285750" indent="-285750">
              <a:buFont typeface="Arial" panose="020B0604020202020204" pitchFamily="34" charset="0"/>
              <a:buChar char="•"/>
            </a:pPr>
            <a:r>
              <a:rPr lang="en-US" sz="2000" b="1" dirty="0" err="1">
                <a:solidFill>
                  <a:srgbClr val="FF0000"/>
                </a:solidFill>
              </a:rPr>
              <a:t>Bacteroidetes</a:t>
            </a:r>
            <a:r>
              <a:rPr lang="en-US" sz="2000" b="1" dirty="0">
                <a:solidFill>
                  <a:srgbClr val="FF0000"/>
                </a:solidFill>
              </a:rPr>
              <a:t>/</a:t>
            </a:r>
            <a:r>
              <a:rPr lang="en-US" sz="2000" b="1" dirty="0" err="1">
                <a:solidFill>
                  <a:srgbClr val="FF0000"/>
                </a:solidFill>
              </a:rPr>
              <a:t>Chlorobi</a:t>
            </a:r>
            <a:r>
              <a:rPr lang="en-US" sz="2000" b="1" dirty="0">
                <a:solidFill>
                  <a:srgbClr val="FF0000"/>
                </a:solidFill>
              </a:rPr>
              <a:t> group </a:t>
            </a:r>
          </a:p>
          <a:p>
            <a:pPr marL="285750" indent="-285750">
              <a:buFont typeface="Arial" panose="020B0604020202020204" pitchFamily="34" charset="0"/>
              <a:buChar char="•"/>
            </a:pPr>
            <a:r>
              <a:rPr lang="en-US" sz="2000" dirty="0" err="1"/>
              <a:t>Chlamydiae</a:t>
            </a:r>
            <a:r>
              <a:rPr lang="en-US" sz="2000" dirty="0"/>
              <a:t>/</a:t>
            </a:r>
            <a:r>
              <a:rPr lang="en-US" sz="2000" dirty="0" err="1"/>
              <a:t>Verrucomicrobia</a:t>
            </a:r>
            <a:r>
              <a:rPr lang="en-US" sz="2000" dirty="0"/>
              <a:t> group</a:t>
            </a:r>
          </a:p>
          <a:p>
            <a:pPr marL="285750" indent="-285750">
              <a:buFont typeface="Arial" panose="020B0604020202020204" pitchFamily="34" charset="0"/>
              <a:buChar char="•"/>
            </a:pPr>
            <a:r>
              <a:rPr lang="en-US" sz="2000" b="1" dirty="0" err="1">
                <a:solidFill>
                  <a:srgbClr val="FF0000"/>
                </a:solidFill>
              </a:rPr>
              <a:t>Chloroflexi</a:t>
            </a:r>
            <a:r>
              <a:rPr lang="en-US" sz="2000" b="1" dirty="0">
                <a:solidFill>
                  <a:srgbClr val="FF0000"/>
                </a:solidFill>
              </a:rPr>
              <a:t> (green </a:t>
            </a:r>
            <a:r>
              <a:rPr lang="en-US" sz="2000" b="1" dirty="0" err="1">
                <a:solidFill>
                  <a:srgbClr val="FF0000"/>
                </a:solidFill>
              </a:rPr>
              <a:t>nonsulfur</a:t>
            </a:r>
            <a:r>
              <a:rPr lang="en-US" sz="2000" b="1" dirty="0">
                <a:solidFill>
                  <a:srgbClr val="FF0000"/>
                </a:solidFill>
              </a:rPr>
              <a:t> bacteria)</a:t>
            </a:r>
          </a:p>
          <a:p>
            <a:pPr marL="285750" indent="-285750">
              <a:buFont typeface="Arial" panose="020B0604020202020204" pitchFamily="34" charset="0"/>
              <a:buChar char="•"/>
            </a:pPr>
            <a:r>
              <a:rPr lang="en-US" sz="2000" dirty="0" err="1"/>
              <a:t>Chrysiogenetes</a:t>
            </a:r>
            <a:endParaRPr lang="en-US" sz="2000" dirty="0"/>
          </a:p>
          <a:p>
            <a:pPr marL="285750" indent="-285750">
              <a:buFont typeface="Arial" panose="020B0604020202020204" pitchFamily="34" charset="0"/>
              <a:buChar char="•"/>
            </a:pPr>
            <a:r>
              <a:rPr lang="en-US" sz="2000" dirty="0"/>
              <a:t>Cyanobacteria (blue-green algae)</a:t>
            </a:r>
          </a:p>
          <a:p>
            <a:pPr marL="285750" indent="-285750">
              <a:buFont typeface="Arial" panose="020B0604020202020204" pitchFamily="34" charset="0"/>
              <a:buChar char="•"/>
            </a:pPr>
            <a:r>
              <a:rPr lang="en-US" sz="2000" dirty="0" err="1"/>
              <a:t>Deferribacteres</a:t>
            </a:r>
            <a:endParaRPr lang="en-US" sz="2000" dirty="0"/>
          </a:p>
          <a:p>
            <a:pPr marL="285750" indent="-285750">
              <a:buFont typeface="Arial" panose="020B0604020202020204" pitchFamily="34" charset="0"/>
              <a:buChar char="•"/>
            </a:pPr>
            <a:r>
              <a:rPr lang="en-US" sz="2000" dirty="0" err="1"/>
              <a:t>Deinococcus-Thermus</a:t>
            </a:r>
            <a:endParaRPr lang="en-US" sz="2000" dirty="0"/>
          </a:p>
          <a:p>
            <a:pPr marL="285750" indent="-285750">
              <a:buFont typeface="Arial" panose="020B0604020202020204" pitchFamily="34" charset="0"/>
              <a:buChar char="•"/>
            </a:pPr>
            <a:r>
              <a:rPr lang="en-US" sz="2000" dirty="0" err="1"/>
              <a:t>Dictyoglomi</a:t>
            </a:r>
            <a:endParaRPr lang="en-US" sz="2000" dirty="0"/>
          </a:p>
          <a:p>
            <a:pPr marL="285750" indent="-285750">
              <a:buFont typeface="Arial" panose="020B0604020202020204" pitchFamily="34" charset="0"/>
              <a:buChar char="•"/>
            </a:pPr>
            <a:r>
              <a:rPr lang="en-US" sz="2000" dirty="0" err="1"/>
              <a:t>Elusimicrobia</a:t>
            </a:r>
            <a:endParaRPr lang="en-US" sz="2000" dirty="0"/>
          </a:p>
        </p:txBody>
      </p:sp>
      <p:sp>
        <p:nvSpPr>
          <p:cNvPr id="8" name="Rectangle 7"/>
          <p:cNvSpPr/>
          <p:nvPr/>
        </p:nvSpPr>
        <p:spPr>
          <a:xfrm>
            <a:off x="3687215" y="1743714"/>
            <a:ext cx="3682313" cy="4062651"/>
          </a:xfrm>
          <a:prstGeom prst="rect">
            <a:avLst/>
          </a:prstGeom>
        </p:spPr>
        <p:txBody>
          <a:bodyPr wrap="square">
            <a:spAutoFit/>
          </a:bodyPr>
          <a:lstStyle/>
          <a:p>
            <a:pPr marL="285750" indent="-285750">
              <a:buFont typeface="Arial" panose="020B0604020202020204" pitchFamily="34" charset="0"/>
              <a:buChar char="•"/>
            </a:pPr>
            <a:r>
              <a:rPr lang="en-US" sz="2000" b="1" dirty="0" err="1">
                <a:solidFill>
                  <a:srgbClr val="FF0000"/>
                </a:solidFill>
              </a:rPr>
              <a:t>Fibrobacteres</a:t>
            </a:r>
            <a:r>
              <a:rPr lang="en-US" sz="2000" b="1" dirty="0">
                <a:solidFill>
                  <a:srgbClr val="FF0000"/>
                </a:solidFill>
              </a:rPr>
              <a:t>/</a:t>
            </a:r>
            <a:r>
              <a:rPr lang="en-US" sz="2000" b="1" dirty="0" err="1">
                <a:solidFill>
                  <a:srgbClr val="FF0000"/>
                </a:solidFill>
              </a:rPr>
              <a:t>Acidobacteria</a:t>
            </a:r>
            <a:r>
              <a:rPr lang="en-US" sz="2000" b="1" dirty="0">
                <a:solidFill>
                  <a:srgbClr val="FF0000"/>
                </a:solidFill>
              </a:rPr>
              <a:t> group</a:t>
            </a:r>
          </a:p>
          <a:p>
            <a:pPr marL="285750" indent="-285750">
              <a:buFont typeface="Arial" panose="020B0604020202020204" pitchFamily="34" charset="0"/>
              <a:buChar char="•"/>
            </a:pPr>
            <a:r>
              <a:rPr lang="en-US" sz="2000" b="1" dirty="0" err="1">
                <a:solidFill>
                  <a:srgbClr val="FF0000"/>
                </a:solidFill>
              </a:rPr>
              <a:t>Firmicutes</a:t>
            </a:r>
            <a:endParaRPr lang="en-US" sz="2000" b="1" dirty="0">
              <a:solidFill>
                <a:srgbClr val="FF0000"/>
              </a:solidFill>
            </a:endParaRPr>
          </a:p>
          <a:p>
            <a:pPr marL="285750" indent="-285750">
              <a:buFont typeface="Arial" panose="020B0604020202020204" pitchFamily="34" charset="0"/>
              <a:buChar char="•"/>
            </a:pPr>
            <a:r>
              <a:rPr lang="en-US" sz="2000" dirty="0"/>
              <a:t>Fusobacteria</a:t>
            </a:r>
          </a:p>
          <a:p>
            <a:pPr marL="285750" indent="-285750">
              <a:buFont typeface="Arial" panose="020B0604020202020204" pitchFamily="34" charset="0"/>
              <a:buChar char="•"/>
            </a:pPr>
            <a:r>
              <a:rPr lang="en-US" sz="2000" dirty="0" err="1"/>
              <a:t>Gemmatimonadetes</a:t>
            </a:r>
            <a:endParaRPr lang="en-US" sz="2000" dirty="0"/>
          </a:p>
          <a:p>
            <a:pPr marL="285750" indent="-285750">
              <a:buFont typeface="Arial" panose="020B0604020202020204" pitchFamily="34" charset="0"/>
              <a:buChar char="•"/>
            </a:pPr>
            <a:r>
              <a:rPr lang="en-US" sz="2000" dirty="0" err="1"/>
              <a:t>Nitropsirae</a:t>
            </a:r>
            <a:r>
              <a:rPr lang="en-US" sz="2000" dirty="0"/>
              <a:t> </a:t>
            </a:r>
          </a:p>
          <a:p>
            <a:pPr marL="285750" indent="-285750">
              <a:buFont typeface="Arial" panose="020B0604020202020204" pitchFamily="34" charset="0"/>
              <a:buChar char="•"/>
            </a:pPr>
            <a:r>
              <a:rPr lang="en-US" sz="2000" dirty="0" err="1"/>
              <a:t>Plantomycetes</a:t>
            </a:r>
            <a:endParaRPr lang="en-US" sz="2000" dirty="0"/>
          </a:p>
          <a:p>
            <a:pPr marL="285750" indent="-285750">
              <a:buFont typeface="Arial" panose="020B0604020202020204" pitchFamily="34" charset="0"/>
              <a:buChar char="•"/>
            </a:pPr>
            <a:r>
              <a:rPr lang="en-US" sz="2000" b="1" dirty="0" err="1">
                <a:solidFill>
                  <a:srgbClr val="FF0000"/>
                </a:solidFill>
              </a:rPr>
              <a:t>Proteobacteria</a:t>
            </a:r>
            <a:endParaRPr lang="en-US" sz="2000" b="1" dirty="0">
              <a:solidFill>
                <a:srgbClr val="FF0000"/>
              </a:solidFill>
            </a:endParaRPr>
          </a:p>
          <a:p>
            <a:pPr marL="285750" indent="-285750">
              <a:buFont typeface="Arial" panose="020B0604020202020204" pitchFamily="34" charset="0"/>
              <a:buChar char="•"/>
            </a:pPr>
            <a:r>
              <a:rPr lang="en-US" sz="2000" dirty="0" err="1"/>
              <a:t>Spirochaetes</a:t>
            </a:r>
            <a:endParaRPr lang="en-US" sz="2000" dirty="0"/>
          </a:p>
          <a:p>
            <a:pPr marL="285750" indent="-285750">
              <a:buFont typeface="Arial" panose="020B0604020202020204" pitchFamily="34" charset="0"/>
              <a:buChar char="•"/>
            </a:pPr>
            <a:r>
              <a:rPr lang="en-US" sz="2000" dirty="0" err="1"/>
              <a:t>Synergistetes</a:t>
            </a:r>
            <a:endParaRPr lang="en-US" sz="2000" dirty="0"/>
          </a:p>
          <a:p>
            <a:pPr marL="285750" indent="-285750">
              <a:buFont typeface="Arial" panose="020B0604020202020204" pitchFamily="34" charset="0"/>
              <a:buChar char="•"/>
            </a:pPr>
            <a:r>
              <a:rPr lang="en-US" sz="2000" dirty="0" err="1"/>
              <a:t>Tenericutes</a:t>
            </a:r>
            <a:endParaRPr lang="en-US" sz="2000" dirty="0"/>
          </a:p>
          <a:p>
            <a:pPr marL="285750" indent="-285750">
              <a:buFont typeface="Arial" panose="020B0604020202020204" pitchFamily="34" charset="0"/>
              <a:buChar char="•"/>
            </a:pPr>
            <a:r>
              <a:rPr lang="en-US" sz="2000" dirty="0" err="1"/>
              <a:t>Thermodesulfobacteria</a:t>
            </a:r>
            <a:endParaRPr lang="en-US" sz="2000" dirty="0"/>
          </a:p>
          <a:p>
            <a:pPr marL="285750" indent="-285750">
              <a:buFont typeface="Arial" panose="020B0604020202020204" pitchFamily="34" charset="0"/>
              <a:buChar char="•"/>
            </a:pPr>
            <a:r>
              <a:rPr lang="en-US" sz="2000" dirty="0" err="1"/>
              <a:t>Thermotogae</a:t>
            </a:r>
            <a:endParaRPr lang="en-US" sz="2000" dirty="0"/>
          </a:p>
        </p:txBody>
      </p:sp>
      <p:pic>
        <p:nvPicPr>
          <p:cNvPr id="14" name="Picture 13"/>
          <p:cNvPicPr>
            <a:picLocks noChangeAspect="1"/>
          </p:cNvPicPr>
          <p:nvPr/>
        </p:nvPicPr>
        <p:blipFill>
          <a:blip r:embed="rId3"/>
          <a:stretch>
            <a:fillRect/>
          </a:stretch>
        </p:blipFill>
        <p:spPr>
          <a:xfrm>
            <a:off x="7743566" y="1519152"/>
            <a:ext cx="4011827" cy="4749426"/>
          </a:xfrm>
          <a:prstGeom prst="rect">
            <a:avLst/>
          </a:prstGeom>
        </p:spPr>
      </p:pic>
      <p:sp>
        <p:nvSpPr>
          <p:cNvPr id="19" name="Rectangle 18"/>
          <p:cNvSpPr/>
          <p:nvPr/>
        </p:nvSpPr>
        <p:spPr>
          <a:xfrm>
            <a:off x="0" y="6471690"/>
            <a:ext cx="9156033" cy="307777"/>
          </a:xfrm>
          <a:prstGeom prst="rect">
            <a:avLst/>
          </a:prstGeom>
          <a:noFill/>
        </p:spPr>
        <p:txBody>
          <a:bodyPr wrap="square" rtlCol="0">
            <a:spAutoFit/>
          </a:bodyPr>
          <a:lstStyle/>
          <a:p>
            <a:pPr algn="just"/>
            <a:r>
              <a:rPr lang="en-US" sz="1400" dirty="0" err="1">
                <a:solidFill>
                  <a:prstClr val="white"/>
                </a:solidFill>
                <a:latin typeface="Arial" pitchFamily="34" charset="0"/>
                <a:cs typeface="Arial" pitchFamily="34" charset="0"/>
              </a:rPr>
              <a:t>Bulgarelli</a:t>
            </a:r>
            <a:r>
              <a:rPr lang="en-US" sz="1400" dirty="0">
                <a:solidFill>
                  <a:prstClr val="white"/>
                </a:solidFill>
                <a:latin typeface="Arial" pitchFamily="34" charset="0"/>
                <a:cs typeface="Arial" pitchFamily="34" charset="0"/>
              </a:rPr>
              <a:t> et al. </a:t>
            </a:r>
            <a:r>
              <a:rPr lang="en-US" sz="1400" i="1" dirty="0">
                <a:solidFill>
                  <a:prstClr val="white"/>
                </a:solidFill>
                <a:latin typeface="Arial" pitchFamily="34" charset="0"/>
                <a:cs typeface="Arial" pitchFamily="34" charset="0"/>
              </a:rPr>
              <a:t>Annual Reviews Plant Biology </a:t>
            </a:r>
            <a:r>
              <a:rPr lang="en-US" sz="1400" dirty="0">
                <a:solidFill>
                  <a:prstClr val="white"/>
                </a:solidFill>
                <a:latin typeface="Arial" pitchFamily="34" charset="0"/>
                <a:cs typeface="Arial" pitchFamily="34" charset="0"/>
              </a:rPr>
              <a:t>2013</a:t>
            </a:r>
          </a:p>
        </p:txBody>
      </p:sp>
    </p:spTree>
    <p:extLst>
      <p:ext uri="{BB962C8B-B14F-4D97-AF65-F5344CB8AC3E}">
        <p14:creationId xmlns:p14="http://schemas.microsoft.com/office/powerpoint/2010/main" val="3955893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Human Reads Filtering from Slurry and Urine Samples</a:t>
            </a:r>
          </a:p>
        </p:txBody>
      </p:sp>
      <p:pic>
        <p:nvPicPr>
          <p:cNvPr id="5" name="Picture 4"/>
          <p:cNvPicPr>
            <a:picLocks noChangeAspect="1"/>
          </p:cNvPicPr>
          <p:nvPr/>
        </p:nvPicPr>
        <p:blipFill>
          <a:blip r:embed="rId2"/>
          <a:stretch>
            <a:fillRect/>
          </a:stretch>
        </p:blipFill>
        <p:spPr>
          <a:xfrm>
            <a:off x="5562600" y="1657100"/>
            <a:ext cx="6019800" cy="4327276"/>
          </a:xfrm>
          <a:prstGeom prst="rect">
            <a:avLst/>
          </a:prstGeom>
        </p:spPr>
      </p:pic>
      <p:pic>
        <p:nvPicPr>
          <p:cNvPr id="7" name="Picture 6"/>
          <p:cNvPicPr>
            <a:picLocks noChangeAspect="1"/>
          </p:cNvPicPr>
          <p:nvPr/>
        </p:nvPicPr>
        <p:blipFill>
          <a:blip r:embed="rId3"/>
          <a:stretch>
            <a:fillRect/>
          </a:stretch>
        </p:blipFill>
        <p:spPr>
          <a:xfrm>
            <a:off x="28391" y="1677353"/>
            <a:ext cx="2892750" cy="4547500"/>
          </a:xfrm>
          <a:prstGeom prst="rect">
            <a:avLst/>
          </a:prstGeom>
        </p:spPr>
      </p:pic>
      <p:pic>
        <p:nvPicPr>
          <p:cNvPr id="8" name="Picture 7"/>
          <p:cNvPicPr>
            <a:picLocks noChangeAspect="1"/>
          </p:cNvPicPr>
          <p:nvPr/>
        </p:nvPicPr>
        <p:blipFill rotWithShape="1">
          <a:blip r:embed="rId4"/>
          <a:srcRect r="23268"/>
          <a:stretch/>
        </p:blipFill>
        <p:spPr>
          <a:xfrm>
            <a:off x="3357520" y="1657100"/>
            <a:ext cx="2205080" cy="4527246"/>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E59808-E941-46E1-872F-5DB51E5B6943}" type="slidenum">
              <a:rPr kumimoji="0" lang="en-US" sz="12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white">
                  <a:tint val="75000"/>
                </a:prstClr>
              </a:solidFill>
              <a:effectLst/>
              <a:uLnTx/>
              <a:uFillTx/>
              <a:latin typeface="Calibri"/>
              <a:ea typeface="+mn-ea"/>
              <a:cs typeface="+mn-cs"/>
            </a:endParaRPr>
          </a:p>
        </p:txBody>
      </p:sp>
    </p:spTree>
    <p:extLst>
      <p:ext uri="{BB962C8B-B14F-4D97-AF65-F5344CB8AC3E}">
        <p14:creationId xmlns:p14="http://schemas.microsoft.com/office/powerpoint/2010/main" val="14188610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latin typeface="Garamond" panose="02020404030301010803" pitchFamily="18" charset="0"/>
              </a:rPr>
              <a:t>Read distributions study cohort</a:t>
            </a:r>
          </a:p>
        </p:txBody>
      </p:sp>
      <p:sp>
        <p:nvSpPr>
          <p:cNvPr id="4" name="Rectangle 3"/>
          <p:cNvSpPr/>
          <p:nvPr/>
        </p:nvSpPr>
        <p:spPr>
          <a:xfrm>
            <a:off x="9930492" y="1116122"/>
            <a:ext cx="2213883"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aramond" panose="02020404030301010803" pitchFamily="18" charset="0"/>
                <a:ea typeface="+mn-ea"/>
                <a:cs typeface="Arial" pitchFamily="34" charset="0"/>
              </a:rPr>
              <a:t>Aim 2, Manuscript 1</a:t>
            </a:r>
          </a:p>
        </p:txBody>
      </p:sp>
      <p:sp>
        <p:nvSpPr>
          <p:cNvPr id="24" name="Rectangle 23"/>
          <p:cNvSpPr/>
          <p:nvPr/>
        </p:nvSpPr>
        <p:spPr>
          <a:xfrm>
            <a:off x="10885" y="6469064"/>
            <a:ext cx="7530654" cy="3385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Garamond" panose="02020404030301010803" pitchFamily="18" charset="0"/>
                <a:ea typeface="+mn-ea"/>
                <a:cs typeface="Arial" pitchFamily="34" charset="0"/>
              </a:rPr>
              <a:t>In collaboration with Burnham lab. </a:t>
            </a:r>
          </a:p>
        </p:txBody>
      </p:sp>
      <p:grpSp>
        <p:nvGrpSpPr>
          <p:cNvPr id="31" name="Group 30"/>
          <p:cNvGrpSpPr/>
          <p:nvPr/>
        </p:nvGrpSpPr>
        <p:grpSpPr>
          <a:xfrm>
            <a:off x="10680364" y="6331274"/>
            <a:ext cx="1061089" cy="510088"/>
            <a:chOff x="10680364" y="6331274"/>
            <a:chExt cx="1061089" cy="510088"/>
          </a:xfrm>
        </p:grpSpPr>
        <p:pic>
          <p:nvPicPr>
            <p:cNvPr id="32" name="Picture 31"/>
            <p:cNvPicPr>
              <a:picLocks noChangeAspect="1"/>
            </p:cNvPicPr>
            <p:nvPr/>
          </p:nvPicPr>
          <p:blipFill>
            <a:blip r:embed="rId3"/>
            <a:stretch>
              <a:fillRect/>
            </a:stretch>
          </p:blipFill>
          <p:spPr>
            <a:xfrm>
              <a:off x="10680364" y="6331274"/>
              <a:ext cx="622524" cy="510088"/>
            </a:xfrm>
            <a:prstGeom prst="rect">
              <a:avLst/>
            </a:prstGeom>
          </p:spPr>
        </p:pic>
        <p:pic>
          <p:nvPicPr>
            <p:cNvPr id="33" name="Picture 32"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l="13201"/>
            <a:stretch/>
          </p:blipFill>
          <p:spPr>
            <a:xfrm>
              <a:off x="11343255" y="6364906"/>
              <a:ext cx="398198" cy="442824"/>
            </a:xfrm>
            <a:prstGeom prst="rect">
              <a:avLst/>
            </a:prstGeom>
            <a:ln w="28575">
              <a:solidFill>
                <a:schemeClr val="accent3">
                  <a:lumMod val="60000"/>
                  <a:lumOff val="40000"/>
                </a:schemeClr>
              </a:solidFill>
            </a:ln>
          </p:spPr>
        </p:pic>
      </p:grpSp>
      <p:pic>
        <p:nvPicPr>
          <p:cNvPr id="2054" name="Picture 2053"/>
          <p:cNvPicPr>
            <a:picLocks noChangeAspect="1"/>
          </p:cNvPicPr>
          <p:nvPr/>
        </p:nvPicPr>
        <p:blipFill rotWithShape="1">
          <a:blip r:embed="rId5"/>
          <a:srcRect r="4963"/>
          <a:stretch/>
        </p:blipFill>
        <p:spPr>
          <a:xfrm>
            <a:off x="177800" y="1515485"/>
            <a:ext cx="9067800" cy="4754628"/>
          </a:xfrm>
          <a:prstGeom prst="rect">
            <a:avLst/>
          </a:prstGeom>
        </p:spPr>
      </p:pic>
      <p:sp>
        <p:nvSpPr>
          <p:cNvPr id="58" name="TextBox 57"/>
          <p:cNvSpPr txBox="1"/>
          <p:nvPr/>
        </p:nvSpPr>
        <p:spPr>
          <a:xfrm>
            <a:off x="8737600" y="4938328"/>
            <a:ext cx="3375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rPr>
              <a:t>Range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rPr>
              <a:t>483 – 12,842,213</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E59808-E941-46E1-872F-5DB51E5B6943}" type="slidenum">
              <a:rPr kumimoji="0" lang="en-US" sz="12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white">
                  <a:tint val="75000"/>
                </a:prstClr>
              </a:solidFill>
              <a:effectLst/>
              <a:uLnTx/>
              <a:uFillTx/>
              <a:latin typeface="Calibri"/>
              <a:ea typeface="+mn-ea"/>
              <a:cs typeface="+mn-cs"/>
            </a:endParaRPr>
          </a:p>
        </p:txBody>
      </p:sp>
    </p:spTree>
    <p:extLst>
      <p:ext uri="{BB962C8B-B14F-4D97-AF65-F5344CB8AC3E}">
        <p14:creationId xmlns:p14="http://schemas.microsoft.com/office/powerpoint/2010/main" val="34135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D89C-5125-446B-B4B4-4DF97FE4595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9E2000B-BE4A-4372-BFCB-81D110890935}"/>
              </a:ext>
            </a:extLst>
          </p:cNvPr>
          <p:cNvSpPr>
            <a:spLocks noGrp="1"/>
          </p:cNvSpPr>
          <p:nvPr>
            <p:ph type="sldNum" sz="quarter" idx="12"/>
          </p:nvPr>
        </p:nvSpPr>
        <p:spPr/>
        <p:txBody>
          <a:bodyPr/>
          <a:lstStyle/>
          <a:p>
            <a:fld id="{77E59808-E941-46E1-872F-5DB51E5B6943}" type="slidenum">
              <a:rPr lang="en-US" smtClean="0">
                <a:solidFill>
                  <a:prstClr val="white">
                    <a:tint val="75000"/>
                  </a:prstClr>
                </a:solidFill>
              </a:rPr>
              <a:pPr/>
              <a:t>88</a:t>
            </a:fld>
            <a:endParaRPr lang="en-US">
              <a:solidFill>
                <a:prstClr val="white">
                  <a:tint val="75000"/>
                </a:prstClr>
              </a:solidFill>
            </a:endParaRPr>
          </a:p>
        </p:txBody>
      </p:sp>
      <p:pic>
        <p:nvPicPr>
          <p:cNvPr id="5" name="Picture 4" descr="Screen Clipping">
            <a:extLst>
              <a:ext uri="{FF2B5EF4-FFF2-40B4-BE49-F238E27FC236}">
                <a16:creationId xmlns:a16="http://schemas.microsoft.com/office/drawing/2014/main" id="{69B90479-4501-41F2-B90F-71B0336B5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2382"/>
            <a:ext cx="12192000" cy="3282823"/>
          </a:xfrm>
          <a:prstGeom prst="rect">
            <a:avLst/>
          </a:prstGeom>
        </p:spPr>
      </p:pic>
    </p:spTree>
    <p:extLst>
      <p:ext uri="{BB962C8B-B14F-4D97-AF65-F5344CB8AC3E}">
        <p14:creationId xmlns:p14="http://schemas.microsoft.com/office/powerpoint/2010/main" val="14181613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4800" dirty="0">
                <a:latin typeface="Garamond" panose="02020404030301010803" pitchFamily="18" charset="0"/>
              </a:rPr>
              <a:t>Closely Related Plant Species Have Similar Bacterial Communities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E59808-E941-46E1-872F-5DB51E5B6943}" type="slidenum">
              <a:rPr kumimoji="0" lang="en-US" sz="12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white">
                  <a:tint val="75000"/>
                </a:prstClr>
              </a:solidFill>
              <a:effectLst/>
              <a:uLnTx/>
              <a:uFillTx/>
              <a:latin typeface="Calibri"/>
              <a:ea typeface="+mn-ea"/>
              <a:cs typeface="+mn-cs"/>
            </a:endParaRPr>
          </a:p>
        </p:txBody>
      </p:sp>
      <p:sp>
        <p:nvSpPr>
          <p:cNvPr id="6" name="Text Box 20"/>
          <p:cNvSpPr txBox="1"/>
          <p:nvPr/>
        </p:nvSpPr>
        <p:spPr>
          <a:xfrm>
            <a:off x="2797266" y="6052697"/>
            <a:ext cx="2268968" cy="46422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ADONIS - p &lt; .001</a:t>
            </a:r>
            <a:endParaRPr kumimoji="0" lang="en-US" sz="24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panose="02020603050405020304" pitchFamily="18" charset="0"/>
            </a:endParaRPr>
          </a:p>
        </p:txBody>
      </p:sp>
      <p:pic>
        <p:nvPicPr>
          <p:cNvPr id="3074" name="Picture 2" descr="File:Phylogenetic relatedness vs bray-curtis microbial commun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673" y="1562956"/>
            <a:ext cx="6516166" cy="465091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6346988" y="2284574"/>
            <a:ext cx="5235412" cy="3232319"/>
          </a:xfrm>
          <a:prstGeom prst="line">
            <a:avLst/>
          </a:prstGeom>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6346988" y="1906559"/>
            <a:ext cx="3607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Linear Regression p &lt; .001 R</a:t>
            </a:r>
            <a:r>
              <a:rPr kumimoji="0" lang="en-US" sz="1800" b="0" i="0" u="none" strike="noStrike" kern="1200" cap="none" spc="0" normalizeH="0" baseline="30000" noProof="0" dirty="0">
                <a:ln>
                  <a:noFill/>
                </a:ln>
                <a:solidFill>
                  <a:prstClr val="black"/>
                </a:solidFill>
                <a:effectLst/>
                <a:uLnTx/>
                <a:uFillTx/>
                <a:latin typeface="Calibri"/>
                <a:ea typeface="+mn-ea"/>
                <a:cs typeface="+mn-cs"/>
              </a:rPr>
              <a:t>2</a:t>
            </a:r>
            <a:r>
              <a:rPr kumimoji="0" lang="en-US" sz="1800" b="0" i="0" u="none" strike="noStrike" kern="1200" cap="none" spc="0" normalizeH="0" baseline="0" noProof="0" dirty="0">
                <a:ln>
                  <a:noFill/>
                </a:ln>
                <a:solidFill>
                  <a:prstClr val="black"/>
                </a:solidFill>
                <a:effectLst/>
                <a:uLnTx/>
                <a:uFillTx/>
                <a:latin typeface="Calibri"/>
                <a:ea typeface="+mn-ea"/>
                <a:cs typeface="+mn-cs"/>
              </a:rPr>
              <a:t>  73%</a:t>
            </a:r>
          </a:p>
        </p:txBody>
      </p:sp>
      <p:cxnSp>
        <p:nvCxnSpPr>
          <p:cNvPr id="9" name="Straight Connector 8"/>
          <p:cNvCxnSpPr/>
          <p:nvPr/>
        </p:nvCxnSpPr>
        <p:spPr>
          <a:xfrm>
            <a:off x="5321650" y="4732835"/>
            <a:ext cx="0" cy="141729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flipH="1">
            <a:off x="4382096" y="4732835"/>
            <a:ext cx="93955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flipH="1">
            <a:off x="3462205" y="6150130"/>
            <a:ext cx="18594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4382096" y="4377564"/>
            <a:ext cx="0" cy="88469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a:xfrm>
            <a:off x="3964341" y="4910168"/>
            <a:ext cx="0" cy="88469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9" name="Straight Connector 118"/>
          <p:cNvCxnSpPr/>
          <p:nvPr/>
        </p:nvCxnSpPr>
        <p:spPr>
          <a:xfrm flipH="1" flipV="1">
            <a:off x="3964341" y="5250995"/>
            <a:ext cx="41775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0" name="Straight Connector 119"/>
          <p:cNvCxnSpPr/>
          <p:nvPr/>
        </p:nvCxnSpPr>
        <p:spPr>
          <a:xfrm flipH="1" flipV="1">
            <a:off x="3964341" y="4377564"/>
            <a:ext cx="41775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1" name="Rectangle 120"/>
          <p:cNvSpPr/>
          <p:nvPr/>
        </p:nvSpPr>
        <p:spPr>
          <a:xfrm>
            <a:off x="1159677" y="4204820"/>
            <a:ext cx="280466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Carduus</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nutans</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22" name="Rectangle 121"/>
          <p:cNvSpPr/>
          <p:nvPr/>
        </p:nvSpPr>
        <p:spPr>
          <a:xfrm>
            <a:off x="1151423" y="5946257"/>
            <a:ext cx="2310782"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Monarda</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fistulosa</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123" name="Straight Connector 122"/>
          <p:cNvCxnSpPr/>
          <p:nvPr/>
        </p:nvCxnSpPr>
        <p:spPr>
          <a:xfrm flipH="1" flipV="1">
            <a:off x="3546585" y="5794859"/>
            <a:ext cx="41775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a:xfrm flipH="1">
            <a:off x="3755462" y="4910168"/>
            <a:ext cx="208879"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flipH="1">
            <a:off x="3754399" y="4732835"/>
            <a:ext cx="1064" cy="40758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flipH="1">
            <a:off x="3545520" y="4732835"/>
            <a:ext cx="208879"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flipH="1">
            <a:off x="3545520" y="5140415"/>
            <a:ext cx="208879"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9" name="Rectangle 128"/>
          <p:cNvSpPr/>
          <p:nvPr/>
        </p:nvSpPr>
        <p:spPr>
          <a:xfrm>
            <a:off x="508769" y="4571163"/>
            <a:ext cx="312971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Heliopsis</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helianthoides</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0" name="Rectangle 129"/>
          <p:cNvSpPr/>
          <p:nvPr/>
        </p:nvSpPr>
        <p:spPr>
          <a:xfrm>
            <a:off x="915043" y="4964485"/>
            <a:ext cx="271164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Ratibida</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pinnata</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1" name="Rectangle 130"/>
          <p:cNvSpPr/>
          <p:nvPr/>
        </p:nvSpPr>
        <p:spPr>
          <a:xfrm>
            <a:off x="973694" y="5585224"/>
            <a:ext cx="2652997"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Conyza</a:t>
            </a:r>
            <a:r>
              <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a:t>
            </a:r>
            <a:r>
              <a:rPr kumimoji="0" lang="en-US" sz="14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canadensis</a:t>
            </a:r>
            <a:endParaRPr kumimoji="0" lang="en-US" sz="1400" b="0" i="1"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20" name="Picture 19"/>
          <p:cNvPicPr>
            <a:picLocks noChangeAspect="1"/>
          </p:cNvPicPr>
          <p:nvPr/>
        </p:nvPicPr>
        <p:blipFill>
          <a:blip r:embed="rId4"/>
          <a:stretch>
            <a:fillRect/>
          </a:stretch>
        </p:blipFill>
        <p:spPr>
          <a:xfrm>
            <a:off x="1151423" y="1502314"/>
            <a:ext cx="4168922" cy="2570424"/>
          </a:xfrm>
          <a:prstGeom prst="rect">
            <a:avLst/>
          </a:prstGeom>
        </p:spPr>
      </p:pic>
      <p:cxnSp>
        <p:nvCxnSpPr>
          <p:cNvPr id="22" name="Straight Connector 21"/>
          <p:cNvCxnSpPr/>
          <p:nvPr/>
        </p:nvCxnSpPr>
        <p:spPr>
          <a:xfrm>
            <a:off x="1573679" y="1574535"/>
            <a:ext cx="0" cy="26302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573679" y="4377564"/>
            <a:ext cx="0" cy="1876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0989" y="2121037"/>
            <a:ext cx="1594668"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Bacterial Communities Bray Curtis Dissimilarity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Dendrogram</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3" name="TextBox 132"/>
          <p:cNvSpPr txBox="1"/>
          <p:nvPr/>
        </p:nvSpPr>
        <p:spPr>
          <a:xfrm>
            <a:off x="0" y="4779197"/>
            <a:ext cx="159466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Plant Phylogenetic Relatedness</a:t>
            </a:r>
          </a:p>
        </p:txBody>
      </p:sp>
      <p:sp>
        <p:nvSpPr>
          <p:cNvPr id="31" name="Rectangle 30"/>
          <p:cNvSpPr/>
          <p:nvPr/>
        </p:nvSpPr>
        <p:spPr>
          <a:xfrm>
            <a:off x="9990817" y="1093274"/>
            <a:ext cx="2213883"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aramond" panose="02020404030301010803" pitchFamily="18" charset="0"/>
                <a:ea typeface="+mn-ea"/>
                <a:cs typeface="Arial" pitchFamily="34" charset="0"/>
              </a:rPr>
              <a:t>Aim 1, Manuscript 1</a:t>
            </a:r>
          </a:p>
        </p:txBody>
      </p:sp>
    </p:spTree>
    <p:extLst>
      <p:ext uri="{BB962C8B-B14F-4D97-AF65-F5344CB8AC3E}">
        <p14:creationId xmlns:p14="http://schemas.microsoft.com/office/powerpoint/2010/main" val="33405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7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121" grpId="0"/>
      <p:bldP spid="122" grpId="0"/>
      <p:bldP spid="129" grpId="0"/>
      <p:bldP spid="130" grpId="0"/>
      <p:bldP spid="131" grpId="0"/>
      <p:bldP spid="26" grpId="0"/>
      <p:bldP spid="1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9">
            <a:extLst>
              <a:ext uri="{FF2B5EF4-FFF2-40B4-BE49-F238E27FC236}">
                <a16:creationId xmlns:a16="http://schemas.microsoft.com/office/drawing/2014/main" id="{2EE87334-E334-4AFA-B125-F0D27FC83BFE}"/>
              </a:ext>
            </a:extLst>
          </p:cNvPr>
          <p:cNvSpPr/>
          <p:nvPr/>
        </p:nvSpPr>
        <p:spPr>
          <a:xfrm>
            <a:off x="56403" y="1590674"/>
            <a:ext cx="3848848" cy="4536681"/>
          </a:xfrm>
          <a:prstGeom prst="roundRect">
            <a:avLst/>
          </a:prstGeom>
          <a:solidFill>
            <a:schemeClr val="accent4"/>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39">
            <a:extLst>
              <a:ext uri="{FF2B5EF4-FFF2-40B4-BE49-F238E27FC236}">
                <a16:creationId xmlns:a16="http://schemas.microsoft.com/office/drawing/2014/main" id="{6683F6B3-284B-48BE-8019-3B51530E06DB}"/>
              </a:ext>
            </a:extLst>
          </p:cNvPr>
          <p:cNvSpPr/>
          <p:nvPr/>
        </p:nvSpPr>
        <p:spPr>
          <a:xfrm>
            <a:off x="4174058" y="1584503"/>
            <a:ext cx="3848848" cy="4536681"/>
          </a:xfrm>
          <a:prstGeom prst="roundRect">
            <a:avLst/>
          </a:prstGeom>
          <a:solidFill>
            <a:schemeClr val="accent6"/>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9">
            <a:extLst>
              <a:ext uri="{FF2B5EF4-FFF2-40B4-BE49-F238E27FC236}">
                <a16:creationId xmlns:a16="http://schemas.microsoft.com/office/drawing/2014/main" id="{CAD7F925-A836-436B-AD36-9D1F713FBAA2}"/>
              </a:ext>
            </a:extLst>
          </p:cNvPr>
          <p:cNvSpPr/>
          <p:nvPr/>
        </p:nvSpPr>
        <p:spPr>
          <a:xfrm>
            <a:off x="8247903" y="1590674"/>
            <a:ext cx="3848848" cy="4536681"/>
          </a:xfrm>
          <a:prstGeom prst="roundRect">
            <a:avLst/>
          </a:prstGeom>
          <a:solidFill>
            <a:schemeClr val="accent5">
              <a:lumMod val="50000"/>
            </a:schemeClr>
          </a:solidFill>
          <a:ln w="412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425F-9684-4692-B60A-90E5A230A29C}"/>
              </a:ext>
            </a:extLst>
          </p:cNvPr>
          <p:cNvSpPr>
            <a:spLocks noGrp="1"/>
          </p:cNvSpPr>
          <p:nvPr>
            <p:ph type="title"/>
          </p:nvPr>
        </p:nvSpPr>
        <p:spPr/>
        <p:txBody>
          <a:bodyPr>
            <a:normAutofit fontScale="90000"/>
          </a:bodyPr>
          <a:lstStyle/>
          <a:p>
            <a:r>
              <a:rPr lang="en-US" dirty="0"/>
              <a:t>Understanding the role of the </a:t>
            </a:r>
            <a:br>
              <a:rPr lang="en-US" dirty="0"/>
            </a:br>
            <a:r>
              <a:rPr lang="en-US" dirty="0"/>
              <a:t>root endophytic bacterial community </a:t>
            </a:r>
          </a:p>
        </p:txBody>
      </p:sp>
      <p:sp>
        <p:nvSpPr>
          <p:cNvPr id="4" name="Slide Number Placeholder 3">
            <a:extLst>
              <a:ext uri="{FF2B5EF4-FFF2-40B4-BE49-F238E27FC236}">
                <a16:creationId xmlns:a16="http://schemas.microsoft.com/office/drawing/2014/main" id="{4B6D833C-006E-4325-96AD-A2C4A33D937C}"/>
              </a:ext>
            </a:extLst>
          </p:cNvPr>
          <p:cNvSpPr>
            <a:spLocks noGrp="1"/>
          </p:cNvSpPr>
          <p:nvPr>
            <p:ph type="sldNum" sz="quarter" idx="12"/>
          </p:nvPr>
        </p:nvSpPr>
        <p:spPr/>
        <p:txBody>
          <a:bodyPr/>
          <a:lstStyle/>
          <a:p>
            <a:fld id="{77E59808-E941-46E1-872F-5DB51E5B6943}" type="slidenum">
              <a:rPr lang="en-US" smtClean="0"/>
              <a:pPr/>
              <a:t>9</a:t>
            </a:fld>
            <a:endParaRPr lang="en-US"/>
          </a:p>
        </p:txBody>
      </p:sp>
      <p:sp>
        <p:nvSpPr>
          <p:cNvPr id="21" name="TextBox 20">
            <a:extLst>
              <a:ext uri="{FF2B5EF4-FFF2-40B4-BE49-F238E27FC236}">
                <a16:creationId xmlns:a16="http://schemas.microsoft.com/office/drawing/2014/main" id="{775F7B4D-1327-4B16-99ED-11484ED5E274}"/>
              </a:ext>
            </a:extLst>
          </p:cNvPr>
          <p:cNvSpPr txBox="1"/>
          <p:nvPr/>
        </p:nvSpPr>
        <p:spPr>
          <a:xfrm>
            <a:off x="4918450" y="1661596"/>
            <a:ext cx="2250440" cy="461665"/>
          </a:xfrm>
          <a:prstGeom prst="rect">
            <a:avLst/>
          </a:prstGeom>
          <a:noFill/>
        </p:spPr>
        <p:txBody>
          <a:bodyPr wrap="square" rtlCol="0">
            <a:spAutoFit/>
          </a:bodyPr>
          <a:lstStyle/>
          <a:p>
            <a:pPr algn="ctr"/>
            <a:r>
              <a:rPr lang="en-US" sz="2400" dirty="0">
                <a:latin typeface="Century Gothic" panose="020B0502020202020204" pitchFamily="34" charset="0"/>
              </a:rPr>
              <a:t>Composition </a:t>
            </a:r>
          </a:p>
        </p:txBody>
      </p:sp>
      <p:sp>
        <p:nvSpPr>
          <p:cNvPr id="23" name="TextBox 22">
            <a:extLst>
              <a:ext uri="{FF2B5EF4-FFF2-40B4-BE49-F238E27FC236}">
                <a16:creationId xmlns:a16="http://schemas.microsoft.com/office/drawing/2014/main" id="{826E04DF-1ED3-43B8-9B41-19D1E0865495}"/>
              </a:ext>
            </a:extLst>
          </p:cNvPr>
          <p:cNvSpPr txBox="1"/>
          <p:nvPr/>
        </p:nvSpPr>
        <p:spPr>
          <a:xfrm>
            <a:off x="9410370" y="1661596"/>
            <a:ext cx="1822450" cy="461665"/>
          </a:xfrm>
          <a:prstGeom prst="rect">
            <a:avLst/>
          </a:prstGeom>
          <a:noFill/>
        </p:spPr>
        <p:txBody>
          <a:bodyPr wrap="square" rtlCol="0">
            <a:spAutoFit/>
          </a:bodyPr>
          <a:lstStyle/>
          <a:p>
            <a:pPr algn="ctr"/>
            <a:r>
              <a:rPr lang="en-US" sz="2400" dirty="0">
                <a:latin typeface="Century Gothic" panose="020B0502020202020204" pitchFamily="34" charset="0"/>
              </a:rPr>
              <a:t>Function </a:t>
            </a:r>
          </a:p>
        </p:txBody>
      </p:sp>
      <p:sp>
        <p:nvSpPr>
          <p:cNvPr id="24" name="TextBox 23">
            <a:extLst>
              <a:ext uri="{FF2B5EF4-FFF2-40B4-BE49-F238E27FC236}">
                <a16:creationId xmlns:a16="http://schemas.microsoft.com/office/drawing/2014/main" id="{BEDC3F58-9F35-44CE-BF01-D0E8A2E36DC6}"/>
              </a:ext>
            </a:extLst>
          </p:cNvPr>
          <p:cNvSpPr txBox="1"/>
          <p:nvPr/>
        </p:nvSpPr>
        <p:spPr>
          <a:xfrm>
            <a:off x="1069602" y="1661597"/>
            <a:ext cx="1822450" cy="461665"/>
          </a:xfrm>
          <a:prstGeom prst="rect">
            <a:avLst/>
          </a:prstGeom>
          <a:noFill/>
        </p:spPr>
        <p:txBody>
          <a:bodyPr wrap="square" rtlCol="0">
            <a:spAutoFit/>
          </a:bodyPr>
          <a:lstStyle/>
          <a:p>
            <a:pPr algn="ctr"/>
            <a:r>
              <a:rPr lang="en-US" sz="2400" dirty="0">
                <a:latin typeface="Century Gothic" panose="020B0502020202020204" pitchFamily="34" charset="0"/>
              </a:rPr>
              <a:t>Assembly </a:t>
            </a:r>
          </a:p>
        </p:txBody>
      </p:sp>
      <p:grpSp>
        <p:nvGrpSpPr>
          <p:cNvPr id="26" name="Group 25">
            <a:extLst>
              <a:ext uri="{FF2B5EF4-FFF2-40B4-BE49-F238E27FC236}">
                <a16:creationId xmlns:a16="http://schemas.microsoft.com/office/drawing/2014/main" id="{23F33729-F68D-4374-98BE-96FA470CCE14}"/>
              </a:ext>
            </a:extLst>
          </p:cNvPr>
          <p:cNvGrpSpPr/>
          <p:nvPr/>
        </p:nvGrpSpPr>
        <p:grpSpPr>
          <a:xfrm>
            <a:off x="10980283" y="6391285"/>
            <a:ext cx="890145" cy="413852"/>
            <a:chOff x="10967816" y="6391059"/>
            <a:chExt cx="890145" cy="413852"/>
          </a:xfrm>
        </p:grpSpPr>
        <p:pic>
          <p:nvPicPr>
            <p:cNvPr id="27" name="Picture 26" descr="Screen Clipping">
              <a:extLst>
                <a:ext uri="{FF2B5EF4-FFF2-40B4-BE49-F238E27FC236}">
                  <a16:creationId xmlns:a16="http://schemas.microsoft.com/office/drawing/2014/main" id="{9AAD4A92-35D5-44C5-92F3-410C7C062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4239" y="6391059"/>
              <a:ext cx="423722" cy="409004"/>
            </a:xfrm>
            <a:prstGeom prst="rect">
              <a:avLst/>
            </a:prstGeom>
          </p:spPr>
        </p:pic>
        <p:pic>
          <p:nvPicPr>
            <p:cNvPr id="28" name="Picture 27">
              <a:extLst>
                <a:ext uri="{FF2B5EF4-FFF2-40B4-BE49-F238E27FC236}">
                  <a16:creationId xmlns:a16="http://schemas.microsoft.com/office/drawing/2014/main" id="{C943F23E-82CB-467F-9776-1EE8ECF954F1}"/>
                </a:ext>
              </a:extLst>
            </p:cNvPr>
            <p:cNvPicPr>
              <a:picLocks noChangeAspect="1"/>
            </p:cNvPicPr>
            <p:nvPr/>
          </p:nvPicPr>
          <p:blipFill>
            <a:blip r:embed="rId4"/>
            <a:stretch>
              <a:fillRect/>
            </a:stretch>
          </p:blipFill>
          <p:spPr>
            <a:xfrm>
              <a:off x="10967816" y="6391059"/>
              <a:ext cx="505074" cy="413852"/>
            </a:xfrm>
            <a:prstGeom prst="rect">
              <a:avLst/>
            </a:prstGeom>
            <a:ln w="19050">
              <a:solidFill>
                <a:schemeClr val="accent3">
                  <a:lumMod val="60000"/>
                  <a:lumOff val="40000"/>
                </a:schemeClr>
              </a:solidFill>
            </a:ln>
          </p:spPr>
        </p:pic>
      </p:grpSp>
      <p:pic>
        <p:nvPicPr>
          <p:cNvPr id="32" name="Picture 31">
            <a:extLst>
              <a:ext uri="{FF2B5EF4-FFF2-40B4-BE49-F238E27FC236}">
                <a16:creationId xmlns:a16="http://schemas.microsoft.com/office/drawing/2014/main" id="{4231C801-879C-4DAF-A78C-BF7A06A060E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55635" y="1977808"/>
            <a:ext cx="4072924" cy="4022942"/>
          </a:xfrm>
          <a:prstGeom prst="rect">
            <a:avLst/>
          </a:prstGeom>
        </p:spPr>
      </p:pic>
      <p:sp>
        <p:nvSpPr>
          <p:cNvPr id="37" name="Isosceles Triangle 36">
            <a:extLst>
              <a:ext uri="{FF2B5EF4-FFF2-40B4-BE49-F238E27FC236}">
                <a16:creationId xmlns:a16="http://schemas.microsoft.com/office/drawing/2014/main" id="{FE3FC55E-19DF-4FBC-BBAF-D85D53213ABB}"/>
              </a:ext>
            </a:extLst>
          </p:cNvPr>
          <p:cNvSpPr/>
          <p:nvPr/>
        </p:nvSpPr>
        <p:spPr>
          <a:xfrm>
            <a:off x="830718" y="569496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C26ECB-9FBE-4FFD-94EC-F9079146B715}"/>
              </a:ext>
            </a:extLst>
          </p:cNvPr>
          <p:cNvSpPr/>
          <p:nvPr/>
        </p:nvSpPr>
        <p:spPr>
          <a:xfrm>
            <a:off x="104568" y="452172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43C8FD7D-813F-45C1-98F5-C0EB4B71E6AD}"/>
              </a:ext>
            </a:extLst>
          </p:cNvPr>
          <p:cNvSpPr/>
          <p:nvPr/>
        </p:nvSpPr>
        <p:spPr>
          <a:xfrm>
            <a:off x="1582509" y="5764424"/>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5C1498-AECF-4809-9EEF-2F1976F40318}"/>
              </a:ext>
            </a:extLst>
          </p:cNvPr>
          <p:cNvSpPr/>
          <p:nvPr/>
        </p:nvSpPr>
        <p:spPr>
          <a:xfrm>
            <a:off x="195809" y="4078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8D44E6-4C11-4C75-9A78-5B05B3E80769}"/>
              </a:ext>
            </a:extLst>
          </p:cNvPr>
          <p:cNvSpPr/>
          <p:nvPr/>
        </p:nvSpPr>
        <p:spPr>
          <a:xfrm>
            <a:off x="399223" y="5283787"/>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04CA4DE-0F99-4771-A28B-959DC0794034}"/>
              </a:ext>
            </a:extLst>
          </p:cNvPr>
          <p:cNvSpPr/>
          <p:nvPr/>
        </p:nvSpPr>
        <p:spPr>
          <a:xfrm>
            <a:off x="720928" y="5234429"/>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41007DC-29A4-4CEE-89C2-DAA461CC7ED7}"/>
              </a:ext>
            </a:extLst>
          </p:cNvPr>
          <p:cNvSpPr/>
          <p:nvPr/>
        </p:nvSpPr>
        <p:spPr>
          <a:xfrm>
            <a:off x="631452" y="3719286"/>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30F470-9801-4205-BF4A-508190B7B5AA}"/>
              </a:ext>
            </a:extLst>
          </p:cNvPr>
          <p:cNvSpPr/>
          <p:nvPr/>
        </p:nvSpPr>
        <p:spPr>
          <a:xfrm>
            <a:off x="2466684" y="5802654"/>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E040C7A-A8A2-403F-A44E-4C4466A8B09C}"/>
              </a:ext>
            </a:extLst>
          </p:cNvPr>
          <p:cNvSpPr/>
          <p:nvPr/>
        </p:nvSpPr>
        <p:spPr>
          <a:xfrm>
            <a:off x="206694" y="4876800"/>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DD4EFF10-F7D5-4680-9049-5990A1836B54}"/>
              </a:ext>
            </a:extLst>
          </p:cNvPr>
          <p:cNvSpPr/>
          <p:nvPr/>
        </p:nvSpPr>
        <p:spPr>
          <a:xfrm>
            <a:off x="3101042" y="5461948"/>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AFD23C-5E6E-401B-AE48-9D2F0583588D}"/>
              </a:ext>
            </a:extLst>
          </p:cNvPr>
          <p:cNvSpPr/>
          <p:nvPr/>
        </p:nvSpPr>
        <p:spPr>
          <a:xfrm>
            <a:off x="3221879" y="4223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F9FCBEF-D94D-4495-B8BD-0192F21B6DD0}"/>
              </a:ext>
            </a:extLst>
          </p:cNvPr>
          <p:cNvSpPr/>
          <p:nvPr/>
        </p:nvSpPr>
        <p:spPr>
          <a:xfrm>
            <a:off x="3580270" y="4230393"/>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4200969-6E62-42F1-AC0D-28E9E925AF98}"/>
              </a:ext>
            </a:extLst>
          </p:cNvPr>
          <p:cNvSpPr/>
          <p:nvPr/>
        </p:nvSpPr>
        <p:spPr>
          <a:xfrm>
            <a:off x="2067689" y="5840629"/>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A806C498-CA19-4E5B-BE0E-8D0A3B749EB2}"/>
              </a:ext>
            </a:extLst>
          </p:cNvPr>
          <p:cNvSpPr/>
          <p:nvPr/>
        </p:nvSpPr>
        <p:spPr>
          <a:xfrm>
            <a:off x="457882" y="406006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FF3A90-845F-487B-8F1E-EDE7C1B6621A}"/>
              </a:ext>
            </a:extLst>
          </p:cNvPr>
          <p:cNvSpPr/>
          <p:nvPr/>
        </p:nvSpPr>
        <p:spPr>
          <a:xfrm>
            <a:off x="3178709" y="371505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7CF1604-5679-492B-AD8E-7418E5A5AB1A}"/>
              </a:ext>
            </a:extLst>
          </p:cNvPr>
          <p:cNvSpPr/>
          <p:nvPr/>
        </p:nvSpPr>
        <p:spPr>
          <a:xfrm>
            <a:off x="1254205" y="570870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FD622E42-8091-4862-A034-BBBCF3A8D1B7}"/>
              </a:ext>
            </a:extLst>
          </p:cNvPr>
          <p:cNvSpPr/>
          <p:nvPr/>
        </p:nvSpPr>
        <p:spPr>
          <a:xfrm>
            <a:off x="3305709" y="4449783"/>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1EAFF0-369D-4BB1-BF3E-390A251D9C20}"/>
              </a:ext>
            </a:extLst>
          </p:cNvPr>
          <p:cNvSpPr/>
          <p:nvPr/>
        </p:nvSpPr>
        <p:spPr>
          <a:xfrm>
            <a:off x="2434747" y="3577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AD25FA60-BDCF-4A78-8F40-15E1FFAE7B3F}"/>
              </a:ext>
            </a:extLst>
          </p:cNvPr>
          <p:cNvSpPr/>
          <p:nvPr/>
        </p:nvSpPr>
        <p:spPr>
          <a:xfrm>
            <a:off x="392030" y="557441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4B0E5C-1255-4C1C-BD06-C112744B12BF}"/>
              </a:ext>
            </a:extLst>
          </p:cNvPr>
          <p:cNvSpPr/>
          <p:nvPr/>
        </p:nvSpPr>
        <p:spPr>
          <a:xfrm>
            <a:off x="3512457" y="5402707"/>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7EEA1F45-D3D7-4AE2-826F-475026EE1180}"/>
              </a:ext>
            </a:extLst>
          </p:cNvPr>
          <p:cNvSpPr/>
          <p:nvPr/>
        </p:nvSpPr>
        <p:spPr>
          <a:xfrm>
            <a:off x="3424382" y="370472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D7CB36E-15C3-4566-A3CE-E0E03672DE1C}"/>
              </a:ext>
            </a:extLst>
          </p:cNvPr>
          <p:cNvSpPr/>
          <p:nvPr/>
        </p:nvSpPr>
        <p:spPr>
          <a:xfrm>
            <a:off x="2790987" y="5884635"/>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EA000C2E-19AF-483B-863D-D2E7BFC4D6A8}"/>
              </a:ext>
            </a:extLst>
          </p:cNvPr>
          <p:cNvSpPr/>
          <p:nvPr/>
        </p:nvSpPr>
        <p:spPr>
          <a:xfrm>
            <a:off x="1017136" y="3513935"/>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6F254AF-9EF3-462A-A2EE-710C6329E2AB}"/>
              </a:ext>
            </a:extLst>
          </p:cNvPr>
          <p:cNvSpPr/>
          <p:nvPr/>
        </p:nvSpPr>
        <p:spPr>
          <a:xfrm>
            <a:off x="3189595" y="584372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FFE2FE6-D23C-412C-87E2-6E86D0E4BEA0}"/>
              </a:ext>
            </a:extLst>
          </p:cNvPr>
          <p:cNvSpPr/>
          <p:nvPr/>
        </p:nvSpPr>
        <p:spPr>
          <a:xfrm>
            <a:off x="3512457" y="4965023"/>
            <a:ext cx="232229" cy="23222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FF5AC7C-C010-4C4C-94AD-38BB0C711039}"/>
              </a:ext>
            </a:extLst>
          </p:cNvPr>
          <p:cNvGrpSpPr/>
          <p:nvPr/>
        </p:nvGrpSpPr>
        <p:grpSpPr>
          <a:xfrm>
            <a:off x="4181699" y="2118825"/>
            <a:ext cx="1219494" cy="1204529"/>
            <a:chOff x="4134758" y="3076349"/>
            <a:chExt cx="1848544" cy="1825859"/>
          </a:xfrm>
        </p:grpSpPr>
        <p:grpSp>
          <p:nvGrpSpPr>
            <p:cNvPr id="9" name="Group 8">
              <a:extLst>
                <a:ext uri="{FF2B5EF4-FFF2-40B4-BE49-F238E27FC236}">
                  <a16:creationId xmlns:a16="http://schemas.microsoft.com/office/drawing/2014/main" id="{EA035D43-458D-475A-A8CE-3075DB064B44}"/>
                </a:ext>
              </a:extLst>
            </p:cNvPr>
            <p:cNvGrpSpPr/>
            <p:nvPr/>
          </p:nvGrpSpPr>
          <p:grpSpPr>
            <a:xfrm>
              <a:off x="4134758" y="3076349"/>
              <a:ext cx="1848544" cy="1825859"/>
              <a:chOff x="4134758" y="3076349"/>
              <a:chExt cx="1848544" cy="1825859"/>
            </a:xfrm>
          </p:grpSpPr>
          <p:grpSp>
            <p:nvGrpSpPr>
              <p:cNvPr id="7" name="Group 6">
                <a:extLst>
                  <a:ext uri="{FF2B5EF4-FFF2-40B4-BE49-F238E27FC236}">
                    <a16:creationId xmlns:a16="http://schemas.microsoft.com/office/drawing/2014/main" id="{03554B08-10DE-437F-9A73-13C8968005C7}"/>
                  </a:ext>
                </a:extLst>
              </p:cNvPr>
              <p:cNvGrpSpPr/>
              <p:nvPr/>
            </p:nvGrpSpPr>
            <p:grpSpPr>
              <a:xfrm>
                <a:off x="4134758" y="3076349"/>
                <a:ext cx="1848544" cy="1825859"/>
                <a:chOff x="4059267" y="1889192"/>
                <a:chExt cx="4072924" cy="4022942"/>
              </a:xfrm>
            </p:grpSpPr>
            <p:pic>
              <p:nvPicPr>
                <p:cNvPr id="79" name="Picture 78">
                  <a:extLst>
                    <a:ext uri="{FF2B5EF4-FFF2-40B4-BE49-F238E27FC236}">
                      <a16:creationId xmlns:a16="http://schemas.microsoft.com/office/drawing/2014/main" id="{F85D8256-E500-40E6-9554-A96C81ED684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80" name="Oval 79">
                  <a:extLst>
                    <a:ext uri="{FF2B5EF4-FFF2-40B4-BE49-F238E27FC236}">
                      <a16:creationId xmlns:a16="http://schemas.microsoft.com/office/drawing/2014/main" id="{97DA1EFA-BC53-4489-B544-9672874E2816}"/>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5611A69-53F8-4761-B739-AC51BC4F10D9}"/>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1EC31C4-AED3-4DF5-AEB5-3C28299E3DD4}"/>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933B4E9A-2B14-4B3E-AC4F-A0AF7C34C30F}"/>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4ECEEA0C-B728-4E40-8C25-DDDC7E9CE94E}"/>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D33B1B0D-C285-4AFA-91DF-29F9C674392A}"/>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Oval 88">
                <a:extLst>
                  <a:ext uri="{FF2B5EF4-FFF2-40B4-BE49-F238E27FC236}">
                    <a16:creationId xmlns:a16="http://schemas.microsoft.com/office/drawing/2014/main" id="{D5CC0807-785E-46F6-A9A5-D4B69223217D}"/>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Isosceles Triangle 90">
              <a:extLst>
                <a:ext uri="{FF2B5EF4-FFF2-40B4-BE49-F238E27FC236}">
                  <a16:creationId xmlns:a16="http://schemas.microsoft.com/office/drawing/2014/main" id="{6B3905E8-F6B5-47F6-BFB3-4B2D987A5AAA}"/>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46B41B0D-DE33-45DD-B956-18E7265C6435}"/>
              </a:ext>
            </a:extLst>
          </p:cNvPr>
          <p:cNvGrpSpPr/>
          <p:nvPr/>
        </p:nvGrpSpPr>
        <p:grpSpPr>
          <a:xfrm>
            <a:off x="8545775" y="4497193"/>
            <a:ext cx="1285324" cy="1269551"/>
            <a:chOff x="4134758" y="3076349"/>
            <a:chExt cx="1848544" cy="1825859"/>
          </a:xfrm>
        </p:grpSpPr>
        <p:grpSp>
          <p:nvGrpSpPr>
            <p:cNvPr id="96" name="Group 95">
              <a:extLst>
                <a:ext uri="{FF2B5EF4-FFF2-40B4-BE49-F238E27FC236}">
                  <a16:creationId xmlns:a16="http://schemas.microsoft.com/office/drawing/2014/main" id="{59C5288B-B4AC-43B6-9FF8-B61068769BDF}"/>
                </a:ext>
              </a:extLst>
            </p:cNvPr>
            <p:cNvGrpSpPr/>
            <p:nvPr/>
          </p:nvGrpSpPr>
          <p:grpSpPr>
            <a:xfrm>
              <a:off x="4134758" y="3076349"/>
              <a:ext cx="1848544" cy="1825859"/>
              <a:chOff x="4059267" y="1889192"/>
              <a:chExt cx="4072924" cy="4022942"/>
            </a:xfrm>
          </p:grpSpPr>
          <p:pic>
            <p:nvPicPr>
              <p:cNvPr id="98" name="Picture 97">
                <a:extLst>
                  <a:ext uri="{FF2B5EF4-FFF2-40B4-BE49-F238E27FC236}">
                    <a16:creationId xmlns:a16="http://schemas.microsoft.com/office/drawing/2014/main" id="{B1A939E4-614A-4C8F-8420-6EECBE04D40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99" name="Oval 98">
                <a:extLst>
                  <a:ext uri="{FF2B5EF4-FFF2-40B4-BE49-F238E27FC236}">
                    <a16:creationId xmlns:a16="http://schemas.microsoft.com/office/drawing/2014/main" id="{5D3B7B17-8DAA-4599-A7CA-E8633DBB33AA}"/>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33AA601-A149-485F-BDAD-BD8209D6B859}"/>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2F00A01-8FD0-426E-9BB1-EBD20C7D6557}"/>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C1904236-EC09-4D71-B87D-20E3BB7AFB02}"/>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Oval 96">
              <a:extLst>
                <a:ext uri="{FF2B5EF4-FFF2-40B4-BE49-F238E27FC236}">
                  <a16:creationId xmlns:a16="http://schemas.microsoft.com/office/drawing/2014/main" id="{F1163181-8306-4ACB-AA8A-D244345CE2B1}"/>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8BF51911-08C8-487E-95FA-4EEDFB273D30}"/>
              </a:ext>
            </a:extLst>
          </p:cNvPr>
          <p:cNvGrpSpPr/>
          <p:nvPr/>
        </p:nvGrpSpPr>
        <p:grpSpPr>
          <a:xfrm>
            <a:off x="10418312" y="4265966"/>
            <a:ext cx="1725188" cy="1659048"/>
            <a:chOff x="4134758" y="3076349"/>
            <a:chExt cx="1848544" cy="1825859"/>
          </a:xfrm>
        </p:grpSpPr>
        <p:grpSp>
          <p:nvGrpSpPr>
            <p:cNvPr id="106" name="Group 105">
              <a:extLst>
                <a:ext uri="{FF2B5EF4-FFF2-40B4-BE49-F238E27FC236}">
                  <a16:creationId xmlns:a16="http://schemas.microsoft.com/office/drawing/2014/main" id="{B4A23FF9-A398-4BD7-95A2-75676250AFFD}"/>
                </a:ext>
              </a:extLst>
            </p:cNvPr>
            <p:cNvGrpSpPr/>
            <p:nvPr/>
          </p:nvGrpSpPr>
          <p:grpSpPr>
            <a:xfrm>
              <a:off x="4134758" y="3076349"/>
              <a:ext cx="1848544" cy="1825859"/>
              <a:chOff x="4134758" y="3076349"/>
              <a:chExt cx="1848544" cy="1825859"/>
            </a:xfrm>
          </p:grpSpPr>
          <p:grpSp>
            <p:nvGrpSpPr>
              <p:cNvPr id="108" name="Group 107">
                <a:extLst>
                  <a:ext uri="{FF2B5EF4-FFF2-40B4-BE49-F238E27FC236}">
                    <a16:creationId xmlns:a16="http://schemas.microsoft.com/office/drawing/2014/main" id="{445571FA-BB20-46C9-96E7-5F4C8B6A890C}"/>
                  </a:ext>
                </a:extLst>
              </p:cNvPr>
              <p:cNvGrpSpPr/>
              <p:nvPr/>
            </p:nvGrpSpPr>
            <p:grpSpPr>
              <a:xfrm>
                <a:off x="4134758" y="3076349"/>
                <a:ext cx="1848544" cy="1825859"/>
                <a:chOff x="4059267" y="1889192"/>
                <a:chExt cx="4072924" cy="4022942"/>
              </a:xfrm>
            </p:grpSpPr>
            <p:pic>
              <p:nvPicPr>
                <p:cNvPr id="110" name="Picture 109">
                  <a:extLst>
                    <a:ext uri="{FF2B5EF4-FFF2-40B4-BE49-F238E27FC236}">
                      <a16:creationId xmlns:a16="http://schemas.microsoft.com/office/drawing/2014/main" id="{82EFBC62-57F1-4381-94B5-E6CC9FCB5D4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11" name="Oval 110">
                  <a:extLst>
                    <a:ext uri="{FF2B5EF4-FFF2-40B4-BE49-F238E27FC236}">
                      <a16:creationId xmlns:a16="http://schemas.microsoft.com/office/drawing/2014/main" id="{FEA6780B-995F-4C3C-9E98-CCBD6871EE33}"/>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60410B4-573A-438C-BA86-1954AE12F8B9}"/>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8B73C29-8E78-4868-87A2-423CF32576F3}"/>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Isosceles Triangle 113">
                  <a:extLst>
                    <a:ext uri="{FF2B5EF4-FFF2-40B4-BE49-F238E27FC236}">
                      <a16:creationId xmlns:a16="http://schemas.microsoft.com/office/drawing/2014/main" id="{C138C6CF-FECB-4E1F-915D-5C00A6154E7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Isosceles Triangle 114">
                  <a:extLst>
                    <a:ext uri="{FF2B5EF4-FFF2-40B4-BE49-F238E27FC236}">
                      <a16:creationId xmlns:a16="http://schemas.microsoft.com/office/drawing/2014/main" id="{53060A73-3E68-4FE6-BBBB-30C30185A21B}"/>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Isosceles Triangle 115">
                  <a:extLst>
                    <a:ext uri="{FF2B5EF4-FFF2-40B4-BE49-F238E27FC236}">
                      <a16:creationId xmlns:a16="http://schemas.microsoft.com/office/drawing/2014/main" id="{13A65095-E889-41EA-AC2D-9F6352FD675C}"/>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3601B4CA-BCF6-4C17-B840-3B8D0FC72168}"/>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Isosceles Triangle 106">
              <a:extLst>
                <a:ext uri="{FF2B5EF4-FFF2-40B4-BE49-F238E27FC236}">
                  <a16:creationId xmlns:a16="http://schemas.microsoft.com/office/drawing/2014/main" id="{DF623B40-7F66-4442-8081-F1A920D88C80}"/>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a:extLst>
              <a:ext uri="{FF2B5EF4-FFF2-40B4-BE49-F238E27FC236}">
                <a16:creationId xmlns:a16="http://schemas.microsoft.com/office/drawing/2014/main" id="{80D14BEA-82AF-49A9-9E9C-6B124D7A73B1}"/>
              </a:ext>
            </a:extLst>
          </p:cNvPr>
          <p:cNvGrpSpPr/>
          <p:nvPr/>
        </p:nvGrpSpPr>
        <p:grpSpPr>
          <a:xfrm>
            <a:off x="4292188" y="3380525"/>
            <a:ext cx="940786" cy="1055307"/>
            <a:chOff x="4234859" y="4093780"/>
            <a:chExt cx="1540458" cy="1727978"/>
          </a:xfrm>
        </p:grpSpPr>
        <p:grpSp>
          <p:nvGrpSpPr>
            <p:cNvPr id="17" name="Group 16">
              <a:extLst>
                <a:ext uri="{FF2B5EF4-FFF2-40B4-BE49-F238E27FC236}">
                  <a16:creationId xmlns:a16="http://schemas.microsoft.com/office/drawing/2014/main" id="{878B761D-1650-44BA-B2FD-AADAEF429C6D}"/>
                </a:ext>
              </a:extLst>
            </p:cNvPr>
            <p:cNvGrpSpPr/>
            <p:nvPr/>
          </p:nvGrpSpPr>
          <p:grpSpPr>
            <a:xfrm>
              <a:off x="4234859" y="4093780"/>
              <a:ext cx="1540458" cy="1727978"/>
              <a:chOff x="4234859" y="4093780"/>
              <a:chExt cx="1540458" cy="1727978"/>
            </a:xfrm>
          </p:grpSpPr>
          <p:pic>
            <p:nvPicPr>
              <p:cNvPr id="11" name="Picture 10">
                <a:extLst>
                  <a:ext uri="{FF2B5EF4-FFF2-40B4-BE49-F238E27FC236}">
                    <a16:creationId xmlns:a16="http://schemas.microsoft.com/office/drawing/2014/main" id="{712C1DF3-097C-4972-9155-E94406664323}"/>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26" name="Isosceles Triangle 125">
                <a:extLst>
                  <a:ext uri="{FF2B5EF4-FFF2-40B4-BE49-F238E27FC236}">
                    <a16:creationId xmlns:a16="http://schemas.microsoft.com/office/drawing/2014/main" id="{B5349E2D-6E60-40E5-BE6C-087A890291FB}"/>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Isosceles Triangle 126">
                <a:extLst>
                  <a:ext uri="{FF2B5EF4-FFF2-40B4-BE49-F238E27FC236}">
                    <a16:creationId xmlns:a16="http://schemas.microsoft.com/office/drawing/2014/main" id="{3B975E1D-10C8-448E-8368-E4C778AA7161}"/>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a:extLst>
                  <a:ext uri="{FF2B5EF4-FFF2-40B4-BE49-F238E27FC236}">
                    <a16:creationId xmlns:a16="http://schemas.microsoft.com/office/drawing/2014/main" id="{54B49F9A-C3B0-4832-989D-D3D5F13D46E7}"/>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Isosceles Triangle 118">
                <a:extLst>
                  <a:ext uri="{FF2B5EF4-FFF2-40B4-BE49-F238E27FC236}">
                    <a16:creationId xmlns:a16="http://schemas.microsoft.com/office/drawing/2014/main" id="{DF95E390-B8E8-4006-BE33-30D707F61200}"/>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0D3C082E-3C11-4559-9737-65163E0259AE}"/>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1B2CA06-CA59-4223-820D-9F19D80A36D7}"/>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Rectangle 130">
              <a:extLst>
                <a:ext uri="{FF2B5EF4-FFF2-40B4-BE49-F238E27FC236}">
                  <a16:creationId xmlns:a16="http://schemas.microsoft.com/office/drawing/2014/main" id="{FB686210-B92B-4DF3-99A5-EF97A1BFDD90}"/>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8" name="Straight Connector 137">
            <a:extLst>
              <a:ext uri="{FF2B5EF4-FFF2-40B4-BE49-F238E27FC236}">
                <a16:creationId xmlns:a16="http://schemas.microsoft.com/office/drawing/2014/main" id="{D8A8C7AB-F9AE-4A40-8D46-8EB02B112F33}"/>
              </a:ext>
            </a:extLst>
          </p:cNvPr>
          <p:cNvCxnSpPr>
            <a:cxnSpLocks/>
          </p:cNvCxnSpPr>
          <p:nvPr/>
        </p:nvCxnSpPr>
        <p:spPr>
          <a:xfrm>
            <a:off x="8996753" y="2146426"/>
            <a:ext cx="14823" cy="2124642"/>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262DD83-EC8D-4E51-B915-CD917AB83A22}"/>
              </a:ext>
            </a:extLst>
          </p:cNvPr>
          <p:cNvCxnSpPr>
            <a:cxnSpLocks/>
          </p:cNvCxnSpPr>
          <p:nvPr/>
        </p:nvCxnSpPr>
        <p:spPr>
          <a:xfrm flipH="1" flipV="1">
            <a:off x="8996753" y="4252679"/>
            <a:ext cx="2688488" cy="0"/>
          </a:xfrm>
          <a:prstGeom prst="line">
            <a:avLst/>
          </a:prstGeom>
          <a:ln w="38100">
            <a:solidFill>
              <a:srgbClr val="C4BD97"/>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1A4E61C-A56C-467B-9A8B-6A5C766E5869}"/>
              </a:ext>
            </a:extLst>
          </p:cNvPr>
          <p:cNvSpPr txBox="1"/>
          <p:nvPr/>
        </p:nvSpPr>
        <p:spPr>
          <a:xfrm>
            <a:off x="9685539" y="4233614"/>
            <a:ext cx="1143000" cy="369332"/>
          </a:xfrm>
          <a:prstGeom prst="rect">
            <a:avLst/>
          </a:prstGeom>
          <a:noFill/>
        </p:spPr>
        <p:txBody>
          <a:bodyPr wrap="square" rtlCol="0">
            <a:spAutoFit/>
          </a:bodyPr>
          <a:lstStyle/>
          <a:p>
            <a:r>
              <a:rPr lang="en-US" dirty="0">
                <a:latin typeface="Century Gothic" panose="020B0502020202020204" pitchFamily="34" charset="0"/>
              </a:rPr>
              <a:t>Biomass</a:t>
            </a:r>
          </a:p>
        </p:txBody>
      </p:sp>
      <p:sp>
        <p:nvSpPr>
          <p:cNvPr id="142" name="TextBox 141">
            <a:extLst>
              <a:ext uri="{FF2B5EF4-FFF2-40B4-BE49-F238E27FC236}">
                <a16:creationId xmlns:a16="http://schemas.microsoft.com/office/drawing/2014/main" id="{42D322DE-A63E-46FF-AC86-7F14CEF4A2A0}"/>
              </a:ext>
            </a:extLst>
          </p:cNvPr>
          <p:cNvSpPr txBox="1"/>
          <p:nvPr/>
        </p:nvSpPr>
        <p:spPr>
          <a:xfrm rot="16200000">
            <a:off x="7439455" y="3013601"/>
            <a:ext cx="2572252" cy="369332"/>
          </a:xfrm>
          <a:prstGeom prst="rect">
            <a:avLst/>
          </a:prstGeom>
          <a:noFill/>
        </p:spPr>
        <p:txBody>
          <a:bodyPr wrap="square" rtlCol="0">
            <a:spAutoFit/>
          </a:bodyPr>
          <a:lstStyle/>
          <a:p>
            <a:r>
              <a:rPr lang="en-US" dirty="0">
                <a:latin typeface="Century Gothic" panose="020B0502020202020204" pitchFamily="34" charset="0"/>
              </a:rPr>
              <a:t>Relative Abundance</a:t>
            </a:r>
          </a:p>
        </p:txBody>
      </p:sp>
      <p:cxnSp>
        <p:nvCxnSpPr>
          <p:cNvPr id="143" name="Straight Connector 142">
            <a:extLst>
              <a:ext uri="{FF2B5EF4-FFF2-40B4-BE49-F238E27FC236}">
                <a16:creationId xmlns:a16="http://schemas.microsoft.com/office/drawing/2014/main" id="{3266D7B4-16B4-49BC-B95B-6091CA0453A3}"/>
              </a:ext>
            </a:extLst>
          </p:cNvPr>
          <p:cNvCxnSpPr>
            <a:cxnSpLocks/>
          </p:cNvCxnSpPr>
          <p:nvPr/>
        </p:nvCxnSpPr>
        <p:spPr>
          <a:xfrm flipV="1">
            <a:off x="9185727" y="2583018"/>
            <a:ext cx="2311590" cy="1538456"/>
          </a:xfrm>
          <a:prstGeom prst="line">
            <a:avLst/>
          </a:prstGeom>
          <a:ln w="28575">
            <a:solidFill>
              <a:srgbClr val="C4BD97"/>
            </a:solidFill>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6173F4B6-0570-4795-BCBF-1F6EA8D03205}"/>
              </a:ext>
            </a:extLst>
          </p:cNvPr>
          <p:cNvGrpSpPr/>
          <p:nvPr/>
        </p:nvGrpSpPr>
        <p:grpSpPr>
          <a:xfrm>
            <a:off x="5277652" y="2137837"/>
            <a:ext cx="1219494" cy="1204529"/>
            <a:chOff x="4134758" y="3076349"/>
            <a:chExt cx="1848544" cy="1825859"/>
          </a:xfrm>
        </p:grpSpPr>
        <p:grpSp>
          <p:nvGrpSpPr>
            <p:cNvPr id="153" name="Group 152">
              <a:extLst>
                <a:ext uri="{FF2B5EF4-FFF2-40B4-BE49-F238E27FC236}">
                  <a16:creationId xmlns:a16="http://schemas.microsoft.com/office/drawing/2014/main" id="{E9A5070B-1BA4-4541-A0B6-2126A74B7A2E}"/>
                </a:ext>
              </a:extLst>
            </p:cNvPr>
            <p:cNvGrpSpPr/>
            <p:nvPr/>
          </p:nvGrpSpPr>
          <p:grpSpPr>
            <a:xfrm>
              <a:off x="4134758" y="3076349"/>
              <a:ext cx="1848544" cy="1825859"/>
              <a:chOff x="4134758" y="3076349"/>
              <a:chExt cx="1848544" cy="1825859"/>
            </a:xfrm>
          </p:grpSpPr>
          <p:grpSp>
            <p:nvGrpSpPr>
              <p:cNvPr id="155" name="Group 154">
                <a:extLst>
                  <a:ext uri="{FF2B5EF4-FFF2-40B4-BE49-F238E27FC236}">
                    <a16:creationId xmlns:a16="http://schemas.microsoft.com/office/drawing/2014/main" id="{DC9C0CBB-7C9F-46B6-963E-F27294F1E36D}"/>
                  </a:ext>
                </a:extLst>
              </p:cNvPr>
              <p:cNvGrpSpPr/>
              <p:nvPr/>
            </p:nvGrpSpPr>
            <p:grpSpPr>
              <a:xfrm>
                <a:off x="4134758" y="3076349"/>
                <a:ext cx="1848544" cy="1825859"/>
                <a:chOff x="4059267" y="1889192"/>
                <a:chExt cx="4072924" cy="4022942"/>
              </a:xfrm>
            </p:grpSpPr>
            <p:pic>
              <p:nvPicPr>
                <p:cNvPr id="157" name="Picture 156">
                  <a:extLst>
                    <a:ext uri="{FF2B5EF4-FFF2-40B4-BE49-F238E27FC236}">
                      <a16:creationId xmlns:a16="http://schemas.microsoft.com/office/drawing/2014/main" id="{6B85E680-B3F8-4783-B7E5-5A60754114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58" name="Oval 157">
                  <a:extLst>
                    <a:ext uri="{FF2B5EF4-FFF2-40B4-BE49-F238E27FC236}">
                      <a16:creationId xmlns:a16="http://schemas.microsoft.com/office/drawing/2014/main" id="{530650C9-71E3-4FC4-A32B-6362A23E9DAD}"/>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02055F60-40CA-4246-A98D-812BC99CB39A}"/>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2020EBC-4ACC-4D7F-8768-104BE6B82A63}"/>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Isosceles Triangle 160">
                  <a:extLst>
                    <a:ext uri="{FF2B5EF4-FFF2-40B4-BE49-F238E27FC236}">
                      <a16:creationId xmlns:a16="http://schemas.microsoft.com/office/drawing/2014/main" id="{23C8EA33-0A53-406B-9F2D-CEB79E675543}"/>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Isosceles Triangle 161">
                  <a:extLst>
                    <a:ext uri="{FF2B5EF4-FFF2-40B4-BE49-F238E27FC236}">
                      <a16:creationId xmlns:a16="http://schemas.microsoft.com/office/drawing/2014/main" id="{0EBAE982-D8A0-4842-896F-613760727BB4}"/>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Isosceles Triangle 162">
                  <a:extLst>
                    <a:ext uri="{FF2B5EF4-FFF2-40B4-BE49-F238E27FC236}">
                      <a16:creationId xmlns:a16="http://schemas.microsoft.com/office/drawing/2014/main" id="{D2EFB2AD-1D9A-460C-ABDE-354766B2C95B}"/>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Oval 155">
                <a:extLst>
                  <a:ext uri="{FF2B5EF4-FFF2-40B4-BE49-F238E27FC236}">
                    <a16:creationId xmlns:a16="http://schemas.microsoft.com/office/drawing/2014/main" id="{87A0ED2D-2C48-4967-8910-3D5C57751DC0}"/>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4" name="Isosceles Triangle 153">
              <a:extLst>
                <a:ext uri="{FF2B5EF4-FFF2-40B4-BE49-F238E27FC236}">
                  <a16:creationId xmlns:a16="http://schemas.microsoft.com/office/drawing/2014/main" id="{DD578C66-128D-4318-A27A-C2FF83115035}"/>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4" name="Group 163">
            <a:extLst>
              <a:ext uri="{FF2B5EF4-FFF2-40B4-BE49-F238E27FC236}">
                <a16:creationId xmlns:a16="http://schemas.microsoft.com/office/drawing/2014/main" id="{18A333A5-4BA7-4EDB-8582-F075FE019A72}"/>
              </a:ext>
            </a:extLst>
          </p:cNvPr>
          <p:cNvGrpSpPr/>
          <p:nvPr/>
        </p:nvGrpSpPr>
        <p:grpSpPr>
          <a:xfrm>
            <a:off x="6459666" y="2040173"/>
            <a:ext cx="1219494" cy="1204529"/>
            <a:chOff x="4134758" y="3076349"/>
            <a:chExt cx="1848544" cy="1825859"/>
          </a:xfrm>
        </p:grpSpPr>
        <p:grpSp>
          <p:nvGrpSpPr>
            <p:cNvPr id="165" name="Group 164">
              <a:extLst>
                <a:ext uri="{FF2B5EF4-FFF2-40B4-BE49-F238E27FC236}">
                  <a16:creationId xmlns:a16="http://schemas.microsoft.com/office/drawing/2014/main" id="{CFBC3484-CC4C-4D85-BF05-1F3CC6D1290B}"/>
                </a:ext>
              </a:extLst>
            </p:cNvPr>
            <p:cNvGrpSpPr/>
            <p:nvPr/>
          </p:nvGrpSpPr>
          <p:grpSpPr>
            <a:xfrm>
              <a:off x="4134758" y="3076349"/>
              <a:ext cx="1848544" cy="1825859"/>
              <a:chOff x="4134758" y="3076349"/>
              <a:chExt cx="1848544" cy="1825859"/>
            </a:xfrm>
          </p:grpSpPr>
          <p:grpSp>
            <p:nvGrpSpPr>
              <p:cNvPr id="167" name="Group 166">
                <a:extLst>
                  <a:ext uri="{FF2B5EF4-FFF2-40B4-BE49-F238E27FC236}">
                    <a16:creationId xmlns:a16="http://schemas.microsoft.com/office/drawing/2014/main" id="{340E7355-5A8E-4B07-9E01-AE27B656A74F}"/>
                  </a:ext>
                </a:extLst>
              </p:cNvPr>
              <p:cNvGrpSpPr/>
              <p:nvPr/>
            </p:nvGrpSpPr>
            <p:grpSpPr>
              <a:xfrm>
                <a:off x="4134758" y="3076349"/>
                <a:ext cx="1848544" cy="1825859"/>
                <a:chOff x="4059267" y="1889192"/>
                <a:chExt cx="4072924" cy="4022942"/>
              </a:xfrm>
            </p:grpSpPr>
            <p:pic>
              <p:nvPicPr>
                <p:cNvPr id="169" name="Picture 168">
                  <a:extLst>
                    <a:ext uri="{FF2B5EF4-FFF2-40B4-BE49-F238E27FC236}">
                      <a16:creationId xmlns:a16="http://schemas.microsoft.com/office/drawing/2014/main" id="{C3ECE6DB-285F-4D26-BF9D-17C62D7CA94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921" b="87842" l="10000" r="90000">
                              <a14:foregroundMark x1="46692" y1="8921" x2="49231" y2="12158"/>
                              <a14:foregroundMark x1="43615" y1="78201" x2="42077" y2="87842"/>
                              <a14:backgroundMark x1="26692" y1="35755" x2="31154" y2="33381"/>
                              <a14:backgroundMark x1="57154" y1="36115" x2="63385" y2="36115"/>
                            </a14:backgroundRemoval>
                          </a14:imgEffect>
                        </a14:imgLayer>
                      </a14:imgProps>
                    </a:ext>
                    <a:ext uri="{28A0092B-C50C-407E-A947-70E740481C1C}">
                      <a14:useLocalDpi xmlns:a14="http://schemas.microsoft.com/office/drawing/2010/main" val="0"/>
                    </a:ext>
                  </a:extLst>
                </a:blip>
                <a:srcRect b="7623"/>
                <a:stretch/>
              </p:blipFill>
              <p:spPr>
                <a:xfrm>
                  <a:off x="4059267" y="1889192"/>
                  <a:ext cx="4072924" cy="4022942"/>
                </a:xfrm>
                <a:prstGeom prst="rect">
                  <a:avLst/>
                </a:prstGeom>
              </p:spPr>
            </p:pic>
            <p:sp>
              <p:nvSpPr>
                <p:cNvPr id="170" name="Oval 169">
                  <a:extLst>
                    <a:ext uri="{FF2B5EF4-FFF2-40B4-BE49-F238E27FC236}">
                      <a16:creationId xmlns:a16="http://schemas.microsoft.com/office/drawing/2014/main" id="{296A079A-1365-45D0-9747-9AA33620F664}"/>
                    </a:ext>
                  </a:extLst>
                </p:cNvPr>
                <p:cNvSpPr/>
                <p:nvPr/>
              </p:nvSpPr>
              <p:spPr>
                <a:xfrm>
                  <a:off x="5955755" y="3951515"/>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DBCA63B3-4495-4E3F-AAA1-68E356145CB5}"/>
                    </a:ext>
                  </a:extLst>
                </p:cNvPr>
                <p:cNvSpPr/>
                <p:nvPr/>
              </p:nvSpPr>
              <p:spPr>
                <a:xfrm>
                  <a:off x="5586964" y="41224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FE6E125-D563-4FF5-8C31-17534C6C7810}"/>
                    </a:ext>
                  </a:extLst>
                </p:cNvPr>
                <p:cNvSpPr/>
                <p:nvPr/>
              </p:nvSpPr>
              <p:spPr>
                <a:xfrm>
                  <a:off x="5579869" y="3797111"/>
                  <a:ext cx="254000" cy="254000"/>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Isosceles Triangle 172">
                  <a:extLst>
                    <a:ext uri="{FF2B5EF4-FFF2-40B4-BE49-F238E27FC236}">
                      <a16:creationId xmlns:a16="http://schemas.microsoft.com/office/drawing/2014/main" id="{826F07FD-A4F9-42B1-9BDD-F7BDC2425634}"/>
                    </a:ext>
                  </a:extLst>
                </p:cNvPr>
                <p:cNvSpPr/>
                <p:nvPr/>
              </p:nvSpPr>
              <p:spPr>
                <a:xfrm>
                  <a:off x="5998950" y="4915907"/>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Isosceles Triangle 173">
                  <a:extLst>
                    <a:ext uri="{FF2B5EF4-FFF2-40B4-BE49-F238E27FC236}">
                      <a16:creationId xmlns:a16="http://schemas.microsoft.com/office/drawing/2014/main" id="{8DF362D1-620B-4BA9-923F-4F624D7D4C11}"/>
                    </a:ext>
                  </a:extLst>
                </p:cNvPr>
                <p:cNvSpPr/>
                <p:nvPr/>
              </p:nvSpPr>
              <p:spPr>
                <a:xfrm>
                  <a:off x="6365586" y="3869951"/>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Isosceles Triangle 174">
                  <a:extLst>
                    <a:ext uri="{FF2B5EF4-FFF2-40B4-BE49-F238E27FC236}">
                      <a16:creationId xmlns:a16="http://schemas.microsoft.com/office/drawing/2014/main" id="{31881A42-3886-4F9E-BFAD-EC0B88C659FA}"/>
                    </a:ext>
                  </a:extLst>
                </p:cNvPr>
                <p:cNvSpPr/>
                <p:nvPr/>
              </p:nvSpPr>
              <p:spPr>
                <a:xfrm>
                  <a:off x="6390220" y="4294172"/>
                  <a:ext cx="372836" cy="330460"/>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Oval 167">
                <a:extLst>
                  <a:ext uri="{FF2B5EF4-FFF2-40B4-BE49-F238E27FC236}">
                    <a16:creationId xmlns:a16="http://schemas.microsoft.com/office/drawing/2014/main" id="{8E6B7CAC-2F9E-4C60-9C29-DB2DAD9CFF01}"/>
                  </a:ext>
                </a:extLst>
              </p:cNvPr>
              <p:cNvSpPr/>
              <p:nvPr/>
            </p:nvSpPr>
            <p:spPr>
              <a:xfrm>
                <a:off x="5234595" y="4360414"/>
                <a:ext cx="115281" cy="115281"/>
              </a:xfrm>
              <a:prstGeom prst="ellipse">
                <a:avLst/>
              </a:prstGeom>
              <a:solidFill>
                <a:srgbClr val="BAE1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 name="Isosceles Triangle 165">
              <a:extLst>
                <a:ext uri="{FF2B5EF4-FFF2-40B4-BE49-F238E27FC236}">
                  <a16:creationId xmlns:a16="http://schemas.microsoft.com/office/drawing/2014/main" id="{417602D8-675F-4BC8-A6A8-A7FDDF0F7AD6}"/>
                </a:ext>
              </a:extLst>
            </p:cNvPr>
            <p:cNvSpPr/>
            <p:nvPr/>
          </p:nvSpPr>
          <p:spPr>
            <a:xfrm>
              <a:off x="4990611" y="42037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E928618F-C257-4322-A2BB-1FA5B640D63F}"/>
              </a:ext>
            </a:extLst>
          </p:cNvPr>
          <p:cNvPicPr>
            <a:picLocks noChangeAspect="1"/>
          </p:cNvPicPr>
          <p:nvPr/>
        </p:nvPicPr>
        <p:blipFill>
          <a:blip r:embed="rId8"/>
          <a:stretch>
            <a:fillRect/>
          </a:stretch>
        </p:blipFill>
        <p:spPr>
          <a:xfrm>
            <a:off x="5171256" y="4453604"/>
            <a:ext cx="1847248" cy="1621677"/>
          </a:xfrm>
          <a:prstGeom prst="rect">
            <a:avLst/>
          </a:prstGeom>
        </p:spPr>
      </p:pic>
      <p:grpSp>
        <p:nvGrpSpPr>
          <p:cNvPr id="186" name="Group 185">
            <a:extLst>
              <a:ext uri="{FF2B5EF4-FFF2-40B4-BE49-F238E27FC236}">
                <a16:creationId xmlns:a16="http://schemas.microsoft.com/office/drawing/2014/main" id="{703CF058-26EF-4925-B84E-5C58B6A26DF7}"/>
              </a:ext>
            </a:extLst>
          </p:cNvPr>
          <p:cNvGrpSpPr/>
          <p:nvPr/>
        </p:nvGrpSpPr>
        <p:grpSpPr>
          <a:xfrm>
            <a:off x="5457971" y="3355275"/>
            <a:ext cx="940786" cy="1055307"/>
            <a:chOff x="4234859" y="4093780"/>
            <a:chExt cx="1540458" cy="1727978"/>
          </a:xfrm>
        </p:grpSpPr>
        <p:grpSp>
          <p:nvGrpSpPr>
            <p:cNvPr id="187" name="Group 186">
              <a:extLst>
                <a:ext uri="{FF2B5EF4-FFF2-40B4-BE49-F238E27FC236}">
                  <a16:creationId xmlns:a16="http://schemas.microsoft.com/office/drawing/2014/main" id="{1CBE9950-26CD-41DF-89CF-B5B63B928B32}"/>
                </a:ext>
              </a:extLst>
            </p:cNvPr>
            <p:cNvGrpSpPr/>
            <p:nvPr/>
          </p:nvGrpSpPr>
          <p:grpSpPr>
            <a:xfrm>
              <a:off x="4234859" y="4093780"/>
              <a:ext cx="1540458" cy="1727978"/>
              <a:chOff x="4234859" y="4093780"/>
              <a:chExt cx="1540458" cy="1727978"/>
            </a:xfrm>
          </p:grpSpPr>
          <p:pic>
            <p:nvPicPr>
              <p:cNvPr id="189" name="Picture 188">
                <a:extLst>
                  <a:ext uri="{FF2B5EF4-FFF2-40B4-BE49-F238E27FC236}">
                    <a16:creationId xmlns:a16="http://schemas.microsoft.com/office/drawing/2014/main" id="{BBFAB2D6-131A-42D3-BE8F-31EFAF3635D3}"/>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190" name="Isosceles Triangle 189">
                <a:extLst>
                  <a:ext uri="{FF2B5EF4-FFF2-40B4-BE49-F238E27FC236}">
                    <a16:creationId xmlns:a16="http://schemas.microsoft.com/office/drawing/2014/main" id="{B49C91AE-A4F6-4969-8488-C78717188CA1}"/>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Isosceles Triangle 190">
                <a:extLst>
                  <a:ext uri="{FF2B5EF4-FFF2-40B4-BE49-F238E27FC236}">
                    <a16:creationId xmlns:a16="http://schemas.microsoft.com/office/drawing/2014/main" id="{59EE6C67-8CEC-42A8-8338-140377428B9A}"/>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Isosceles Triangle 191">
                <a:extLst>
                  <a:ext uri="{FF2B5EF4-FFF2-40B4-BE49-F238E27FC236}">
                    <a16:creationId xmlns:a16="http://schemas.microsoft.com/office/drawing/2014/main" id="{43F4C93B-D39C-4B2A-BC25-DF883A9175B7}"/>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Isosceles Triangle 192">
                <a:extLst>
                  <a:ext uri="{FF2B5EF4-FFF2-40B4-BE49-F238E27FC236}">
                    <a16:creationId xmlns:a16="http://schemas.microsoft.com/office/drawing/2014/main" id="{D2DB42D9-0423-4DEE-AEA6-8E13AA915161}"/>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8A1A6F66-BCE9-4566-B50B-D91CC5DCDB91}"/>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7B0DD2DB-C29B-4C8B-9A46-16AAFBB3A6D9}"/>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20EC174B-B13C-42A6-89F2-12B86DA0D886}"/>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8AD9265A-81F3-41FC-9C3C-235F0EA4D6CE}"/>
              </a:ext>
            </a:extLst>
          </p:cNvPr>
          <p:cNvGrpSpPr/>
          <p:nvPr/>
        </p:nvGrpSpPr>
        <p:grpSpPr>
          <a:xfrm>
            <a:off x="6685548" y="3262257"/>
            <a:ext cx="940786" cy="1055307"/>
            <a:chOff x="4234859" y="4093780"/>
            <a:chExt cx="1540458" cy="1727978"/>
          </a:xfrm>
        </p:grpSpPr>
        <p:grpSp>
          <p:nvGrpSpPr>
            <p:cNvPr id="197" name="Group 196">
              <a:extLst>
                <a:ext uri="{FF2B5EF4-FFF2-40B4-BE49-F238E27FC236}">
                  <a16:creationId xmlns:a16="http://schemas.microsoft.com/office/drawing/2014/main" id="{AD5D505E-136B-4293-A73D-BDB7E5DC799D}"/>
                </a:ext>
              </a:extLst>
            </p:cNvPr>
            <p:cNvGrpSpPr/>
            <p:nvPr/>
          </p:nvGrpSpPr>
          <p:grpSpPr>
            <a:xfrm>
              <a:off x="4234859" y="4093780"/>
              <a:ext cx="1540458" cy="1727978"/>
              <a:chOff x="4234859" y="4093780"/>
              <a:chExt cx="1540458" cy="1727978"/>
            </a:xfrm>
          </p:grpSpPr>
          <p:pic>
            <p:nvPicPr>
              <p:cNvPr id="199" name="Picture 198">
                <a:extLst>
                  <a:ext uri="{FF2B5EF4-FFF2-40B4-BE49-F238E27FC236}">
                    <a16:creationId xmlns:a16="http://schemas.microsoft.com/office/drawing/2014/main" id="{C1F2347F-7FAC-4AC3-AC1B-1785112BCACF}"/>
                  </a:ext>
                </a:extLst>
              </p:cNvPr>
              <p:cNvPicPr>
                <a:picLocks noChangeAspect="1"/>
              </p:cNvPicPr>
              <p:nvPr/>
            </p:nvPicPr>
            <p:blipFill>
              <a:blip r:embed="rId7"/>
              <a:stretch>
                <a:fillRect/>
              </a:stretch>
            </p:blipFill>
            <p:spPr>
              <a:xfrm>
                <a:off x="4234859" y="4093780"/>
                <a:ext cx="1540458" cy="1727978"/>
              </a:xfrm>
              <a:prstGeom prst="rect">
                <a:avLst/>
              </a:prstGeom>
            </p:spPr>
          </p:pic>
          <p:sp>
            <p:nvSpPr>
              <p:cNvPr id="200" name="Isosceles Triangle 199">
                <a:extLst>
                  <a:ext uri="{FF2B5EF4-FFF2-40B4-BE49-F238E27FC236}">
                    <a16:creationId xmlns:a16="http://schemas.microsoft.com/office/drawing/2014/main" id="{704DC643-3140-4D63-99B0-46C06D726DAF}"/>
                  </a:ext>
                </a:extLst>
              </p:cNvPr>
              <p:cNvSpPr/>
              <p:nvPr/>
            </p:nvSpPr>
            <p:spPr>
              <a:xfrm>
                <a:off x="4959430" y="5408049"/>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Isosceles Triangle 200">
                <a:extLst>
                  <a:ext uri="{FF2B5EF4-FFF2-40B4-BE49-F238E27FC236}">
                    <a16:creationId xmlns:a16="http://schemas.microsoft.com/office/drawing/2014/main" id="{44FA3333-5413-4174-AFB2-1710724AF972}"/>
                  </a:ext>
                </a:extLst>
              </p:cNvPr>
              <p:cNvSpPr/>
              <p:nvPr/>
            </p:nvSpPr>
            <p:spPr>
              <a:xfrm>
                <a:off x="5125832" y="493333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a:extLst>
                  <a:ext uri="{FF2B5EF4-FFF2-40B4-BE49-F238E27FC236}">
                    <a16:creationId xmlns:a16="http://schemas.microsoft.com/office/drawing/2014/main" id="{D28EE5E7-E9D3-45F6-A249-04DB34A5A875}"/>
                  </a:ext>
                </a:extLst>
              </p:cNvPr>
              <p:cNvSpPr/>
              <p:nvPr/>
            </p:nvSpPr>
            <p:spPr>
              <a:xfrm>
                <a:off x="5137012" y="5125867"/>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Isosceles Triangle 202">
                <a:extLst>
                  <a:ext uri="{FF2B5EF4-FFF2-40B4-BE49-F238E27FC236}">
                    <a16:creationId xmlns:a16="http://schemas.microsoft.com/office/drawing/2014/main" id="{39522EE7-C319-4295-9DA9-31D785429596}"/>
                  </a:ext>
                </a:extLst>
              </p:cNvPr>
              <p:cNvSpPr/>
              <p:nvPr/>
            </p:nvSpPr>
            <p:spPr>
              <a:xfrm>
                <a:off x="4934935" y="5161720"/>
                <a:ext cx="169216" cy="149983"/>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24E83919-F8F7-48D6-B195-FD7CF39C2FB9}"/>
                  </a:ext>
                </a:extLst>
              </p:cNvPr>
              <p:cNvSpPr/>
              <p:nvPr/>
            </p:nvSpPr>
            <p:spPr>
              <a:xfrm>
                <a:off x="4652554"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E3814735-36BC-47B3-B70E-C764C332064C}"/>
                  </a:ext>
                </a:extLst>
              </p:cNvPr>
              <p:cNvSpPr/>
              <p:nvPr/>
            </p:nvSpPr>
            <p:spPr>
              <a:xfrm>
                <a:off x="4586532" y="5189432"/>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Rectangle 197">
              <a:extLst>
                <a:ext uri="{FF2B5EF4-FFF2-40B4-BE49-F238E27FC236}">
                  <a16:creationId xmlns:a16="http://schemas.microsoft.com/office/drawing/2014/main" id="{75F4EDD7-20D9-4175-8114-149AE1EFBEAF}"/>
                </a:ext>
              </a:extLst>
            </p:cNvPr>
            <p:cNvSpPr/>
            <p:nvPr/>
          </p:nvSpPr>
          <p:spPr>
            <a:xfrm>
              <a:off x="4913522" y="4925179"/>
              <a:ext cx="147091" cy="147091"/>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05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9" presetClass="emph" presetSubtype="0" grpId="0" nodeType="withEffect">
                                  <p:stCondLst>
                                    <p:cond delay="0"/>
                                  </p:stCondLst>
                                  <p:childTnLst>
                                    <p:set>
                                      <p:cBhvr>
                                        <p:cTn id="58" dur="indefinite"/>
                                        <p:tgtEl>
                                          <p:spTgt spid="30"/>
                                        </p:tgtEl>
                                        <p:attrNameLst>
                                          <p:attrName>style.opacity</p:attrName>
                                        </p:attrNameLst>
                                      </p:cBhvr>
                                      <p:to>
                                        <p:strVal val="0.5"/>
                                      </p:to>
                                    </p:set>
                                    <p:animEffect filter="image" prLst="opacity: 0.5">
                                      <p:cBhvr rctx="IE">
                                        <p:cTn id="59" dur="indefinite"/>
                                        <p:tgtEl>
                                          <p:spTgt spid="30"/>
                                        </p:tgtEl>
                                      </p:cBhvr>
                                    </p:animEffect>
                                  </p:childTnLst>
                                </p:cTn>
                              </p:par>
                              <p:par>
                                <p:cTn id="60" presetID="9" presetClass="emph" presetSubtype="0" grpId="0" nodeType="withEffect">
                                  <p:stCondLst>
                                    <p:cond delay="0"/>
                                  </p:stCondLst>
                                  <p:childTnLst>
                                    <p:set>
                                      <p:cBhvr>
                                        <p:cTn id="61" dur="indefinite"/>
                                        <p:tgtEl>
                                          <p:spTgt spid="31"/>
                                        </p:tgtEl>
                                        <p:attrNameLst>
                                          <p:attrName>style.opacity</p:attrName>
                                        </p:attrNameLst>
                                      </p:cBhvr>
                                      <p:to>
                                        <p:strVal val="0.5"/>
                                      </p:to>
                                    </p:set>
                                    <p:animEffect filter="image" prLst="opacity: 0.5">
                                      <p:cBhvr rctx="IE">
                                        <p:cTn id="62" dur="indefinite"/>
                                        <p:tgtEl>
                                          <p:spTgt spid="31"/>
                                        </p:tgtEl>
                                      </p:cBhvr>
                                    </p:animEffect>
                                  </p:childTnLst>
                                </p:cTn>
                              </p:par>
                              <p:par>
                                <p:cTn id="63" presetID="9" presetClass="emph" presetSubtype="0" grpId="0" nodeType="withEffect">
                                  <p:stCondLst>
                                    <p:cond delay="0"/>
                                  </p:stCondLst>
                                  <p:childTnLst>
                                    <p:set>
                                      <p:cBhvr>
                                        <p:cTn id="64" dur="indefinite"/>
                                        <p:tgtEl>
                                          <p:spTgt spid="21"/>
                                        </p:tgtEl>
                                        <p:attrNameLst>
                                          <p:attrName>style.opacity</p:attrName>
                                        </p:attrNameLst>
                                      </p:cBhvr>
                                      <p:to>
                                        <p:strVal val="0.5"/>
                                      </p:to>
                                    </p:set>
                                    <p:animEffect filter="image" prLst="opacity: 0.5">
                                      <p:cBhvr rctx="IE">
                                        <p:cTn id="65" dur="indefinite"/>
                                        <p:tgtEl>
                                          <p:spTgt spid="21"/>
                                        </p:tgtEl>
                                      </p:cBhvr>
                                    </p:animEffect>
                                  </p:childTnLst>
                                </p:cTn>
                              </p:par>
                              <p:par>
                                <p:cTn id="66" presetID="9" presetClass="emph" presetSubtype="0" grpId="0" nodeType="withEffect">
                                  <p:stCondLst>
                                    <p:cond delay="0"/>
                                  </p:stCondLst>
                                  <p:childTnLst>
                                    <p:set>
                                      <p:cBhvr>
                                        <p:cTn id="67" dur="indefinite"/>
                                        <p:tgtEl>
                                          <p:spTgt spid="23"/>
                                        </p:tgtEl>
                                        <p:attrNameLst>
                                          <p:attrName>style.opacity</p:attrName>
                                        </p:attrNameLst>
                                      </p:cBhvr>
                                      <p:to>
                                        <p:strVal val="0.5"/>
                                      </p:to>
                                    </p:set>
                                    <p:animEffect filter="image" prLst="opacity: 0.5">
                                      <p:cBhvr rctx="IE">
                                        <p:cTn id="68" dur="indefinite"/>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56" presetClass="path" presetSubtype="0" accel="50000" decel="50000" fill="hold" grpId="1" nodeType="clickEffect">
                                  <p:stCondLst>
                                    <p:cond delay="0"/>
                                  </p:stCondLst>
                                  <p:childTnLst>
                                    <p:animMotion origin="layout" path="M -3.33333E-6 1.85185E-6 L 0.0836 -0.16343 " pathEditMode="relative" rAng="0" ptsTypes="AA">
                                      <p:cBhvr>
                                        <p:cTn id="72" dur="500" fill="hold"/>
                                        <p:tgtEl>
                                          <p:spTgt spid="37"/>
                                        </p:tgtEl>
                                        <p:attrNameLst>
                                          <p:attrName>ppt_x</p:attrName>
                                          <p:attrName>ppt_y</p:attrName>
                                        </p:attrNameLst>
                                      </p:cBhvr>
                                      <p:rCtr x="4180" y="-8171"/>
                                    </p:animMotion>
                                  </p:childTnLst>
                                </p:cTn>
                              </p:par>
                              <p:par>
                                <p:cTn id="73" presetID="56" presetClass="path" presetSubtype="0" accel="50000" decel="50000" fill="hold" grpId="1" nodeType="withEffect">
                                  <p:stCondLst>
                                    <p:cond delay="0"/>
                                  </p:stCondLst>
                                  <p:childTnLst>
                                    <p:animMotion origin="layout" path="M 1.04167E-6 1.48148E-6 L 0.08307 -0.04167 " pathEditMode="relative" rAng="0" ptsTypes="AA">
                                      <p:cBhvr>
                                        <p:cTn id="74" dur="500" fill="hold"/>
                                        <p:tgtEl>
                                          <p:spTgt spid="52"/>
                                        </p:tgtEl>
                                        <p:attrNameLst>
                                          <p:attrName>ppt_x</p:attrName>
                                          <p:attrName>ppt_y</p:attrName>
                                        </p:attrNameLst>
                                      </p:cBhvr>
                                      <p:rCtr x="4154" y="-2083"/>
                                    </p:animMotion>
                                  </p:childTnLst>
                                </p:cTn>
                              </p:par>
                              <p:par>
                                <p:cTn id="75" presetID="56" presetClass="path" presetSubtype="0" accel="50000" decel="50000" fill="hold" grpId="1" nodeType="withEffect">
                                  <p:stCondLst>
                                    <p:cond delay="0"/>
                                  </p:stCondLst>
                                  <p:childTnLst>
                                    <p:animMotion origin="layout" path="M -4.375E-6 -3.7037E-6 L 0.13594 0.05047 " pathEditMode="relative" rAng="0" ptsTypes="AA">
                                      <p:cBhvr>
                                        <p:cTn id="76" dur="500" fill="hold"/>
                                        <p:tgtEl>
                                          <p:spTgt spid="64"/>
                                        </p:tgtEl>
                                        <p:attrNameLst>
                                          <p:attrName>ppt_x</p:attrName>
                                          <p:attrName>ppt_y</p:attrName>
                                        </p:attrNameLst>
                                      </p:cBhvr>
                                      <p:rCtr x="6797" y="2523"/>
                                    </p:animMotion>
                                  </p:childTnLst>
                                </p:cTn>
                              </p:par>
                              <p:par>
                                <p:cTn id="77" presetID="56" presetClass="path" presetSubtype="0" accel="50000" decel="50000" fill="hold" grpId="1" nodeType="withEffect">
                                  <p:stCondLst>
                                    <p:cond delay="0"/>
                                  </p:stCondLst>
                                  <p:childTnLst>
                                    <p:animMotion origin="layout" path="M 4.16667E-6 4.44444E-6 L 0.16679 -0.19514 " pathEditMode="relative" rAng="0" ptsTypes="AA">
                                      <p:cBhvr>
                                        <p:cTn id="78" dur="500" fill="hold"/>
                                        <p:tgtEl>
                                          <p:spTgt spid="70"/>
                                        </p:tgtEl>
                                        <p:attrNameLst>
                                          <p:attrName>ppt_x</p:attrName>
                                          <p:attrName>ppt_y</p:attrName>
                                        </p:attrNameLst>
                                      </p:cBhvr>
                                      <p:rCtr x="8333" y="-9769"/>
                                    </p:animMotion>
                                  </p:childTnLst>
                                </p:cTn>
                              </p:par>
                              <p:par>
                                <p:cTn id="79" presetID="56" presetClass="path" presetSubtype="0" accel="50000" decel="50000" fill="hold" grpId="1" nodeType="withEffect">
                                  <p:stCondLst>
                                    <p:cond delay="0"/>
                                  </p:stCondLst>
                                  <p:childTnLst>
                                    <p:animMotion origin="layout" path="M 2.08333E-6 -4.07407E-6 L -4.58333E-6 3.7037E-7 " pathEditMode="relative" rAng="0" ptsTypes="AA">
                                      <p:cBhvr>
                                        <p:cTn id="80" dur="500" fill="hold"/>
                                        <p:tgtEl>
                                          <p:spTgt spid="76"/>
                                        </p:tgtEl>
                                        <p:attrNameLst>
                                          <p:attrName>ppt_x</p:attrName>
                                          <p:attrName>ppt_y</p:attrName>
                                        </p:attrNameLst>
                                      </p:cBhvr>
                                      <p:rCtr x="1771" y="2778"/>
                                    </p:animMotion>
                                  </p:childTnLst>
                                </p:cTn>
                              </p:par>
                              <p:par>
                                <p:cTn id="81" presetID="56" presetClass="path" presetSubtype="0" accel="50000" decel="50000" fill="hold" grpId="1" nodeType="withEffect">
                                  <p:stCondLst>
                                    <p:cond delay="0"/>
                                  </p:stCondLst>
                                  <p:childTnLst>
                                    <p:animMotion origin="layout" path="M -4.16667E-7 -3.33333E-6 L -0.07578 -0.20764 " pathEditMode="relative" rAng="0" ptsTypes="AA">
                                      <p:cBhvr>
                                        <p:cTn id="82" dur="500" fill="hold"/>
                                        <p:tgtEl>
                                          <p:spTgt spid="56"/>
                                        </p:tgtEl>
                                        <p:attrNameLst>
                                          <p:attrName>ppt_x</p:attrName>
                                          <p:attrName>ppt_y</p:attrName>
                                        </p:attrNameLst>
                                      </p:cBhvr>
                                      <p:rCtr x="-3789" y="-10394"/>
                                    </p:animMotion>
                                  </p:childTnLst>
                                </p:cTn>
                              </p:par>
                              <p:par>
                                <p:cTn id="83" presetID="56" presetClass="path" presetSubtype="0" accel="50000" decel="50000" fill="hold" grpId="1" nodeType="withEffect">
                                  <p:stCondLst>
                                    <p:cond delay="0"/>
                                  </p:stCondLst>
                                  <p:childTnLst>
                                    <p:animMotion origin="layout" path="M -3.75E-6 4.81481E-6 L -0.11966 0.08865 " pathEditMode="relative" rAng="0" ptsTypes="AA">
                                      <p:cBhvr>
                                        <p:cTn id="84" dur="500" fill="hold"/>
                                        <p:tgtEl>
                                          <p:spTgt spid="65"/>
                                        </p:tgtEl>
                                        <p:attrNameLst>
                                          <p:attrName>ppt_x</p:attrName>
                                          <p:attrName>ppt_y</p:attrName>
                                        </p:attrNameLst>
                                      </p:cBhvr>
                                      <p:rCtr x="-5990" y="4421"/>
                                    </p:animMotion>
                                  </p:childTnLst>
                                </p:cTn>
                              </p:par>
                              <p:par>
                                <p:cTn id="85" presetID="56" presetClass="path" presetSubtype="0" accel="50000" decel="50000" fill="hold" grpId="1" nodeType="withEffect">
                                  <p:stCondLst>
                                    <p:cond delay="0"/>
                                  </p:stCondLst>
                                  <p:childTnLst>
                                    <p:animMotion origin="layout" path="M 3.75E-6 2.22222E-6 L -0.04909 0.04815 " pathEditMode="relative" rAng="0" ptsTypes="AA">
                                      <p:cBhvr>
                                        <p:cTn id="86" dur="500" fill="hold"/>
                                        <p:tgtEl>
                                          <p:spTgt spid="68"/>
                                        </p:tgtEl>
                                        <p:attrNameLst>
                                          <p:attrName>ppt_x</p:attrName>
                                          <p:attrName>ppt_y</p:attrName>
                                        </p:attrNameLst>
                                      </p:cBhvr>
                                      <p:rCtr x="-2461" y="2407"/>
                                    </p:animMotion>
                                  </p:childTnLst>
                                </p:cTn>
                              </p:par>
                              <p:par>
                                <p:cTn id="87" presetID="56" presetClass="path" presetSubtype="0" accel="50000" decel="50000" fill="hold" grpId="1" nodeType="withEffect">
                                  <p:stCondLst>
                                    <p:cond delay="0"/>
                                  </p:stCondLst>
                                  <p:childTnLst>
                                    <p:animMotion origin="layout" path="M 4.79167E-6 -1.85185E-6 L -0.04428 -0.17963 " pathEditMode="relative" rAng="0" ptsTypes="AA">
                                      <p:cBhvr>
                                        <p:cTn id="88" dur="500" fill="hold"/>
                                        <p:tgtEl>
                                          <p:spTgt spid="77"/>
                                        </p:tgtEl>
                                        <p:attrNameLst>
                                          <p:attrName>ppt_x</p:attrName>
                                          <p:attrName>ppt_y</p:attrName>
                                        </p:attrNameLst>
                                      </p:cBhvr>
                                      <p:rCtr x="-2214" y="-8981"/>
                                    </p:animMotion>
                                  </p:childTnLst>
                                </p:cTn>
                              </p:par>
                            </p:childTnLst>
                          </p:cTn>
                        </p:par>
                      </p:childTnLst>
                    </p:cTn>
                  </p:par>
                  <p:par>
                    <p:cTn id="89" fill="hold">
                      <p:stCondLst>
                        <p:cond delay="indefinite"/>
                      </p:stCondLst>
                      <p:childTnLst>
                        <p:par>
                          <p:cTn id="90" fill="hold">
                            <p:stCondLst>
                              <p:cond delay="0"/>
                            </p:stCondLst>
                            <p:childTnLst>
                              <p:par>
                                <p:cTn id="91" presetID="9" presetClass="emph" presetSubtype="0" nodeType="clickEffect">
                                  <p:stCondLst>
                                    <p:cond delay="0"/>
                                  </p:stCondLst>
                                  <p:childTnLst>
                                    <p:set>
                                      <p:cBhvr>
                                        <p:cTn id="92" dur="indefinite"/>
                                        <p:tgtEl>
                                          <p:spTgt spid="32"/>
                                        </p:tgtEl>
                                        <p:attrNameLst>
                                          <p:attrName>style.opacity</p:attrName>
                                        </p:attrNameLst>
                                      </p:cBhvr>
                                      <p:to>
                                        <p:strVal val="0.5"/>
                                      </p:to>
                                    </p:set>
                                    <p:animEffect filter="image" prLst="opacity: 0.5">
                                      <p:cBhvr rctx="IE">
                                        <p:cTn id="93" dur="indefinite"/>
                                        <p:tgtEl>
                                          <p:spTgt spid="32"/>
                                        </p:tgtEl>
                                      </p:cBhvr>
                                    </p:animEffect>
                                  </p:childTnLst>
                                </p:cTn>
                              </p:par>
                              <p:par>
                                <p:cTn id="94" presetID="9" presetClass="emph" presetSubtype="0" grpId="2" nodeType="withEffect">
                                  <p:stCondLst>
                                    <p:cond delay="0"/>
                                  </p:stCondLst>
                                  <p:childTnLst>
                                    <p:set>
                                      <p:cBhvr>
                                        <p:cTn id="95" dur="indefinite"/>
                                        <p:tgtEl>
                                          <p:spTgt spid="37"/>
                                        </p:tgtEl>
                                        <p:attrNameLst>
                                          <p:attrName>style.opacity</p:attrName>
                                        </p:attrNameLst>
                                      </p:cBhvr>
                                      <p:to>
                                        <p:strVal val="0.5"/>
                                      </p:to>
                                    </p:set>
                                    <p:animEffect filter="image" prLst="opacity: 0.5">
                                      <p:cBhvr rctx="IE">
                                        <p:cTn id="96" dur="indefinite"/>
                                        <p:tgtEl>
                                          <p:spTgt spid="37"/>
                                        </p:tgtEl>
                                      </p:cBhvr>
                                    </p:animEffect>
                                  </p:childTnLst>
                                </p:cTn>
                              </p:par>
                              <p:par>
                                <p:cTn id="97" presetID="9" presetClass="emph" presetSubtype="0" grpId="1" nodeType="withEffect">
                                  <p:stCondLst>
                                    <p:cond delay="0"/>
                                  </p:stCondLst>
                                  <p:childTnLst>
                                    <p:set>
                                      <p:cBhvr>
                                        <p:cTn id="98" dur="indefinite"/>
                                        <p:tgtEl>
                                          <p:spTgt spid="49"/>
                                        </p:tgtEl>
                                        <p:attrNameLst>
                                          <p:attrName>style.opacity</p:attrName>
                                        </p:attrNameLst>
                                      </p:cBhvr>
                                      <p:to>
                                        <p:strVal val="0.5"/>
                                      </p:to>
                                    </p:set>
                                    <p:animEffect filter="image" prLst="opacity: 0.5">
                                      <p:cBhvr rctx="IE">
                                        <p:cTn id="99" dur="indefinite"/>
                                        <p:tgtEl>
                                          <p:spTgt spid="49"/>
                                        </p:tgtEl>
                                      </p:cBhvr>
                                    </p:animEffect>
                                  </p:childTnLst>
                                </p:cTn>
                              </p:par>
                              <p:par>
                                <p:cTn id="100" presetID="9" presetClass="emph" presetSubtype="0" grpId="2" nodeType="withEffect">
                                  <p:stCondLst>
                                    <p:cond delay="0"/>
                                  </p:stCondLst>
                                  <p:childTnLst>
                                    <p:set>
                                      <p:cBhvr>
                                        <p:cTn id="101" dur="indefinite"/>
                                        <p:tgtEl>
                                          <p:spTgt spid="52"/>
                                        </p:tgtEl>
                                        <p:attrNameLst>
                                          <p:attrName>style.opacity</p:attrName>
                                        </p:attrNameLst>
                                      </p:cBhvr>
                                      <p:to>
                                        <p:strVal val="0.5"/>
                                      </p:to>
                                    </p:set>
                                    <p:animEffect filter="image" prLst="opacity: 0.5">
                                      <p:cBhvr rctx="IE">
                                        <p:cTn id="102" dur="indefinite"/>
                                        <p:tgtEl>
                                          <p:spTgt spid="52"/>
                                        </p:tgtEl>
                                      </p:cBhvr>
                                    </p:animEffect>
                                  </p:childTnLst>
                                </p:cTn>
                              </p:par>
                              <p:par>
                                <p:cTn id="103" presetID="9" presetClass="emph" presetSubtype="0" grpId="1" nodeType="withEffect">
                                  <p:stCondLst>
                                    <p:cond delay="0"/>
                                  </p:stCondLst>
                                  <p:childTnLst>
                                    <p:set>
                                      <p:cBhvr>
                                        <p:cTn id="104" dur="indefinite"/>
                                        <p:tgtEl>
                                          <p:spTgt spid="58"/>
                                        </p:tgtEl>
                                        <p:attrNameLst>
                                          <p:attrName>style.opacity</p:attrName>
                                        </p:attrNameLst>
                                      </p:cBhvr>
                                      <p:to>
                                        <p:strVal val="0.5"/>
                                      </p:to>
                                    </p:set>
                                    <p:animEffect filter="image" prLst="opacity: 0.5">
                                      <p:cBhvr rctx="IE">
                                        <p:cTn id="105" dur="indefinite"/>
                                        <p:tgtEl>
                                          <p:spTgt spid="58"/>
                                        </p:tgtEl>
                                      </p:cBhvr>
                                    </p:animEffect>
                                  </p:childTnLst>
                                </p:cTn>
                              </p:par>
                              <p:par>
                                <p:cTn id="106" presetID="9" presetClass="emph" presetSubtype="0" grpId="2" nodeType="withEffect">
                                  <p:stCondLst>
                                    <p:cond delay="0"/>
                                  </p:stCondLst>
                                  <p:childTnLst>
                                    <p:set>
                                      <p:cBhvr>
                                        <p:cTn id="107" dur="indefinite"/>
                                        <p:tgtEl>
                                          <p:spTgt spid="64"/>
                                        </p:tgtEl>
                                        <p:attrNameLst>
                                          <p:attrName>style.opacity</p:attrName>
                                        </p:attrNameLst>
                                      </p:cBhvr>
                                      <p:to>
                                        <p:strVal val="0.5"/>
                                      </p:to>
                                    </p:set>
                                    <p:animEffect filter="image" prLst="opacity: 0.5">
                                      <p:cBhvr rctx="IE">
                                        <p:cTn id="108" dur="indefinite"/>
                                        <p:tgtEl>
                                          <p:spTgt spid="64"/>
                                        </p:tgtEl>
                                      </p:cBhvr>
                                    </p:animEffect>
                                  </p:childTnLst>
                                </p:cTn>
                              </p:par>
                              <p:par>
                                <p:cTn id="109" presetID="9" presetClass="emph" presetSubtype="0" grpId="1" nodeType="withEffect">
                                  <p:stCondLst>
                                    <p:cond delay="0"/>
                                  </p:stCondLst>
                                  <p:childTnLst>
                                    <p:set>
                                      <p:cBhvr>
                                        <p:cTn id="110" dur="indefinite"/>
                                        <p:tgtEl>
                                          <p:spTgt spid="67"/>
                                        </p:tgtEl>
                                        <p:attrNameLst>
                                          <p:attrName>style.opacity</p:attrName>
                                        </p:attrNameLst>
                                      </p:cBhvr>
                                      <p:to>
                                        <p:strVal val="0.5"/>
                                      </p:to>
                                    </p:set>
                                    <p:animEffect filter="image" prLst="opacity: 0.5">
                                      <p:cBhvr rctx="IE">
                                        <p:cTn id="111" dur="indefinite"/>
                                        <p:tgtEl>
                                          <p:spTgt spid="67"/>
                                        </p:tgtEl>
                                      </p:cBhvr>
                                    </p:animEffect>
                                  </p:childTnLst>
                                </p:cTn>
                              </p:par>
                              <p:par>
                                <p:cTn id="112" presetID="9" presetClass="emph" presetSubtype="0" grpId="2" nodeType="withEffect">
                                  <p:stCondLst>
                                    <p:cond delay="0"/>
                                  </p:stCondLst>
                                  <p:childTnLst>
                                    <p:set>
                                      <p:cBhvr>
                                        <p:cTn id="113" dur="indefinite"/>
                                        <p:tgtEl>
                                          <p:spTgt spid="70"/>
                                        </p:tgtEl>
                                        <p:attrNameLst>
                                          <p:attrName>style.opacity</p:attrName>
                                        </p:attrNameLst>
                                      </p:cBhvr>
                                      <p:to>
                                        <p:strVal val="0.5"/>
                                      </p:to>
                                    </p:set>
                                    <p:animEffect filter="image" prLst="opacity: 0.5">
                                      <p:cBhvr rctx="IE">
                                        <p:cTn id="114" dur="indefinite"/>
                                        <p:tgtEl>
                                          <p:spTgt spid="70"/>
                                        </p:tgtEl>
                                      </p:cBhvr>
                                    </p:animEffect>
                                  </p:childTnLst>
                                </p:cTn>
                              </p:par>
                              <p:par>
                                <p:cTn id="115" presetID="9" presetClass="emph" presetSubtype="0" grpId="1" nodeType="withEffect">
                                  <p:stCondLst>
                                    <p:cond delay="0"/>
                                  </p:stCondLst>
                                  <p:childTnLst>
                                    <p:set>
                                      <p:cBhvr>
                                        <p:cTn id="116" dur="indefinite"/>
                                        <p:tgtEl>
                                          <p:spTgt spid="73"/>
                                        </p:tgtEl>
                                        <p:attrNameLst>
                                          <p:attrName>style.opacity</p:attrName>
                                        </p:attrNameLst>
                                      </p:cBhvr>
                                      <p:to>
                                        <p:strVal val="0.5"/>
                                      </p:to>
                                    </p:set>
                                    <p:animEffect filter="image" prLst="opacity: 0.5">
                                      <p:cBhvr rctx="IE">
                                        <p:cTn id="117" dur="indefinite"/>
                                        <p:tgtEl>
                                          <p:spTgt spid="73"/>
                                        </p:tgtEl>
                                      </p:cBhvr>
                                    </p:animEffect>
                                  </p:childTnLst>
                                </p:cTn>
                              </p:par>
                              <p:par>
                                <p:cTn id="118" presetID="9" presetClass="emph" presetSubtype="0" grpId="2" nodeType="withEffect">
                                  <p:stCondLst>
                                    <p:cond delay="0"/>
                                  </p:stCondLst>
                                  <p:childTnLst>
                                    <p:set>
                                      <p:cBhvr>
                                        <p:cTn id="119" dur="indefinite"/>
                                        <p:tgtEl>
                                          <p:spTgt spid="76"/>
                                        </p:tgtEl>
                                        <p:attrNameLst>
                                          <p:attrName>style.opacity</p:attrName>
                                        </p:attrNameLst>
                                      </p:cBhvr>
                                      <p:to>
                                        <p:strVal val="0.5"/>
                                      </p:to>
                                    </p:set>
                                    <p:animEffect filter="image" prLst="opacity: 0.5">
                                      <p:cBhvr rctx="IE">
                                        <p:cTn id="120" dur="indefinite"/>
                                        <p:tgtEl>
                                          <p:spTgt spid="76"/>
                                        </p:tgtEl>
                                      </p:cBhvr>
                                    </p:animEffect>
                                  </p:childTnLst>
                                </p:cTn>
                              </p:par>
                              <p:par>
                                <p:cTn id="121" presetID="9" presetClass="emph" presetSubtype="0" grpId="1" nodeType="withEffect">
                                  <p:stCondLst>
                                    <p:cond delay="0"/>
                                  </p:stCondLst>
                                  <p:childTnLst>
                                    <p:set>
                                      <p:cBhvr>
                                        <p:cTn id="122" dur="indefinite"/>
                                        <p:tgtEl>
                                          <p:spTgt spid="5"/>
                                        </p:tgtEl>
                                        <p:attrNameLst>
                                          <p:attrName>style.opacity</p:attrName>
                                        </p:attrNameLst>
                                      </p:cBhvr>
                                      <p:to>
                                        <p:strVal val="0.5"/>
                                      </p:to>
                                    </p:set>
                                    <p:animEffect filter="image" prLst="opacity: 0.5">
                                      <p:cBhvr rctx="IE">
                                        <p:cTn id="123" dur="indefinite"/>
                                        <p:tgtEl>
                                          <p:spTgt spid="5"/>
                                        </p:tgtEl>
                                      </p:cBhvr>
                                    </p:animEffect>
                                  </p:childTnLst>
                                </p:cTn>
                              </p:par>
                              <p:par>
                                <p:cTn id="124" presetID="9" presetClass="emph" presetSubtype="0" grpId="1" nodeType="withEffect">
                                  <p:stCondLst>
                                    <p:cond delay="0"/>
                                  </p:stCondLst>
                                  <p:childTnLst>
                                    <p:set>
                                      <p:cBhvr>
                                        <p:cTn id="125" dur="indefinite"/>
                                        <p:tgtEl>
                                          <p:spTgt spid="50"/>
                                        </p:tgtEl>
                                        <p:attrNameLst>
                                          <p:attrName>style.opacity</p:attrName>
                                        </p:attrNameLst>
                                      </p:cBhvr>
                                      <p:to>
                                        <p:strVal val="0.5"/>
                                      </p:to>
                                    </p:set>
                                    <p:animEffect filter="image" prLst="opacity: 0.5">
                                      <p:cBhvr rctx="IE">
                                        <p:cTn id="126" dur="indefinite"/>
                                        <p:tgtEl>
                                          <p:spTgt spid="50"/>
                                        </p:tgtEl>
                                      </p:cBhvr>
                                    </p:animEffect>
                                  </p:childTnLst>
                                </p:cTn>
                              </p:par>
                              <p:par>
                                <p:cTn id="127" presetID="9" presetClass="emph" presetSubtype="0" grpId="1" nodeType="withEffect">
                                  <p:stCondLst>
                                    <p:cond delay="0"/>
                                  </p:stCondLst>
                                  <p:childTnLst>
                                    <p:set>
                                      <p:cBhvr>
                                        <p:cTn id="128" dur="indefinite"/>
                                        <p:tgtEl>
                                          <p:spTgt spid="51"/>
                                        </p:tgtEl>
                                        <p:attrNameLst>
                                          <p:attrName>style.opacity</p:attrName>
                                        </p:attrNameLst>
                                      </p:cBhvr>
                                      <p:to>
                                        <p:strVal val="0.5"/>
                                      </p:to>
                                    </p:set>
                                    <p:animEffect filter="image" prLst="opacity: 0.5">
                                      <p:cBhvr rctx="IE">
                                        <p:cTn id="129" dur="indefinite"/>
                                        <p:tgtEl>
                                          <p:spTgt spid="51"/>
                                        </p:tgtEl>
                                      </p:cBhvr>
                                    </p:animEffect>
                                  </p:childTnLst>
                                </p:cTn>
                              </p:par>
                              <p:par>
                                <p:cTn id="130" presetID="9" presetClass="emph" presetSubtype="0" grpId="1" nodeType="withEffect">
                                  <p:stCondLst>
                                    <p:cond delay="0"/>
                                  </p:stCondLst>
                                  <p:childTnLst>
                                    <p:set>
                                      <p:cBhvr>
                                        <p:cTn id="131" dur="indefinite"/>
                                        <p:tgtEl>
                                          <p:spTgt spid="53"/>
                                        </p:tgtEl>
                                        <p:attrNameLst>
                                          <p:attrName>style.opacity</p:attrName>
                                        </p:attrNameLst>
                                      </p:cBhvr>
                                      <p:to>
                                        <p:strVal val="0.5"/>
                                      </p:to>
                                    </p:set>
                                    <p:animEffect filter="image" prLst="opacity: 0.5">
                                      <p:cBhvr rctx="IE">
                                        <p:cTn id="132" dur="indefinite"/>
                                        <p:tgtEl>
                                          <p:spTgt spid="53"/>
                                        </p:tgtEl>
                                      </p:cBhvr>
                                    </p:animEffect>
                                  </p:childTnLst>
                                </p:cTn>
                              </p:par>
                              <p:par>
                                <p:cTn id="133" presetID="9" presetClass="emph" presetSubtype="0" grpId="2" nodeType="withEffect">
                                  <p:stCondLst>
                                    <p:cond delay="0"/>
                                  </p:stCondLst>
                                  <p:childTnLst>
                                    <p:set>
                                      <p:cBhvr>
                                        <p:cTn id="134" dur="indefinite"/>
                                        <p:tgtEl>
                                          <p:spTgt spid="56"/>
                                        </p:tgtEl>
                                        <p:attrNameLst>
                                          <p:attrName>style.opacity</p:attrName>
                                        </p:attrNameLst>
                                      </p:cBhvr>
                                      <p:to>
                                        <p:strVal val="0.5"/>
                                      </p:to>
                                    </p:set>
                                    <p:animEffect filter="image" prLst="opacity: 0.5">
                                      <p:cBhvr rctx="IE">
                                        <p:cTn id="135" dur="indefinite"/>
                                        <p:tgtEl>
                                          <p:spTgt spid="56"/>
                                        </p:tgtEl>
                                      </p:cBhvr>
                                    </p:animEffect>
                                  </p:childTnLst>
                                </p:cTn>
                              </p:par>
                              <p:par>
                                <p:cTn id="136" presetID="9" presetClass="emph" presetSubtype="0" grpId="1" nodeType="withEffect">
                                  <p:stCondLst>
                                    <p:cond delay="0"/>
                                  </p:stCondLst>
                                  <p:childTnLst>
                                    <p:set>
                                      <p:cBhvr>
                                        <p:cTn id="137" dur="indefinite"/>
                                        <p:tgtEl>
                                          <p:spTgt spid="57"/>
                                        </p:tgtEl>
                                        <p:attrNameLst>
                                          <p:attrName>style.opacity</p:attrName>
                                        </p:attrNameLst>
                                      </p:cBhvr>
                                      <p:to>
                                        <p:strVal val="0.5"/>
                                      </p:to>
                                    </p:set>
                                    <p:animEffect filter="image" prLst="opacity: 0.5">
                                      <p:cBhvr rctx="IE">
                                        <p:cTn id="138" dur="indefinite"/>
                                        <p:tgtEl>
                                          <p:spTgt spid="57"/>
                                        </p:tgtEl>
                                      </p:cBhvr>
                                    </p:animEffect>
                                  </p:childTnLst>
                                </p:cTn>
                              </p:par>
                              <p:par>
                                <p:cTn id="139" presetID="9" presetClass="emph" presetSubtype="0" grpId="1" nodeType="withEffect">
                                  <p:stCondLst>
                                    <p:cond delay="0"/>
                                  </p:stCondLst>
                                  <p:childTnLst>
                                    <p:set>
                                      <p:cBhvr>
                                        <p:cTn id="140" dur="indefinite"/>
                                        <p:tgtEl>
                                          <p:spTgt spid="60"/>
                                        </p:tgtEl>
                                        <p:attrNameLst>
                                          <p:attrName>style.opacity</p:attrName>
                                        </p:attrNameLst>
                                      </p:cBhvr>
                                      <p:to>
                                        <p:strVal val="0.5"/>
                                      </p:to>
                                    </p:set>
                                    <p:animEffect filter="image" prLst="opacity: 0.5">
                                      <p:cBhvr rctx="IE">
                                        <p:cTn id="141" dur="indefinite"/>
                                        <p:tgtEl>
                                          <p:spTgt spid="60"/>
                                        </p:tgtEl>
                                      </p:cBhvr>
                                    </p:animEffect>
                                  </p:childTnLst>
                                </p:cTn>
                              </p:par>
                              <p:par>
                                <p:cTn id="142" presetID="9" presetClass="emph" presetSubtype="0" grpId="1" nodeType="withEffect">
                                  <p:stCondLst>
                                    <p:cond delay="0"/>
                                  </p:stCondLst>
                                  <p:childTnLst>
                                    <p:set>
                                      <p:cBhvr>
                                        <p:cTn id="143" dur="indefinite"/>
                                        <p:tgtEl>
                                          <p:spTgt spid="62"/>
                                        </p:tgtEl>
                                        <p:attrNameLst>
                                          <p:attrName>style.opacity</p:attrName>
                                        </p:attrNameLst>
                                      </p:cBhvr>
                                      <p:to>
                                        <p:strVal val="0.5"/>
                                      </p:to>
                                    </p:set>
                                    <p:animEffect filter="image" prLst="opacity: 0.5">
                                      <p:cBhvr rctx="IE">
                                        <p:cTn id="144" dur="indefinite"/>
                                        <p:tgtEl>
                                          <p:spTgt spid="62"/>
                                        </p:tgtEl>
                                      </p:cBhvr>
                                    </p:animEffect>
                                  </p:childTnLst>
                                </p:cTn>
                              </p:par>
                              <p:par>
                                <p:cTn id="145" presetID="9" presetClass="emph" presetSubtype="0" grpId="1" nodeType="withEffect">
                                  <p:stCondLst>
                                    <p:cond delay="0"/>
                                  </p:stCondLst>
                                  <p:childTnLst>
                                    <p:set>
                                      <p:cBhvr>
                                        <p:cTn id="146" dur="indefinite"/>
                                        <p:tgtEl>
                                          <p:spTgt spid="63"/>
                                        </p:tgtEl>
                                        <p:attrNameLst>
                                          <p:attrName>style.opacity</p:attrName>
                                        </p:attrNameLst>
                                      </p:cBhvr>
                                      <p:to>
                                        <p:strVal val="0.5"/>
                                      </p:to>
                                    </p:set>
                                    <p:animEffect filter="image" prLst="opacity: 0.5">
                                      <p:cBhvr rctx="IE">
                                        <p:cTn id="147" dur="indefinite"/>
                                        <p:tgtEl>
                                          <p:spTgt spid="63"/>
                                        </p:tgtEl>
                                      </p:cBhvr>
                                    </p:animEffect>
                                  </p:childTnLst>
                                </p:cTn>
                              </p:par>
                              <p:par>
                                <p:cTn id="148" presetID="9" presetClass="emph" presetSubtype="0" grpId="2" nodeType="withEffect">
                                  <p:stCondLst>
                                    <p:cond delay="0"/>
                                  </p:stCondLst>
                                  <p:childTnLst>
                                    <p:set>
                                      <p:cBhvr>
                                        <p:cTn id="149" dur="indefinite"/>
                                        <p:tgtEl>
                                          <p:spTgt spid="65"/>
                                        </p:tgtEl>
                                        <p:attrNameLst>
                                          <p:attrName>style.opacity</p:attrName>
                                        </p:attrNameLst>
                                      </p:cBhvr>
                                      <p:to>
                                        <p:strVal val="0.5"/>
                                      </p:to>
                                    </p:set>
                                    <p:animEffect filter="image" prLst="opacity: 0.5">
                                      <p:cBhvr rctx="IE">
                                        <p:cTn id="150" dur="indefinite"/>
                                        <p:tgtEl>
                                          <p:spTgt spid="65"/>
                                        </p:tgtEl>
                                      </p:cBhvr>
                                    </p:animEffect>
                                  </p:childTnLst>
                                </p:cTn>
                              </p:par>
                              <p:par>
                                <p:cTn id="151" presetID="9" presetClass="emph" presetSubtype="0" grpId="1" nodeType="withEffect">
                                  <p:stCondLst>
                                    <p:cond delay="0"/>
                                  </p:stCondLst>
                                  <p:childTnLst>
                                    <p:set>
                                      <p:cBhvr>
                                        <p:cTn id="152" dur="indefinite"/>
                                        <p:tgtEl>
                                          <p:spTgt spid="66"/>
                                        </p:tgtEl>
                                        <p:attrNameLst>
                                          <p:attrName>style.opacity</p:attrName>
                                        </p:attrNameLst>
                                      </p:cBhvr>
                                      <p:to>
                                        <p:strVal val="0.5"/>
                                      </p:to>
                                    </p:set>
                                    <p:animEffect filter="image" prLst="opacity: 0.5">
                                      <p:cBhvr rctx="IE">
                                        <p:cTn id="153" dur="indefinite"/>
                                        <p:tgtEl>
                                          <p:spTgt spid="66"/>
                                        </p:tgtEl>
                                      </p:cBhvr>
                                    </p:animEffect>
                                  </p:childTnLst>
                                </p:cTn>
                              </p:par>
                              <p:par>
                                <p:cTn id="154" presetID="9" presetClass="emph" presetSubtype="0" grpId="2" nodeType="withEffect">
                                  <p:stCondLst>
                                    <p:cond delay="0"/>
                                  </p:stCondLst>
                                  <p:childTnLst>
                                    <p:set>
                                      <p:cBhvr>
                                        <p:cTn id="155" dur="indefinite"/>
                                        <p:tgtEl>
                                          <p:spTgt spid="68"/>
                                        </p:tgtEl>
                                        <p:attrNameLst>
                                          <p:attrName>style.opacity</p:attrName>
                                        </p:attrNameLst>
                                      </p:cBhvr>
                                      <p:to>
                                        <p:strVal val="0.5"/>
                                      </p:to>
                                    </p:set>
                                    <p:animEffect filter="image" prLst="opacity: 0.5">
                                      <p:cBhvr rctx="IE">
                                        <p:cTn id="156" dur="indefinite"/>
                                        <p:tgtEl>
                                          <p:spTgt spid="68"/>
                                        </p:tgtEl>
                                      </p:cBhvr>
                                    </p:animEffect>
                                  </p:childTnLst>
                                </p:cTn>
                              </p:par>
                              <p:par>
                                <p:cTn id="157" presetID="9" presetClass="emph" presetSubtype="0" grpId="1" nodeType="withEffect">
                                  <p:stCondLst>
                                    <p:cond delay="0"/>
                                  </p:stCondLst>
                                  <p:childTnLst>
                                    <p:set>
                                      <p:cBhvr>
                                        <p:cTn id="158" dur="indefinite"/>
                                        <p:tgtEl>
                                          <p:spTgt spid="71"/>
                                        </p:tgtEl>
                                        <p:attrNameLst>
                                          <p:attrName>style.opacity</p:attrName>
                                        </p:attrNameLst>
                                      </p:cBhvr>
                                      <p:to>
                                        <p:strVal val="0.5"/>
                                      </p:to>
                                    </p:set>
                                    <p:animEffect filter="image" prLst="opacity: 0.5">
                                      <p:cBhvr rctx="IE">
                                        <p:cTn id="159" dur="indefinite"/>
                                        <p:tgtEl>
                                          <p:spTgt spid="71"/>
                                        </p:tgtEl>
                                      </p:cBhvr>
                                    </p:animEffect>
                                  </p:childTnLst>
                                </p:cTn>
                              </p:par>
                              <p:par>
                                <p:cTn id="160" presetID="9" presetClass="emph" presetSubtype="0" grpId="1" nodeType="withEffect">
                                  <p:stCondLst>
                                    <p:cond delay="0"/>
                                  </p:stCondLst>
                                  <p:childTnLst>
                                    <p:set>
                                      <p:cBhvr>
                                        <p:cTn id="161" dur="indefinite"/>
                                        <p:tgtEl>
                                          <p:spTgt spid="75"/>
                                        </p:tgtEl>
                                        <p:attrNameLst>
                                          <p:attrName>style.opacity</p:attrName>
                                        </p:attrNameLst>
                                      </p:cBhvr>
                                      <p:to>
                                        <p:strVal val="0.5"/>
                                      </p:to>
                                    </p:set>
                                    <p:animEffect filter="image" prLst="opacity: 0.5">
                                      <p:cBhvr rctx="IE">
                                        <p:cTn id="162" dur="indefinite"/>
                                        <p:tgtEl>
                                          <p:spTgt spid="75"/>
                                        </p:tgtEl>
                                      </p:cBhvr>
                                    </p:animEffect>
                                  </p:childTnLst>
                                </p:cTn>
                              </p:par>
                              <p:par>
                                <p:cTn id="163" presetID="9" presetClass="emph" presetSubtype="0" grpId="2" nodeType="withEffect">
                                  <p:stCondLst>
                                    <p:cond delay="0"/>
                                  </p:stCondLst>
                                  <p:childTnLst>
                                    <p:set>
                                      <p:cBhvr>
                                        <p:cTn id="164" dur="indefinite"/>
                                        <p:tgtEl>
                                          <p:spTgt spid="77"/>
                                        </p:tgtEl>
                                        <p:attrNameLst>
                                          <p:attrName>style.opacity</p:attrName>
                                        </p:attrNameLst>
                                      </p:cBhvr>
                                      <p:to>
                                        <p:strVal val="0.5"/>
                                      </p:to>
                                    </p:set>
                                    <p:animEffect filter="image" prLst="opacity: 0.5">
                                      <p:cBhvr rctx="IE">
                                        <p:cTn id="165" dur="indefinite"/>
                                        <p:tgtEl>
                                          <p:spTgt spid="77"/>
                                        </p:tgtEl>
                                      </p:cBhvr>
                                    </p:animEffect>
                                  </p:childTnLst>
                                </p:cTn>
                              </p:par>
                              <p:par>
                                <p:cTn id="166" presetID="9" presetClass="emph" presetSubtype="0" grpId="1" nodeType="withEffect">
                                  <p:stCondLst>
                                    <p:cond delay="0"/>
                                  </p:stCondLst>
                                  <p:childTnLst>
                                    <p:set>
                                      <p:cBhvr>
                                        <p:cTn id="167" dur="indefinite"/>
                                        <p:tgtEl>
                                          <p:spTgt spid="78"/>
                                        </p:tgtEl>
                                        <p:attrNameLst>
                                          <p:attrName>style.opacity</p:attrName>
                                        </p:attrNameLst>
                                      </p:cBhvr>
                                      <p:to>
                                        <p:strVal val="0.5"/>
                                      </p:to>
                                    </p:set>
                                    <p:animEffect filter="image" prLst="opacity: 0.5">
                                      <p:cBhvr rctx="IE">
                                        <p:cTn id="168" dur="indefinite"/>
                                        <p:tgtEl>
                                          <p:spTgt spid="78"/>
                                        </p:tgtEl>
                                      </p:cBhvr>
                                    </p:animEffect>
                                  </p:childTnLst>
                                </p:cTn>
                              </p:par>
                              <p:par>
                                <p:cTn id="169" presetID="9" presetClass="emph" presetSubtype="0" grpId="1" nodeType="withEffect">
                                  <p:stCondLst>
                                    <p:cond delay="0"/>
                                  </p:stCondLst>
                                  <p:childTnLst>
                                    <p:set>
                                      <p:cBhvr>
                                        <p:cTn id="170" dur="indefinite"/>
                                        <p:tgtEl>
                                          <p:spTgt spid="31"/>
                                        </p:tgtEl>
                                        <p:attrNameLst>
                                          <p:attrName>style.opacity</p:attrName>
                                        </p:attrNameLst>
                                      </p:cBhvr>
                                      <p:to>
                                        <p:strVal val="0.5"/>
                                      </p:to>
                                    </p:set>
                                    <p:animEffect filter="image" prLst="opacity: 0.5">
                                      <p:cBhvr rctx="IE">
                                        <p:cTn id="171" dur="indefinite"/>
                                        <p:tgtEl>
                                          <p:spTgt spid="31"/>
                                        </p:tgtEl>
                                      </p:cBhvr>
                                    </p:animEffect>
                                  </p:childTnLst>
                                </p:cTn>
                              </p:par>
                              <p:par>
                                <p:cTn id="172" presetID="9" presetClass="emph" presetSubtype="0" grpId="1" nodeType="withEffect">
                                  <p:stCondLst>
                                    <p:cond delay="0"/>
                                  </p:stCondLst>
                                  <p:childTnLst>
                                    <p:set>
                                      <p:cBhvr>
                                        <p:cTn id="173" dur="indefinite"/>
                                        <p:tgtEl>
                                          <p:spTgt spid="23"/>
                                        </p:tgtEl>
                                        <p:attrNameLst>
                                          <p:attrName>style.opacity</p:attrName>
                                        </p:attrNameLst>
                                      </p:cBhvr>
                                      <p:to>
                                        <p:strVal val="0.5"/>
                                      </p:to>
                                    </p:set>
                                    <p:animEffect filter="image" prLst="opacity: 0.5">
                                      <p:cBhvr rctx="IE">
                                        <p:cTn id="174" dur="indefinite"/>
                                        <p:tgtEl>
                                          <p:spTgt spid="23"/>
                                        </p:tgtEl>
                                      </p:cBhvr>
                                    </p:animEffect>
                                  </p:childTnLst>
                                </p:cTn>
                              </p:par>
                              <p:par>
                                <p:cTn id="175" presetID="9" presetClass="emph" presetSubtype="0" grpId="0" nodeType="withEffect">
                                  <p:stCondLst>
                                    <p:cond delay="0"/>
                                  </p:stCondLst>
                                  <p:childTnLst>
                                    <p:set>
                                      <p:cBhvr>
                                        <p:cTn id="176" dur="indefinite"/>
                                        <p:tgtEl>
                                          <p:spTgt spid="29"/>
                                        </p:tgtEl>
                                        <p:attrNameLst>
                                          <p:attrName>style.opacity</p:attrName>
                                        </p:attrNameLst>
                                      </p:cBhvr>
                                      <p:to>
                                        <p:strVal val="0.5"/>
                                      </p:to>
                                    </p:set>
                                    <p:animEffect filter="image" prLst="opacity: 0.5">
                                      <p:cBhvr rctx="IE">
                                        <p:cTn id="177" dur="indefinite"/>
                                        <p:tgtEl>
                                          <p:spTgt spid="29"/>
                                        </p:tgtEl>
                                      </p:cBhvr>
                                    </p:animEffect>
                                  </p:childTnLst>
                                </p:cTn>
                              </p:par>
                              <p:par>
                                <p:cTn id="178" presetID="9" presetClass="emph" presetSubtype="0" grpId="0" nodeType="withEffect">
                                  <p:stCondLst>
                                    <p:cond delay="0"/>
                                  </p:stCondLst>
                                  <p:childTnLst>
                                    <p:set>
                                      <p:cBhvr>
                                        <p:cTn id="179" dur="indefinite"/>
                                        <p:tgtEl>
                                          <p:spTgt spid="24"/>
                                        </p:tgtEl>
                                        <p:attrNameLst>
                                          <p:attrName>style.opacity</p:attrName>
                                        </p:attrNameLst>
                                      </p:cBhvr>
                                      <p:to>
                                        <p:strVal val="0.5"/>
                                      </p:to>
                                    </p:set>
                                    <p:animEffect filter="image" prLst="opacity: 0.5">
                                      <p:cBhvr rctx="IE">
                                        <p:cTn id="180" dur="indefinite"/>
                                        <p:tgtEl>
                                          <p:spTgt spid="24"/>
                                        </p:tgtEl>
                                      </p:cBhvr>
                                    </p:animEffect>
                                  </p:childTnLst>
                                </p:cTn>
                              </p:par>
                              <p:par>
                                <p:cTn id="181" presetID="9" presetClass="emph" presetSubtype="0" grpId="1" nodeType="withEffect">
                                  <p:stCondLst>
                                    <p:cond delay="0"/>
                                  </p:stCondLst>
                                  <p:childTnLst>
                                    <p:set>
                                      <p:cBhvr>
                                        <p:cTn id="182" dur="indefinite"/>
                                        <p:tgtEl>
                                          <p:spTgt spid="30"/>
                                        </p:tgtEl>
                                        <p:attrNameLst>
                                          <p:attrName>style.opacity</p:attrName>
                                        </p:attrNameLst>
                                      </p:cBhvr>
                                      <p:to>
                                        <p:strVal val="1"/>
                                      </p:to>
                                    </p:set>
                                    <p:animEffect filter="image" prLst="opacity: 1">
                                      <p:cBhvr rctx="IE">
                                        <p:cTn id="183" dur="indefinite"/>
                                        <p:tgtEl>
                                          <p:spTgt spid="30"/>
                                        </p:tgtEl>
                                      </p:cBhvr>
                                    </p:animEffect>
                                  </p:childTnLst>
                                </p:cTn>
                              </p:par>
                              <p:par>
                                <p:cTn id="184" presetID="9" presetClass="emph" presetSubtype="0" grpId="1" nodeType="withEffect">
                                  <p:stCondLst>
                                    <p:cond delay="0"/>
                                  </p:stCondLst>
                                  <p:childTnLst>
                                    <p:set>
                                      <p:cBhvr>
                                        <p:cTn id="185" dur="indefinite"/>
                                        <p:tgtEl>
                                          <p:spTgt spid="21"/>
                                        </p:tgtEl>
                                        <p:attrNameLst>
                                          <p:attrName>style.opacity</p:attrName>
                                        </p:attrNameLst>
                                      </p:cBhvr>
                                      <p:to>
                                        <p:strVal val="1"/>
                                      </p:to>
                                    </p:set>
                                    <p:animEffect filter="image" prLst="opacity: 1">
                                      <p:cBhvr rctx="IE">
                                        <p:cTn id="186" dur="indefinite"/>
                                        <p:tgtEl>
                                          <p:spTgt spid="21"/>
                                        </p:tgtEl>
                                      </p:cBhvr>
                                    </p:animEffect>
                                  </p:childTnLst>
                                </p:cTn>
                              </p:par>
                              <p:par>
                                <p:cTn id="187" presetID="1" presetClass="entr" presetSubtype="0" fill="hold" nodeType="withEffect">
                                  <p:stCondLst>
                                    <p:cond delay="0"/>
                                  </p:stCondLst>
                                  <p:childTnLst>
                                    <p:set>
                                      <p:cBhvr>
                                        <p:cTn id="188" dur="1" fill="hold">
                                          <p:stCondLst>
                                            <p:cond delay="0"/>
                                          </p:stCondLst>
                                        </p:cTn>
                                        <p:tgtEl>
                                          <p:spTgt spid="10"/>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44"/>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52"/>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6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86"/>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96"/>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9" presetClass="emph" presetSubtype="0" grpId="2" nodeType="clickEffect">
                                  <p:stCondLst>
                                    <p:cond delay="0"/>
                                  </p:stCondLst>
                                  <p:childTnLst>
                                    <p:set>
                                      <p:cBhvr>
                                        <p:cTn id="206" dur="indefinite"/>
                                        <p:tgtEl>
                                          <p:spTgt spid="30"/>
                                        </p:tgtEl>
                                        <p:attrNameLst>
                                          <p:attrName>style.opacity</p:attrName>
                                        </p:attrNameLst>
                                      </p:cBhvr>
                                      <p:to>
                                        <p:strVal val="0.5"/>
                                      </p:to>
                                    </p:set>
                                    <p:animEffect filter="image" prLst="opacity: 0.5">
                                      <p:cBhvr rctx="IE">
                                        <p:cTn id="207" dur="indefinite"/>
                                        <p:tgtEl>
                                          <p:spTgt spid="30"/>
                                        </p:tgtEl>
                                      </p:cBhvr>
                                    </p:animEffect>
                                  </p:childTnLst>
                                </p:cTn>
                              </p:par>
                              <p:par>
                                <p:cTn id="208" presetID="9" presetClass="emph" presetSubtype="0" grpId="2" nodeType="withEffect">
                                  <p:stCondLst>
                                    <p:cond delay="0"/>
                                  </p:stCondLst>
                                  <p:childTnLst>
                                    <p:set>
                                      <p:cBhvr>
                                        <p:cTn id="209" dur="indefinite"/>
                                        <p:tgtEl>
                                          <p:spTgt spid="21"/>
                                        </p:tgtEl>
                                        <p:attrNameLst>
                                          <p:attrName>style.opacity</p:attrName>
                                        </p:attrNameLst>
                                      </p:cBhvr>
                                      <p:to>
                                        <p:strVal val="0.5"/>
                                      </p:to>
                                    </p:set>
                                    <p:animEffect filter="image" prLst="opacity: 0.5">
                                      <p:cBhvr rctx="IE">
                                        <p:cTn id="210" dur="indefinite"/>
                                        <p:tgtEl>
                                          <p:spTgt spid="21"/>
                                        </p:tgtEl>
                                      </p:cBhvr>
                                    </p:animEffect>
                                  </p:childTnLst>
                                </p:cTn>
                              </p:par>
                              <p:par>
                                <p:cTn id="211" presetID="9" presetClass="emph" presetSubtype="0" nodeType="withEffect">
                                  <p:stCondLst>
                                    <p:cond delay="0"/>
                                  </p:stCondLst>
                                  <p:childTnLst>
                                    <p:set>
                                      <p:cBhvr>
                                        <p:cTn id="212" dur="indefinite"/>
                                        <p:tgtEl>
                                          <p:spTgt spid="186"/>
                                        </p:tgtEl>
                                        <p:attrNameLst>
                                          <p:attrName>style.opacity</p:attrName>
                                        </p:attrNameLst>
                                      </p:cBhvr>
                                      <p:to>
                                        <p:strVal val="0.5"/>
                                      </p:to>
                                    </p:set>
                                    <p:animEffect filter="image" prLst="opacity: 0.5">
                                      <p:cBhvr rctx="IE">
                                        <p:cTn id="213" dur="indefinite"/>
                                        <p:tgtEl>
                                          <p:spTgt spid="186"/>
                                        </p:tgtEl>
                                      </p:cBhvr>
                                    </p:animEffect>
                                  </p:childTnLst>
                                </p:cTn>
                              </p:par>
                              <p:par>
                                <p:cTn id="214" presetID="9" presetClass="emph" presetSubtype="0" nodeType="withEffect">
                                  <p:stCondLst>
                                    <p:cond delay="0"/>
                                  </p:stCondLst>
                                  <p:childTnLst>
                                    <p:set>
                                      <p:cBhvr>
                                        <p:cTn id="215" dur="indefinite"/>
                                        <p:tgtEl>
                                          <p:spTgt spid="10"/>
                                        </p:tgtEl>
                                        <p:attrNameLst>
                                          <p:attrName>style.opacity</p:attrName>
                                        </p:attrNameLst>
                                      </p:cBhvr>
                                      <p:to>
                                        <p:strVal val="0.5"/>
                                      </p:to>
                                    </p:set>
                                    <p:animEffect filter="image" prLst="opacity: 0.5">
                                      <p:cBhvr rctx="IE">
                                        <p:cTn id="216" dur="indefinite"/>
                                        <p:tgtEl>
                                          <p:spTgt spid="10"/>
                                        </p:tgtEl>
                                      </p:cBhvr>
                                    </p:animEffect>
                                  </p:childTnLst>
                                </p:cTn>
                              </p:par>
                              <p:par>
                                <p:cTn id="217" presetID="9" presetClass="emph" presetSubtype="0" nodeType="withEffect">
                                  <p:stCondLst>
                                    <p:cond delay="0"/>
                                  </p:stCondLst>
                                  <p:childTnLst>
                                    <p:set>
                                      <p:cBhvr>
                                        <p:cTn id="218" dur="indefinite"/>
                                        <p:tgtEl>
                                          <p:spTgt spid="196"/>
                                        </p:tgtEl>
                                        <p:attrNameLst>
                                          <p:attrName>style.opacity</p:attrName>
                                        </p:attrNameLst>
                                      </p:cBhvr>
                                      <p:to>
                                        <p:strVal val="0.5"/>
                                      </p:to>
                                    </p:set>
                                    <p:animEffect filter="image" prLst="opacity: 0.5">
                                      <p:cBhvr rctx="IE">
                                        <p:cTn id="219" dur="indefinite"/>
                                        <p:tgtEl>
                                          <p:spTgt spid="196"/>
                                        </p:tgtEl>
                                      </p:cBhvr>
                                    </p:animEffect>
                                  </p:childTnLst>
                                </p:cTn>
                              </p:par>
                              <p:par>
                                <p:cTn id="220" presetID="9" presetClass="emph" presetSubtype="0" nodeType="withEffect">
                                  <p:stCondLst>
                                    <p:cond delay="0"/>
                                  </p:stCondLst>
                                  <p:childTnLst>
                                    <p:set>
                                      <p:cBhvr>
                                        <p:cTn id="221" dur="indefinite"/>
                                        <p:tgtEl>
                                          <p:spTgt spid="164"/>
                                        </p:tgtEl>
                                        <p:attrNameLst>
                                          <p:attrName>style.opacity</p:attrName>
                                        </p:attrNameLst>
                                      </p:cBhvr>
                                      <p:to>
                                        <p:strVal val="0.5"/>
                                      </p:to>
                                    </p:set>
                                    <p:animEffect filter="image" prLst="opacity: 0.5">
                                      <p:cBhvr rctx="IE">
                                        <p:cTn id="222" dur="indefinite"/>
                                        <p:tgtEl>
                                          <p:spTgt spid="164"/>
                                        </p:tgtEl>
                                      </p:cBhvr>
                                    </p:animEffect>
                                  </p:childTnLst>
                                </p:cTn>
                              </p:par>
                              <p:par>
                                <p:cTn id="223" presetID="9" presetClass="emph" presetSubtype="0" nodeType="withEffect">
                                  <p:stCondLst>
                                    <p:cond delay="0"/>
                                  </p:stCondLst>
                                  <p:childTnLst>
                                    <p:set>
                                      <p:cBhvr>
                                        <p:cTn id="224" dur="indefinite"/>
                                        <p:tgtEl>
                                          <p:spTgt spid="152"/>
                                        </p:tgtEl>
                                        <p:attrNameLst>
                                          <p:attrName>style.opacity</p:attrName>
                                        </p:attrNameLst>
                                      </p:cBhvr>
                                      <p:to>
                                        <p:strVal val="0.5"/>
                                      </p:to>
                                    </p:set>
                                    <p:animEffect filter="image" prLst="opacity: 0.5">
                                      <p:cBhvr rctx="IE">
                                        <p:cTn id="225" dur="indefinite"/>
                                        <p:tgtEl>
                                          <p:spTgt spid="152"/>
                                        </p:tgtEl>
                                      </p:cBhvr>
                                    </p:animEffect>
                                  </p:childTnLst>
                                </p:cTn>
                              </p:par>
                              <p:par>
                                <p:cTn id="226" presetID="9" presetClass="emph" presetSubtype="0" nodeType="withEffect">
                                  <p:stCondLst>
                                    <p:cond delay="0"/>
                                  </p:stCondLst>
                                  <p:childTnLst>
                                    <p:set>
                                      <p:cBhvr>
                                        <p:cTn id="227" dur="indefinite"/>
                                        <p:tgtEl>
                                          <p:spTgt spid="144"/>
                                        </p:tgtEl>
                                        <p:attrNameLst>
                                          <p:attrName>style.opacity</p:attrName>
                                        </p:attrNameLst>
                                      </p:cBhvr>
                                      <p:to>
                                        <p:strVal val="0.5"/>
                                      </p:to>
                                    </p:set>
                                    <p:animEffect filter="image" prLst="opacity: 0.5">
                                      <p:cBhvr rctx="IE">
                                        <p:cTn id="228" dur="indefinite"/>
                                        <p:tgtEl>
                                          <p:spTgt spid="144"/>
                                        </p:tgtEl>
                                      </p:cBhvr>
                                    </p:animEffect>
                                  </p:childTnLst>
                                </p:cTn>
                              </p:par>
                              <p:par>
                                <p:cTn id="229" presetID="9" presetClass="emph" presetSubtype="0" grpId="2" nodeType="withEffect">
                                  <p:stCondLst>
                                    <p:cond delay="0"/>
                                  </p:stCondLst>
                                  <p:childTnLst>
                                    <p:set>
                                      <p:cBhvr>
                                        <p:cTn id="230" dur="indefinite"/>
                                        <p:tgtEl>
                                          <p:spTgt spid="31"/>
                                        </p:tgtEl>
                                        <p:attrNameLst>
                                          <p:attrName>style.opacity</p:attrName>
                                        </p:attrNameLst>
                                      </p:cBhvr>
                                      <p:to>
                                        <p:strVal val="1"/>
                                      </p:to>
                                    </p:set>
                                    <p:animEffect filter="image" prLst="opacity: 1">
                                      <p:cBhvr rctx="IE">
                                        <p:cTn id="231" dur="indefinite"/>
                                        <p:tgtEl>
                                          <p:spTgt spid="31"/>
                                        </p:tgtEl>
                                      </p:cBhvr>
                                    </p:animEffect>
                                  </p:childTnLst>
                                </p:cTn>
                              </p:par>
                              <p:par>
                                <p:cTn id="232" presetID="9" presetClass="emph" presetSubtype="0" nodeType="withEffect">
                                  <p:stCondLst>
                                    <p:cond delay="0"/>
                                  </p:stCondLst>
                                  <p:childTnLst>
                                    <p:set>
                                      <p:cBhvr>
                                        <p:cTn id="233" dur="indefinite"/>
                                        <p:tgtEl>
                                          <p:spTgt spid="8"/>
                                        </p:tgtEl>
                                        <p:attrNameLst>
                                          <p:attrName>style.opacity</p:attrName>
                                        </p:attrNameLst>
                                      </p:cBhvr>
                                      <p:to>
                                        <p:strVal val="0.5"/>
                                      </p:to>
                                    </p:set>
                                    <p:animEffect filter="image" prLst="opacity: 0.5">
                                      <p:cBhvr rctx="IE">
                                        <p:cTn id="234" dur="indefinite"/>
                                        <p:tgtEl>
                                          <p:spTgt spid="8"/>
                                        </p:tgtEl>
                                      </p:cBhvr>
                                    </p:animEffect>
                                  </p:childTnLst>
                                </p:cTn>
                              </p:par>
                              <p:par>
                                <p:cTn id="235" presetID="9" presetClass="emph" presetSubtype="0" grpId="2" nodeType="withEffect">
                                  <p:stCondLst>
                                    <p:cond delay="0"/>
                                  </p:stCondLst>
                                  <p:childTnLst>
                                    <p:set>
                                      <p:cBhvr>
                                        <p:cTn id="236" dur="indefinite"/>
                                        <p:tgtEl>
                                          <p:spTgt spid="23"/>
                                        </p:tgtEl>
                                        <p:attrNameLst>
                                          <p:attrName>style.opacity</p:attrName>
                                        </p:attrNameLst>
                                      </p:cBhvr>
                                      <p:to>
                                        <p:strVal val="1"/>
                                      </p:to>
                                    </p:set>
                                    <p:animEffect filter="image" prLst="opacity: 1">
                                      <p:cBhvr rctx="IE">
                                        <p:cTn id="237" dur="indefinite"/>
                                        <p:tgtEl>
                                          <p:spTgt spid="23"/>
                                        </p:tgtEl>
                                      </p:cBhvr>
                                    </p:animEffect>
                                  </p:childTnLst>
                                </p:cTn>
                              </p:par>
                            </p:childTnLst>
                          </p:cTn>
                        </p:par>
                      </p:childTnLst>
                    </p:cTn>
                  </p:par>
                  <p:par>
                    <p:cTn id="238" fill="hold">
                      <p:stCondLst>
                        <p:cond delay="indefinite"/>
                      </p:stCondLst>
                      <p:childTnLst>
                        <p:par>
                          <p:cTn id="239" fill="hold">
                            <p:stCondLst>
                              <p:cond delay="0"/>
                            </p:stCondLst>
                            <p:childTnLst>
                              <p:par>
                                <p:cTn id="240" presetID="9" presetClass="emph" presetSubtype="0" grpId="3" nodeType="clickEffect">
                                  <p:stCondLst>
                                    <p:cond delay="0"/>
                                  </p:stCondLst>
                                  <p:childTnLst>
                                    <p:set>
                                      <p:cBhvr>
                                        <p:cTn id="241" dur="indefinite"/>
                                        <p:tgtEl>
                                          <p:spTgt spid="31"/>
                                        </p:tgtEl>
                                        <p:attrNameLst>
                                          <p:attrName>style.opacity</p:attrName>
                                        </p:attrNameLst>
                                      </p:cBhvr>
                                      <p:to>
                                        <p:strVal val="1"/>
                                      </p:to>
                                    </p:set>
                                    <p:animEffect filter="image" prLst="opacity: 1">
                                      <p:cBhvr rctx="IE">
                                        <p:cTn id="242" dur="indefinite"/>
                                        <p:tgtEl>
                                          <p:spTgt spid="31"/>
                                        </p:tgtEl>
                                      </p:cBhvr>
                                    </p:animEffect>
                                  </p:childTnLst>
                                </p:cTn>
                              </p:par>
                              <p:par>
                                <p:cTn id="243" presetID="9" presetClass="emph" presetSubtype="0" grpId="3" nodeType="withEffect">
                                  <p:stCondLst>
                                    <p:cond delay="0"/>
                                  </p:stCondLst>
                                  <p:childTnLst>
                                    <p:set>
                                      <p:cBhvr>
                                        <p:cTn id="244" dur="indefinite"/>
                                        <p:tgtEl>
                                          <p:spTgt spid="23"/>
                                        </p:tgtEl>
                                        <p:attrNameLst>
                                          <p:attrName>style.opacity</p:attrName>
                                        </p:attrNameLst>
                                      </p:cBhvr>
                                      <p:to>
                                        <p:strVal val="1"/>
                                      </p:to>
                                    </p:set>
                                    <p:animEffect filter="image" prLst="opacity: 1">
                                      <p:cBhvr rctx="IE">
                                        <p:cTn id="245" dur="indefinite"/>
                                        <p:tgtEl>
                                          <p:spTgt spid="23"/>
                                        </p:tgtEl>
                                      </p:cBhvr>
                                    </p:animEffect>
                                  </p:childTnLst>
                                </p:cTn>
                              </p:par>
                              <p:par>
                                <p:cTn id="246" presetID="1" presetClass="entr" presetSubtype="0" fill="hold" nodeType="withEffect">
                                  <p:stCondLst>
                                    <p:cond delay="0"/>
                                  </p:stCondLst>
                                  <p:childTnLst>
                                    <p:set>
                                      <p:cBhvr>
                                        <p:cTn id="247" dur="1" fill="hold">
                                          <p:stCondLst>
                                            <p:cond delay="0"/>
                                          </p:stCondLst>
                                        </p:cTn>
                                        <p:tgtEl>
                                          <p:spTgt spid="105"/>
                                        </p:tgtEl>
                                        <p:attrNameLst>
                                          <p:attrName>style.visibility</p:attrName>
                                        </p:attrNameLst>
                                      </p:cBhvr>
                                      <p:to>
                                        <p:strVal val="visible"/>
                                      </p:to>
                                    </p:set>
                                  </p:childTnLst>
                                </p:cTn>
                              </p:par>
                              <p:par>
                                <p:cTn id="248" presetID="1" presetClass="entr" presetSubtype="0" fill="hold" nodeType="withEffect">
                                  <p:stCondLst>
                                    <p:cond delay="0"/>
                                  </p:stCondLst>
                                  <p:childTnLst>
                                    <p:set>
                                      <p:cBhvr>
                                        <p:cTn id="249" dur="1" fill="hold">
                                          <p:stCondLst>
                                            <p:cond delay="0"/>
                                          </p:stCondLst>
                                        </p:cTn>
                                        <p:tgtEl>
                                          <p:spTgt spid="94"/>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nodeType="clickEffect">
                                  <p:stCondLst>
                                    <p:cond delay="0"/>
                                  </p:stCondLst>
                                  <p:childTnLst>
                                    <p:set>
                                      <p:cBhvr>
                                        <p:cTn id="253" dur="1" fill="hold">
                                          <p:stCondLst>
                                            <p:cond delay="0"/>
                                          </p:stCondLst>
                                        </p:cTn>
                                        <p:tgtEl>
                                          <p:spTgt spid="139"/>
                                        </p:tgtEl>
                                        <p:attrNameLst>
                                          <p:attrName>style.visibility</p:attrName>
                                        </p:attrNameLst>
                                      </p:cBhvr>
                                      <p:to>
                                        <p:strVal val="visible"/>
                                      </p:to>
                                    </p:set>
                                  </p:childTnLst>
                                </p:cTn>
                              </p:par>
                              <p:par>
                                <p:cTn id="254" presetID="1" presetClass="entr" presetSubtype="0" fill="hold" nodeType="withEffect">
                                  <p:stCondLst>
                                    <p:cond delay="0"/>
                                  </p:stCondLst>
                                  <p:childTnLst>
                                    <p:set>
                                      <p:cBhvr>
                                        <p:cTn id="255" dur="1" fill="hold">
                                          <p:stCondLst>
                                            <p:cond delay="0"/>
                                          </p:stCondLst>
                                        </p:cTn>
                                        <p:tgtEl>
                                          <p:spTgt spid="138"/>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8"/>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142"/>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nodeType="clickEffect">
                                  <p:stCondLst>
                                    <p:cond delay="0"/>
                                  </p:stCondLst>
                                  <p:childTnLst>
                                    <p:set>
                                      <p:cBhvr>
                                        <p:cTn id="263"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0" grpId="1" animBg="1"/>
      <p:bldP spid="30" grpId="2" animBg="1"/>
      <p:bldP spid="31" grpId="0" animBg="1"/>
      <p:bldP spid="31" grpId="1" animBg="1"/>
      <p:bldP spid="31" grpId="2" animBg="1"/>
      <p:bldP spid="31" grpId="3" animBg="1"/>
      <p:bldP spid="21" grpId="0"/>
      <p:bldP spid="21" grpId="1"/>
      <p:bldP spid="21" grpId="2"/>
      <p:bldP spid="23" grpId="0"/>
      <p:bldP spid="23" grpId="1"/>
      <p:bldP spid="23" grpId="2"/>
      <p:bldP spid="23" grpId="3"/>
      <p:bldP spid="24" grpId="0"/>
      <p:bldP spid="37" grpId="0" animBg="1"/>
      <p:bldP spid="37" grpId="1" animBg="1"/>
      <p:bldP spid="37" grpId="2" animBg="1"/>
      <p:bldP spid="5" grpId="0" animBg="1"/>
      <p:bldP spid="5" grpId="1" animBg="1"/>
      <p:bldP spid="49" grpId="0" animBg="1"/>
      <p:bldP spid="49" grpId="1" animBg="1"/>
      <p:bldP spid="50" grpId="0" animBg="1"/>
      <p:bldP spid="50" grpId="1" animBg="1"/>
      <p:bldP spid="51" grpId="0" animBg="1"/>
      <p:bldP spid="51" grpId="1" animBg="1"/>
      <p:bldP spid="52" grpId="0" animBg="1"/>
      <p:bldP spid="52" grpId="1" animBg="1"/>
      <p:bldP spid="52" grpId="2" animBg="1"/>
      <p:bldP spid="53" grpId="0" animBg="1"/>
      <p:bldP spid="53" grpId="1" animBg="1"/>
      <p:bldP spid="56" grpId="0" animBg="1"/>
      <p:bldP spid="56" grpId="1" animBg="1"/>
      <p:bldP spid="56" grpId="2" animBg="1"/>
      <p:bldP spid="57" grpId="0" animBg="1"/>
      <p:bldP spid="57" grpId="1" animBg="1"/>
      <p:bldP spid="58" grpId="0" animBg="1"/>
      <p:bldP spid="58" grpId="1" animBg="1"/>
      <p:bldP spid="60" grpId="0" animBg="1"/>
      <p:bldP spid="60" grpId="1" animBg="1"/>
      <p:bldP spid="62" grpId="0" animBg="1"/>
      <p:bldP spid="62" grpId="1" animBg="1"/>
      <p:bldP spid="63" grpId="0" animBg="1"/>
      <p:bldP spid="63" grpId="1" animBg="1"/>
      <p:bldP spid="64" grpId="0" animBg="1"/>
      <p:bldP spid="64" grpId="1" animBg="1"/>
      <p:bldP spid="64" grpId="2" animBg="1"/>
      <p:bldP spid="65" grpId="0" animBg="1"/>
      <p:bldP spid="65" grpId="1" animBg="1"/>
      <p:bldP spid="65" grpId="2" animBg="1"/>
      <p:bldP spid="66" grpId="0" animBg="1"/>
      <p:bldP spid="66" grpId="1" animBg="1"/>
      <p:bldP spid="67" grpId="0" animBg="1"/>
      <p:bldP spid="67" grpId="1" animBg="1"/>
      <p:bldP spid="68" grpId="0" animBg="1"/>
      <p:bldP spid="68" grpId="1" animBg="1"/>
      <p:bldP spid="68" grpId="2" animBg="1"/>
      <p:bldP spid="70" grpId="0" animBg="1"/>
      <p:bldP spid="70" grpId="1" animBg="1"/>
      <p:bldP spid="70" grpId="2" animBg="1"/>
      <p:bldP spid="71" grpId="0" animBg="1"/>
      <p:bldP spid="71" grpId="1" animBg="1"/>
      <p:bldP spid="73" grpId="0" animBg="1"/>
      <p:bldP spid="73" grpId="1" animBg="1"/>
      <p:bldP spid="75" grpId="0" animBg="1"/>
      <p:bldP spid="75" grpId="1" animBg="1"/>
      <p:bldP spid="76" grpId="0" animBg="1"/>
      <p:bldP spid="76" grpId="1" animBg="1"/>
      <p:bldP spid="76" grpId="2" animBg="1"/>
      <p:bldP spid="77" grpId="0" animBg="1"/>
      <p:bldP spid="77" grpId="1" animBg="1"/>
      <p:bldP spid="77" grpId="2" animBg="1"/>
      <p:bldP spid="78" grpId="0" animBg="1"/>
      <p:bldP spid="78" grpId="1" animBg="1"/>
      <p:bldP spid="18" grpId="0"/>
      <p:bldP spid="142"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rotWithShape="1">
          <a:blip r:embed="rId3">
            <a:extLst>
              <a:ext uri="{28A0092B-C50C-407E-A947-70E740481C1C}">
                <a14:useLocalDpi xmlns:a14="http://schemas.microsoft.com/office/drawing/2010/main" val="0"/>
              </a:ext>
            </a:extLst>
          </a:blip>
          <a:srcRect r="17659"/>
          <a:stretch/>
        </p:blipFill>
        <p:spPr>
          <a:xfrm>
            <a:off x="0" y="1787623"/>
            <a:ext cx="4634204" cy="3542524"/>
          </a:xfrm>
          <a:prstGeom prst="rect">
            <a:avLst/>
          </a:prstGeom>
        </p:spPr>
      </p:pic>
      <p:sp>
        <p:nvSpPr>
          <p:cNvPr id="2" name="Title 1"/>
          <p:cNvSpPr>
            <a:spLocks noGrp="1"/>
          </p:cNvSpPr>
          <p:nvPr>
            <p:ph type="title"/>
          </p:nvPr>
        </p:nvSpPr>
        <p:spPr>
          <a:xfrm>
            <a:off x="0" y="-378678"/>
            <a:ext cx="10515600" cy="1325563"/>
          </a:xfrm>
        </p:spPr>
        <p:txBody>
          <a:bodyPr/>
          <a:lstStyle/>
          <a:p>
            <a:r>
              <a:rPr lang="en-US" dirty="0"/>
              <a:t>Supplementary Figure 6. </a:t>
            </a:r>
          </a:p>
        </p:txBody>
      </p:sp>
      <p:sp>
        <p:nvSpPr>
          <p:cNvPr id="4" name="TextBox 26"/>
          <p:cNvSpPr txBox="1"/>
          <p:nvPr/>
        </p:nvSpPr>
        <p:spPr>
          <a:xfrm>
            <a:off x="407841" y="4649647"/>
            <a:ext cx="2406202" cy="4154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Adonis p &lt;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05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0.019</a:t>
            </a:r>
          </a:p>
        </p:txBody>
      </p:sp>
      <p:pic>
        <p:nvPicPr>
          <p:cNvPr id="9" name="Picture 8" descr="Screen Clipping"/>
          <p:cNvPicPr>
            <a:picLocks noChangeAspect="1"/>
          </p:cNvPicPr>
          <p:nvPr/>
        </p:nvPicPr>
        <p:blipFill rotWithShape="1">
          <a:blip r:embed="rId4">
            <a:extLst>
              <a:ext uri="{28A0092B-C50C-407E-A947-70E740481C1C}">
                <a14:useLocalDpi xmlns:a14="http://schemas.microsoft.com/office/drawing/2010/main" val="0"/>
              </a:ext>
            </a:extLst>
          </a:blip>
          <a:srcRect t="25494"/>
          <a:stretch/>
        </p:blipFill>
        <p:spPr>
          <a:xfrm>
            <a:off x="5050970" y="1862049"/>
            <a:ext cx="6713154" cy="3468098"/>
          </a:xfrm>
          <a:prstGeom prst="rect">
            <a:avLst/>
          </a:prstGeom>
        </p:spPr>
      </p:pic>
      <p:pic>
        <p:nvPicPr>
          <p:cNvPr id="10" name="Picture 9" descr="Screen Clipping"/>
          <p:cNvPicPr>
            <a:picLocks noChangeAspect="1"/>
          </p:cNvPicPr>
          <p:nvPr/>
        </p:nvPicPr>
        <p:blipFill rotWithShape="1">
          <a:blip r:embed="rId3">
            <a:extLst>
              <a:ext uri="{28A0092B-C50C-407E-A947-70E740481C1C}">
                <a14:useLocalDpi xmlns:a14="http://schemas.microsoft.com/office/drawing/2010/main" val="0"/>
              </a:ext>
            </a:extLst>
          </a:blip>
          <a:srcRect l="80518" t="34437" r="251" b="40102"/>
          <a:stretch/>
        </p:blipFill>
        <p:spPr>
          <a:xfrm>
            <a:off x="4509795" y="1862049"/>
            <a:ext cx="1082351" cy="901959"/>
          </a:xfrm>
          <a:prstGeom prst="rect">
            <a:avLst/>
          </a:prstGeom>
        </p:spPr>
      </p:pic>
      <p:sp>
        <p:nvSpPr>
          <p:cNvPr id="11" name="TextBox 10"/>
          <p:cNvSpPr txBox="1"/>
          <p:nvPr/>
        </p:nvSpPr>
        <p:spPr>
          <a:xfrm>
            <a:off x="83484" y="1382352"/>
            <a:ext cx="2127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a:t>
            </a:r>
          </a:p>
        </p:txBody>
      </p:sp>
      <p:sp>
        <p:nvSpPr>
          <p:cNvPr id="12" name="TextBox 11"/>
          <p:cNvSpPr txBox="1"/>
          <p:nvPr/>
        </p:nvSpPr>
        <p:spPr>
          <a:xfrm>
            <a:off x="5772048" y="1418291"/>
            <a:ext cx="2127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 </a:t>
            </a:r>
          </a:p>
        </p:txBody>
      </p:sp>
    </p:spTree>
    <p:extLst>
      <p:ext uri="{BB962C8B-B14F-4D97-AF65-F5344CB8AC3E}">
        <p14:creationId xmlns:p14="http://schemas.microsoft.com/office/powerpoint/2010/main" val="1410738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MLST TYPES</a:t>
            </a:r>
            <a:endParaRPr lang="en-US" dirty="0"/>
          </a:p>
        </p:txBody>
      </p:sp>
      <p:pic>
        <p:nvPicPr>
          <p:cNvPr id="5" name="Picture 4"/>
          <p:cNvPicPr>
            <a:picLocks noChangeAspect="1"/>
          </p:cNvPicPr>
          <p:nvPr/>
        </p:nvPicPr>
        <p:blipFill>
          <a:blip r:embed="rId2"/>
          <a:stretch>
            <a:fillRect/>
          </a:stretch>
        </p:blipFill>
        <p:spPr>
          <a:xfrm>
            <a:off x="901504" y="1332596"/>
            <a:ext cx="10791732" cy="5312339"/>
          </a:xfrm>
          <a:prstGeom prst="rect">
            <a:avLst/>
          </a:prstGeom>
        </p:spPr>
      </p:pic>
    </p:spTree>
    <p:extLst>
      <p:ext uri="{BB962C8B-B14F-4D97-AF65-F5344CB8AC3E}">
        <p14:creationId xmlns:p14="http://schemas.microsoft.com/office/powerpoint/2010/main" val="31791312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FB75-CCEF-4920-97B9-C2239A187F92}"/>
              </a:ext>
            </a:extLst>
          </p:cNvPr>
          <p:cNvSpPr>
            <a:spLocks noGrp="1"/>
          </p:cNvSpPr>
          <p:nvPr>
            <p:ph type="title"/>
          </p:nvPr>
        </p:nvSpPr>
        <p:spPr/>
        <p:txBody>
          <a:bodyPr/>
          <a:lstStyle/>
          <a:p>
            <a:r>
              <a:rPr lang="en-US" dirty="0"/>
              <a:t>Virulence Factors</a:t>
            </a:r>
          </a:p>
        </p:txBody>
      </p:sp>
      <p:sp>
        <p:nvSpPr>
          <p:cNvPr id="3" name="Text Placeholder 2">
            <a:extLst>
              <a:ext uri="{FF2B5EF4-FFF2-40B4-BE49-F238E27FC236}">
                <a16:creationId xmlns:a16="http://schemas.microsoft.com/office/drawing/2014/main" id="{341A0C7A-5220-4E82-BCC6-3F02FF9055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3175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Clipping">
            <a:extLst>
              <a:ext uri="{FF2B5EF4-FFF2-40B4-BE49-F238E27FC236}">
                <a16:creationId xmlns:a16="http://schemas.microsoft.com/office/drawing/2014/main" id="{9707A4A1-CA22-4132-9076-372CBDF747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0118" y="155478"/>
            <a:ext cx="9783482" cy="6546640"/>
          </a:xfrm>
        </p:spPr>
      </p:pic>
    </p:spTree>
    <p:extLst>
      <p:ext uri="{BB962C8B-B14F-4D97-AF65-F5344CB8AC3E}">
        <p14:creationId xmlns:p14="http://schemas.microsoft.com/office/powerpoint/2010/main" val="17604964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Clipping">
            <a:extLst>
              <a:ext uri="{FF2B5EF4-FFF2-40B4-BE49-F238E27FC236}">
                <a16:creationId xmlns:a16="http://schemas.microsoft.com/office/drawing/2014/main" id="{9707A4A1-CA22-4132-9076-372CBDF747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0118" y="155478"/>
            <a:ext cx="9783482" cy="6546640"/>
          </a:xfrm>
        </p:spPr>
      </p:pic>
      <p:cxnSp>
        <p:nvCxnSpPr>
          <p:cNvPr id="3" name="Straight Connector 2">
            <a:extLst>
              <a:ext uri="{FF2B5EF4-FFF2-40B4-BE49-F238E27FC236}">
                <a16:creationId xmlns:a16="http://schemas.microsoft.com/office/drawing/2014/main" id="{475B91D2-56A7-4385-92B4-29D020327808}"/>
              </a:ext>
            </a:extLst>
          </p:cNvPr>
          <p:cNvCxnSpPr/>
          <p:nvPr/>
        </p:nvCxnSpPr>
        <p:spPr>
          <a:xfrm>
            <a:off x="2783755" y="1231580"/>
            <a:ext cx="914400" cy="0"/>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2381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7951-48CB-4470-BAD8-3DECFAD210C4}"/>
              </a:ext>
            </a:extLst>
          </p:cNvPr>
          <p:cNvSpPr>
            <a:spLocks noGrp="1"/>
          </p:cNvSpPr>
          <p:nvPr>
            <p:ph type="title"/>
          </p:nvPr>
        </p:nvSpPr>
        <p:spPr/>
        <p:txBody>
          <a:bodyPr/>
          <a:lstStyle/>
          <a:p>
            <a:r>
              <a:rPr lang="en-US" dirty="0"/>
              <a:t>P pili</a:t>
            </a:r>
          </a:p>
        </p:txBody>
      </p:sp>
      <p:pic>
        <p:nvPicPr>
          <p:cNvPr id="4" name="Picture 3" descr="Screen Clipping">
            <a:extLst>
              <a:ext uri="{FF2B5EF4-FFF2-40B4-BE49-F238E27FC236}">
                <a16:creationId xmlns:a16="http://schemas.microsoft.com/office/drawing/2014/main" id="{FCDCD906-5E96-424B-B374-AF890B786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5595978" cy="4652997"/>
          </a:xfrm>
          <a:prstGeom prst="rect">
            <a:avLst/>
          </a:prstGeom>
        </p:spPr>
      </p:pic>
      <p:sp>
        <p:nvSpPr>
          <p:cNvPr id="5" name="Rectangle 4">
            <a:extLst>
              <a:ext uri="{FF2B5EF4-FFF2-40B4-BE49-F238E27FC236}">
                <a16:creationId xmlns:a16="http://schemas.microsoft.com/office/drawing/2014/main" id="{C7E89949-D1B3-4CF5-AB70-E73F45220E35}"/>
              </a:ext>
            </a:extLst>
          </p:cNvPr>
          <p:cNvSpPr/>
          <p:nvPr/>
        </p:nvSpPr>
        <p:spPr>
          <a:xfrm>
            <a:off x="6613484" y="2573049"/>
            <a:ext cx="5627694" cy="1200329"/>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papA_major_pilin_protein_PapA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PapX_protein_[P_fimbriae]-1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P_pilus_assembly_protein_PapJ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PapC_outer_membrane_usher_protein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23960602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7951-48CB-4470-BAD8-3DECFAD210C4}"/>
              </a:ext>
            </a:extLst>
          </p:cNvPr>
          <p:cNvSpPr>
            <a:spLocks noGrp="1"/>
          </p:cNvSpPr>
          <p:nvPr>
            <p:ph type="title"/>
          </p:nvPr>
        </p:nvSpPr>
        <p:spPr/>
        <p:txBody>
          <a:bodyPr/>
          <a:lstStyle/>
          <a:p>
            <a:r>
              <a:rPr lang="en-US" dirty="0"/>
              <a:t>S pili</a:t>
            </a:r>
          </a:p>
        </p:txBody>
      </p:sp>
      <p:sp>
        <p:nvSpPr>
          <p:cNvPr id="5" name="Rectangle 4">
            <a:extLst>
              <a:ext uri="{FF2B5EF4-FFF2-40B4-BE49-F238E27FC236}">
                <a16:creationId xmlns:a16="http://schemas.microsoft.com/office/drawing/2014/main" id="{C7E89949-D1B3-4CF5-AB70-E73F45220E35}"/>
              </a:ext>
            </a:extLst>
          </p:cNvPr>
          <p:cNvSpPr/>
          <p:nvPr/>
        </p:nvSpPr>
        <p:spPr>
          <a:xfrm>
            <a:off x="2740959" y="4077541"/>
            <a:ext cx="7533986" cy="646331"/>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S_fimbriae_periplasmic_chaperone_SfaE-1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sfaB_major_pilu_subunit_operon_regulatory_protein_PapB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pic>
        <p:nvPicPr>
          <p:cNvPr id="6" name="Picture 5" descr="Screen Clipping">
            <a:extLst>
              <a:ext uri="{FF2B5EF4-FFF2-40B4-BE49-F238E27FC236}">
                <a16:creationId xmlns:a16="http://schemas.microsoft.com/office/drawing/2014/main" id="{819A9187-9706-4C04-8A25-D26D0A73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017" y="1889329"/>
            <a:ext cx="8624048" cy="1989570"/>
          </a:xfrm>
          <a:prstGeom prst="rect">
            <a:avLst/>
          </a:prstGeom>
        </p:spPr>
      </p:pic>
    </p:spTree>
    <p:extLst>
      <p:ext uri="{BB962C8B-B14F-4D97-AF65-F5344CB8AC3E}">
        <p14:creationId xmlns:p14="http://schemas.microsoft.com/office/powerpoint/2010/main" val="40180332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4A57-0A6A-4DCD-B2B5-208A76C90EC4}"/>
              </a:ext>
            </a:extLst>
          </p:cNvPr>
          <p:cNvSpPr>
            <a:spLocks noGrp="1"/>
          </p:cNvSpPr>
          <p:nvPr>
            <p:ph type="title"/>
          </p:nvPr>
        </p:nvSpPr>
        <p:spPr/>
        <p:txBody>
          <a:bodyPr/>
          <a:lstStyle/>
          <a:p>
            <a:r>
              <a:rPr lang="en-US" dirty="0"/>
              <a:t>Type 1 pili</a:t>
            </a:r>
          </a:p>
        </p:txBody>
      </p:sp>
      <p:sp>
        <p:nvSpPr>
          <p:cNvPr id="4" name="Rectangle 3">
            <a:extLst>
              <a:ext uri="{FF2B5EF4-FFF2-40B4-BE49-F238E27FC236}">
                <a16:creationId xmlns:a16="http://schemas.microsoft.com/office/drawing/2014/main" id="{280DEDE9-D47E-45AB-AB79-D49FAC39BABA}"/>
              </a:ext>
            </a:extLst>
          </p:cNvPr>
          <p:cNvSpPr/>
          <p:nvPr/>
        </p:nvSpPr>
        <p:spPr>
          <a:xfrm>
            <a:off x="1528482" y="3213412"/>
            <a:ext cx="9477936" cy="203132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FimH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_minor_component_of_type_1_fimbriae_[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fimI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_fimbrial_protein_involved_in_type_1_pilus_biosynthesis_[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_recombinase_involved_in_phase_variation,_regulator_for_fimA_[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rPr>
              <a:t>fimA</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_Fimbrial_protein_[Type_I_fimbriae]-1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FimD</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_fimbrial_outer_membrane_usher_protein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type_I_pilus_chaperone_protein_</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FimD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FimC</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_outer_membrane_usher_protein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Type_I_fimbriae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5" name="Rectangle 4">
            <a:extLst>
              <a:ext uri="{FF2B5EF4-FFF2-40B4-BE49-F238E27FC236}">
                <a16:creationId xmlns:a16="http://schemas.microsoft.com/office/drawing/2014/main" id="{4658CE57-4128-4C81-BD4E-D402F4DC4FB9}"/>
              </a:ext>
            </a:extLst>
          </p:cNvPr>
          <p:cNvSpPr/>
          <p:nvPr/>
        </p:nvSpPr>
        <p:spPr>
          <a:xfrm>
            <a:off x="2087106" y="6310263"/>
            <a:ext cx="83606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FimH</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is sufficient to mediate bacterial internalization – Martinez et al (Hultgren group)</a:t>
            </a:r>
          </a:p>
        </p:txBody>
      </p:sp>
      <p:pic>
        <p:nvPicPr>
          <p:cNvPr id="7" name="Picture 6" descr="Screen Clipping">
            <a:extLst>
              <a:ext uri="{FF2B5EF4-FFF2-40B4-BE49-F238E27FC236}">
                <a16:creationId xmlns:a16="http://schemas.microsoft.com/office/drawing/2014/main" id="{74D7E9D3-F3AA-4CD9-8F93-0D96BBEEF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654" y="1690688"/>
            <a:ext cx="7386692" cy="1400185"/>
          </a:xfrm>
          <a:prstGeom prst="rect">
            <a:avLst/>
          </a:prstGeom>
        </p:spPr>
      </p:pic>
    </p:spTree>
    <p:extLst>
      <p:ext uri="{BB962C8B-B14F-4D97-AF65-F5344CB8AC3E}">
        <p14:creationId xmlns:p14="http://schemas.microsoft.com/office/powerpoint/2010/main" val="29777719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Clipping">
            <a:extLst>
              <a:ext uri="{FF2B5EF4-FFF2-40B4-BE49-F238E27FC236}">
                <a16:creationId xmlns:a16="http://schemas.microsoft.com/office/drawing/2014/main" id="{9707A4A1-CA22-4132-9076-372CBDF747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0118" y="155478"/>
            <a:ext cx="9783482" cy="6546640"/>
          </a:xfrm>
        </p:spPr>
      </p:pic>
      <p:cxnSp>
        <p:nvCxnSpPr>
          <p:cNvPr id="3" name="Straight Connector 2">
            <a:extLst>
              <a:ext uri="{FF2B5EF4-FFF2-40B4-BE49-F238E27FC236}">
                <a16:creationId xmlns:a16="http://schemas.microsoft.com/office/drawing/2014/main" id="{475B91D2-56A7-4385-92B4-29D020327808}"/>
              </a:ext>
            </a:extLst>
          </p:cNvPr>
          <p:cNvCxnSpPr/>
          <p:nvPr/>
        </p:nvCxnSpPr>
        <p:spPr>
          <a:xfrm>
            <a:off x="2783755" y="1231580"/>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98BBE18-EE9E-4ABB-927E-7EB6E79EA585}"/>
              </a:ext>
            </a:extLst>
          </p:cNvPr>
          <p:cNvCxnSpPr/>
          <p:nvPr/>
        </p:nvCxnSpPr>
        <p:spPr>
          <a:xfrm>
            <a:off x="2922708" y="1915139"/>
            <a:ext cx="914400" cy="0"/>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90486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4A57-0A6A-4DCD-B2B5-208A76C90EC4}"/>
              </a:ext>
            </a:extLst>
          </p:cNvPr>
          <p:cNvSpPr>
            <a:spLocks noGrp="1"/>
          </p:cNvSpPr>
          <p:nvPr>
            <p:ph type="title"/>
          </p:nvPr>
        </p:nvSpPr>
        <p:spPr/>
        <p:txBody>
          <a:bodyPr/>
          <a:lstStyle/>
          <a:p>
            <a:r>
              <a:rPr lang="en-US" dirty="0" err="1"/>
              <a:t>HlyA</a:t>
            </a:r>
            <a:endParaRPr lang="en-US" dirty="0"/>
          </a:p>
        </p:txBody>
      </p:sp>
      <p:sp>
        <p:nvSpPr>
          <p:cNvPr id="3" name="Rectangle 2">
            <a:extLst>
              <a:ext uri="{FF2B5EF4-FFF2-40B4-BE49-F238E27FC236}">
                <a16:creationId xmlns:a16="http://schemas.microsoft.com/office/drawing/2014/main" id="{BBA251D5-BF7E-42D7-A63B-E7DCCEE0E75E}"/>
              </a:ext>
            </a:extLst>
          </p:cNvPr>
          <p:cNvSpPr/>
          <p:nvPr/>
        </p:nvSpPr>
        <p:spPr>
          <a:xfrm>
            <a:off x="4638116" y="2901025"/>
            <a:ext cx="8213912" cy="1200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hemolysin_activator_HlyB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_[Contact-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dependent_inhibition_CDI_system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hemolysin_activating_lysine-acyltransferase_HlyC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_[Alpha-hemolysin]-2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hemolysin_secretion_protein_HlyD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_[Alpha-hemolysin]-1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hlyA_hemolysin_structural_protein_HlyA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_[Alpha-hemolysin]-6</a:t>
            </a:r>
          </a:p>
        </p:txBody>
      </p:sp>
      <p:pic>
        <p:nvPicPr>
          <p:cNvPr id="8" name="Picture 7">
            <a:extLst>
              <a:ext uri="{FF2B5EF4-FFF2-40B4-BE49-F238E27FC236}">
                <a16:creationId xmlns:a16="http://schemas.microsoft.com/office/drawing/2014/main" id="{3D7DA844-311F-4C4A-9D43-278E04586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76" y="1505748"/>
            <a:ext cx="4345640" cy="5056742"/>
          </a:xfrm>
          <a:prstGeom prst="rect">
            <a:avLst/>
          </a:prstGeom>
        </p:spPr>
      </p:pic>
    </p:spTree>
    <p:extLst>
      <p:ext uri="{BB962C8B-B14F-4D97-AF65-F5344CB8AC3E}">
        <p14:creationId xmlns:p14="http://schemas.microsoft.com/office/powerpoint/2010/main" val="2626230837"/>
      </p:ext>
    </p:extLst>
  </p:cSld>
  <p:clrMapOvr>
    <a:masterClrMapping/>
  </p:clrMapOvr>
</p:sld>
</file>

<file path=ppt/theme/theme1.xml><?xml version="1.0" encoding="utf-8"?>
<a:theme xmlns:a="http://schemas.openxmlformats.org/drawingml/2006/main" name="Theme1">
  <a:themeElements>
    <a:clrScheme name="Custom 1">
      <a:dk1>
        <a:sysClr val="windowText" lastClr="000000"/>
      </a:dk1>
      <a:lt1>
        <a:sysClr val="window" lastClr="FFFFFF"/>
      </a:lt1>
      <a:dk2>
        <a:srgbClr val="352F25"/>
      </a:dk2>
      <a:lt2>
        <a:srgbClr val="EDECEB"/>
      </a:lt2>
      <a:accent1>
        <a:srgbClr val="03A996"/>
      </a:accent1>
      <a:accent2>
        <a:srgbClr val="124153"/>
      </a:accent2>
      <a:accent3>
        <a:srgbClr val="E8C94B"/>
      </a:accent3>
      <a:accent4>
        <a:srgbClr val="2682A6"/>
      </a:accent4>
      <a:accent5>
        <a:srgbClr val="F08A42"/>
      </a:accent5>
      <a:accent6>
        <a:srgbClr val="6A5178"/>
      </a:accent6>
      <a:hlink>
        <a:srgbClr val="4D4436"/>
      </a:hlink>
      <a:folHlink>
        <a:srgbClr val="027E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heme1">
  <a:themeElements>
    <a:clrScheme name="Custom 1">
      <a:dk1>
        <a:sysClr val="windowText" lastClr="000000"/>
      </a:dk1>
      <a:lt1>
        <a:sysClr val="window" lastClr="FFFFFF"/>
      </a:lt1>
      <a:dk2>
        <a:srgbClr val="352F25"/>
      </a:dk2>
      <a:lt2>
        <a:srgbClr val="EDECEB"/>
      </a:lt2>
      <a:accent1>
        <a:srgbClr val="03A996"/>
      </a:accent1>
      <a:accent2>
        <a:srgbClr val="124153"/>
      </a:accent2>
      <a:accent3>
        <a:srgbClr val="E8C94B"/>
      </a:accent3>
      <a:accent4>
        <a:srgbClr val="2682A6"/>
      </a:accent4>
      <a:accent5>
        <a:srgbClr val="F08A42"/>
      </a:accent5>
      <a:accent6>
        <a:srgbClr val="6A5178"/>
      </a:accent6>
      <a:hlink>
        <a:srgbClr val="4D4436"/>
      </a:hlink>
      <a:folHlink>
        <a:srgbClr val="027E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14154</TotalTime>
  <Words>6132</Words>
  <Application>Microsoft Office PowerPoint</Application>
  <PresentationFormat>Widescreen</PresentationFormat>
  <Paragraphs>1012</Paragraphs>
  <Slides>103</Slides>
  <Notes>53</Notes>
  <HiddenSlides>53</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103</vt:i4>
      </vt:variant>
    </vt:vector>
  </HeadingPairs>
  <TitlesOfParts>
    <vt:vector size="117" baseType="lpstr">
      <vt:lpstr>Arial Unicode MS</vt:lpstr>
      <vt:lpstr>Arial</vt:lpstr>
      <vt:lpstr>Calibri</vt:lpstr>
      <vt:lpstr>Calibri Light</vt:lpstr>
      <vt:lpstr>Cambria Math</vt:lpstr>
      <vt:lpstr>Century Gothic</vt:lpstr>
      <vt:lpstr>Garamond</vt:lpstr>
      <vt:lpstr>Helvetica</vt:lpstr>
      <vt:lpstr>Times New Roman</vt:lpstr>
      <vt:lpstr>Verdana</vt:lpstr>
      <vt:lpstr>Theme1</vt:lpstr>
      <vt:lpstr>1_Office Theme</vt:lpstr>
      <vt:lpstr>1_Theme1</vt:lpstr>
      <vt:lpstr>Office Theme</vt:lpstr>
      <vt:lpstr>Understanding the Relationship Between Hosts and Their Microbiome </vt:lpstr>
      <vt:lpstr>Complex microbial communities serve important functions in every environment  </vt:lpstr>
      <vt:lpstr>Do microbial communities play a role in shaping who we are?</vt:lpstr>
      <vt:lpstr>PowerPoint Presentation</vt:lpstr>
      <vt:lpstr>Loss of the tallgrass prairie negatively impacts Earth’s ecosystems and biodiversity</vt:lpstr>
      <vt:lpstr>Variety of niches at the root-soil interface</vt:lpstr>
      <vt:lpstr>Characterize bacterial communities  by culture independent methods</vt:lpstr>
      <vt:lpstr>Endosphere contains bacteria that are compositionally distinct from nearby habitats </vt:lpstr>
      <vt:lpstr>Understanding the role of the  root endophytic bacterial community </vt:lpstr>
      <vt:lpstr>PowerPoint Presentation</vt:lpstr>
      <vt:lpstr>Culture independent method for studying root bacterial communities</vt:lpstr>
      <vt:lpstr>Metrics used to study diversity  within and between communities </vt:lpstr>
      <vt:lpstr>Understanding the role of the  root endophytic bacterial community </vt:lpstr>
      <vt:lpstr>Assembly of microbial communities can be studied using models from community ecology</vt:lpstr>
      <vt:lpstr>Creating a null model to test the strengths of random vs. deterministic processes </vt:lpstr>
      <vt:lpstr>Creating a null model to test the strengths of deterministic vs. stochastic processes </vt:lpstr>
      <vt:lpstr>Creating a null model to test the strengths of deterministic vs. stochastic processes </vt:lpstr>
      <vt:lpstr>Creating a null model to test the strengths of deterministic vs. stochastic processes </vt:lpstr>
      <vt:lpstr>Root endophytic communities are assembled by deterministic processes</vt:lpstr>
      <vt:lpstr>Understanding the role of the  root endophytic bacterial community </vt:lpstr>
      <vt:lpstr>Interrogation of root endophytic bacterial communities by 16S rRNA sequencing</vt:lpstr>
      <vt:lpstr>Plant host control assemblage of  root endophytic bacterial communities</vt:lpstr>
      <vt:lpstr>Plant host control assemblage of  root endophytic bacterial communities</vt:lpstr>
      <vt:lpstr>Understanding the role of the  root endophytic bacterial community </vt:lpstr>
      <vt:lpstr>Plants respond to absence of bacteria  in a host specific manner</vt:lpstr>
      <vt:lpstr>Plant biomass may be affected by  abundance of bacterial species </vt:lpstr>
      <vt:lpstr>Lessons Learned: Plant Root Project</vt:lpstr>
      <vt:lpstr>Complex microbial communities serve important functions in every environment  </vt:lpstr>
      <vt:lpstr>PowerPoint Presentation</vt:lpstr>
      <vt:lpstr>Urinary Tract Infections are a substantial problem in the United States </vt:lpstr>
      <vt:lpstr>UTIs are diagnosed based on the gold standard which many physicians do not use</vt:lpstr>
      <vt:lpstr>Only patients with symptoms and specimens classified as positive are diagnosed with an UTI</vt:lpstr>
      <vt:lpstr>Next-generation sequencing circumvents culturing bias</vt:lpstr>
      <vt:lpstr>Classification system becomes complicated with the presence of a urine microbiota  </vt:lpstr>
      <vt:lpstr>Time series analysis of asymptomatic patients  to study stable state</vt:lpstr>
      <vt:lpstr>Identifying putative pathogens through culture dependent and independent methods </vt:lpstr>
      <vt:lpstr>Demographics and Microbiome Cohort Details</vt:lpstr>
      <vt:lpstr>Demographics and Microbiome Cohort Details</vt:lpstr>
      <vt:lpstr>Is the urine microbiota in a state of dysbiosis  during an infection? </vt:lpstr>
      <vt:lpstr>Is the urine microbiota in a state of dysbiosis  during an infection? </vt:lpstr>
      <vt:lpstr>Asymptomatic microbiome is compositionally different from putative UTI microbiome</vt:lpstr>
      <vt:lpstr>Direct sequencing revealed putative pathogens undiscovered through culturing</vt:lpstr>
      <vt:lpstr>Cultured slurry microbiome recapitulates the direct sequenced microbiome composition</vt:lpstr>
      <vt:lpstr>Putative UTI microbiome could contain  more than one pathogen </vt:lpstr>
      <vt:lpstr>Is the urine microbiota in a state of dysbiosis  during an infection? </vt:lpstr>
      <vt:lpstr>E. coli is the most common uropathogen but how clonal are isolates from the same patient?</vt:lpstr>
      <vt:lpstr>Similar strains of isolates do not have similar antibiotic profiles  </vt:lpstr>
      <vt:lpstr>Intra-variation within patients demonstrates UTIs could be a multi-strain infection</vt:lpstr>
      <vt:lpstr>Is the urine microbiota in dysbiosis  during an infection? </vt:lpstr>
      <vt:lpstr>Asymptomatic urine is functionally different from putative suspected UTI urine</vt:lpstr>
      <vt:lpstr>Lessons Learned: UTI project</vt:lpstr>
      <vt:lpstr>Lessons Learned and Future Directions</vt:lpstr>
      <vt:lpstr>PowerPoint Presentation</vt:lpstr>
      <vt:lpstr>Asymptomatic vs Culture +</vt:lpstr>
      <vt:lpstr>Asymptomatic vs No Growth</vt:lpstr>
      <vt:lpstr>Asymptomatic vs Insignificant</vt:lpstr>
      <vt:lpstr>Asymptomatic vs Multiple Species</vt:lpstr>
      <vt:lpstr>Proteobacteria is more prevalent over time and Actinobacteria is more abundant in younger patients </vt:lpstr>
      <vt:lpstr>Asymptomatic urine microbiome is stable over time</vt:lpstr>
      <vt:lpstr>PowerPoint Presentation</vt:lpstr>
      <vt:lpstr>Cultured dependent and independent methods can elucidate the function of microbiomes</vt:lpstr>
      <vt:lpstr>PowerPoint Presentation</vt:lpstr>
      <vt:lpstr>PowerPoint Presentation</vt:lpstr>
      <vt:lpstr>PowerPoint Presentation</vt:lpstr>
      <vt:lpstr>A and B1 do cluster together </vt:lpstr>
      <vt:lpstr>Furthering our understanding of UTIs using a bacterial community perspective rather than studying only UPECs</vt:lpstr>
      <vt:lpstr>Can Host Genotype Alter Strength of Processes During Two Step Selection Process for Root Microbiota Differentiation </vt:lpstr>
      <vt:lpstr>The Increasing Threat of Antibiotic Resistance </vt:lpstr>
      <vt:lpstr>PowerPoint Presentation</vt:lpstr>
      <vt:lpstr>Isolates Next Generation Sequencing Analysis Pipeline</vt:lpstr>
      <vt:lpstr>Isolates Next Generation Sequencing Analysis Pipeline</vt:lpstr>
      <vt:lpstr>Isolates Next Generation Sequencing Analysis Pipeline</vt:lpstr>
      <vt:lpstr>Number of Reads Used for Asymptomatic Specimen</vt:lpstr>
      <vt:lpstr>Number of Reads Used for Contaminated and Positive Specimen</vt:lpstr>
      <vt:lpstr>Urines vs Slurries Accumulation Curve</vt:lpstr>
      <vt:lpstr>PowerPoint Presentation</vt:lpstr>
      <vt:lpstr>Supplementary Figure 1. </vt:lpstr>
      <vt:lpstr>Supplementary Figure 2. </vt:lpstr>
      <vt:lpstr>Supplementary Figure 3. </vt:lpstr>
      <vt:lpstr>Supplementary Figure 4. </vt:lpstr>
      <vt:lpstr>Total biomass was higher in Monarda’s soil when compared to other soils</vt:lpstr>
      <vt:lpstr>Fig 1. </vt:lpstr>
      <vt:lpstr>PowerPoint Presentation</vt:lpstr>
      <vt:lpstr>Compounds released by plant roots included in concept of rhizodeposition </vt:lpstr>
      <vt:lpstr>23 Bacterial Phyla But Only 6 Dominate the Soil Microbiome</vt:lpstr>
      <vt:lpstr>Human Reads Filtering from Slurry and Urine Samples</vt:lpstr>
      <vt:lpstr>Read distributions study cohort</vt:lpstr>
      <vt:lpstr>PowerPoint Presentation</vt:lpstr>
      <vt:lpstr>Closely Related Plant Species Have Similar Bacterial Communities</vt:lpstr>
      <vt:lpstr>Supplementary Figure 6. </vt:lpstr>
      <vt:lpstr>MLST TYPES</vt:lpstr>
      <vt:lpstr>Virulence Factors</vt:lpstr>
      <vt:lpstr>PowerPoint Presentation</vt:lpstr>
      <vt:lpstr>PowerPoint Presentation</vt:lpstr>
      <vt:lpstr>P pili</vt:lpstr>
      <vt:lpstr>S pili</vt:lpstr>
      <vt:lpstr>Type 1 pili</vt:lpstr>
      <vt:lpstr>PowerPoint Presentation</vt:lpstr>
      <vt:lpstr>HlyA</vt:lpstr>
      <vt:lpstr>PowerPoint Presentation</vt:lpstr>
      <vt:lpstr>Different siderophores and their natural producers</vt:lpstr>
      <vt:lpstr>Yersiniabactin</vt:lpstr>
      <vt:lpstr>Enterobactin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Relationship Between Hosts and Their Microbiome</dc:title>
  <dc:creator>Boahemaa Adu-Oppong</dc:creator>
  <cp:lastModifiedBy>Boahemaa Adu-Oppong</cp:lastModifiedBy>
  <cp:revision>217</cp:revision>
  <dcterms:created xsi:type="dcterms:W3CDTF">2017-06-20T04:53:45Z</dcterms:created>
  <dcterms:modified xsi:type="dcterms:W3CDTF">2017-09-15T05:24:13Z</dcterms:modified>
</cp:coreProperties>
</file>